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77" r:id="rId2"/>
    <p:sldId id="333" r:id="rId3"/>
    <p:sldId id="373" r:id="rId4"/>
    <p:sldId id="473" r:id="rId5"/>
    <p:sldId id="474" r:id="rId6"/>
    <p:sldId id="544" r:id="rId7"/>
    <p:sldId id="522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467" r:id="rId19"/>
    <p:sldId id="483" r:id="rId20"/>
    <p:sldId id="555" r:id="rId21"/>
    <p:sldId id="556" r:id="rId22"/>
    <p:sldId id="557" r:id="rId23"/>
    <p:sldId id="560" r:id="rId24"/>
    <p:sldId id="561" r:id="rId25"/>
    <p:sldId id="562" r:id="rId26"/>
    <p:sldId id="559" r:id="rId27"/>
    <p:sldId id="563" r:id="rId28"/>
    <p:sldId id="564" r:id="rId29"/>
    <p:sldId id="565" r:id="rId30"/>
    <p:sldId id="566" r:id="rId31"/>
    <p:sldId id="466" r:id="rId32"/>
    <p:sldId id="505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293" r:id="rId47"/>
  </p:sldIdLst>
  <p:sldSz cx="12192000" cy="6858000"/>
  <p:notesSz cx="6858000" cy="9144000"/>
  <p:embeddedFontLst>
    <p:embeddedFont>
      <p:font typeface="휴먼엑스포" panose="02030504000101010101" pitchFamily="18" charset="-127"/>
      <p:regular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Poppins SemiBold" panose="020B0600000101010101" charset="0"/>
      <p:bold r:id="rId53"/>
      <p:boldItalic r:id="rId54"/>
    </p:embeddedFont>
    <p:embeddedFont>
      <p:font typeface="타이포_쌍문동 B" panose="02020803020101020101" pitchFamily="18" charset="-127"/>
      <p:bold r:id="rId55"/>
    </p:embeddedFont>
    <p:embeddedFont>
      <p:font typeface="Poppins Light" panose="020B0600000101010101" charset="0"/>
      <p:regular r:id="rId56"/>
      <p:italic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46"/>
    <a:srgbClr val="64F0FF"/>
    <a:srgbClr val="FF9395"/>
    <a:srgbClr val="4D5FFF"/>
    <a:srgbClr val="677AFF"/>
    <a:srgbClr val="1370EE"/>
    <a:srgbClr val="FF8090"/>
    <a:srgbClr val="98B7FF"/>
    <a:srgbClr val="FFF4A7"/>
    <a:srgbClr val="5BF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7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0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9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46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9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2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4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63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48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0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9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71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4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09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68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29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97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60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35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9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13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90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79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14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05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48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97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109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29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8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715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4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0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3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1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0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" Type="http://schemas.openxmlformats.org/officeDocument/2006/relationships/image" Target="../media/image2.svg"/><Relationship Id="rId21" Type="http://schemas.openxmlformats.org/officeDocument/2006/relationships/image" Target="../media/image8.png"/><Relationship Id="rId34" Type="http://schemas.openxmlformats.org/officeDocument/2006/relationships/image" Target="../media/image30.svg"/><Relationship Id="rId7" Type="http://schemas.openxmlformats.org/officeDocument/2006/relationships/image" Target="../media/image6.svg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24" Type="http://schemas.openxmlformats.org/officeDocument/2006/relationships/image" Target="../media/image20.svg"/><Relationship Id="rId32" Type="http://schemas.openxmlformats.org/officeDocument/2006/relationships/image" Target="../media/image28.svg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image" Target="../media/image24.svg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30.svg"/><Relationship Id="rId21" Type="http://schemas.openxmlformats.org/officeDocument/2006/relationships/image" Target="../media/image11.png"/><Relationship Id="rId12" Type="http://schemas.openxmlformats.org/officeDocument/2006/relationships/image" Target="../media/image6.svg"/><Relationship Id="rId1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Relationship Id="rId22" Type="http://schemas.openxmlformats.org/officeDocument/2006/relationships/image" Target="../media/image2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6.svg"/><Relationship Id="rId12" Type="http://schemas.openxmlformats.org/officeDocument/2006/relationships/image" Target="../media/image18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40.svg"/><Relationship Id="rId19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5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32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34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8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4.svg"/><Relationship Id="rId12" Type="http://schemas.openxmlformats.org/officeDocument/2006/relationships/image" Target="../media/image6.svg"/><Relationship Id="rId17" Type="http://schemas.openxmlformats.org/officeDocument/2006/relationships/image" Target="../media/image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30.svg"/><Relationship Id="rId21" Type="http://schemas.openxmlformats.org/officeDocument/2006/relationships/image" Target="../media/image7.png"/><Relationship Id="rId34" Type="http://schemas.openxmlformats.org/officeDocument/2006/relationships/image" Target="../media/image26.svg"/><Relationship Id="rId7" Type="http://schemas.openxmlformats.org/officeDocument/2006/relationships/image" Target="../media/image4.svg"/><Relationship Id="rId17" Type="http://schemas.openxmlformats.org/officeDocument/2006/relationships/image" Target="../media/image5.png"/><Relationship Id="rId25" Type="http://schemas.openxmlformats.org/officeDocument/2006/relationships/image" Target="../media/image9.png"/><Relationship Id="rId33" Type="http://schemas.openxmlformats.org/officeDocument/2006/relationships/image" Target="../media/image12.png"/><Relationship Id="rId2" Type="http://schemas.openxmlformats.org/officeDocument/2006/relationships/image" Target="../media/image14.png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24" Type="http://schemas.openxmlformats.org/officeDocument/2006/relationships/image" Target="../media/image18.svg"/><Relationship Id="rId32" Type="http://schemas.openxmlformats.org/officeDocument/2006/relationships/image" Target="../media/image24.svg"/><Relationship Id="rId5" Type="http://schemas.openxmlformats.org/officeDocument/2006/relationships/image" Target="../media/image6.svg"/><Relationship Id="rId15" Type="http://schemas.openxmlformats.org/officeDocument/2006/relationships/image" Target="../media/image4.png"/><Relationship Id="rId23" Type="http://schemas.openxmlformats.org/officeDocument/2006/relationships/image" Target="../media/image8.png"/><Relationship Id="rId28" Type="http://schemas.openxmlformats.org/officeDocument/2006/relationships/image" Target="../media/image32.svg"/><Relationship Id="rId36" Type="http://schemas.openxmlformats.org/officeDocument/2006/relationships/image" Target="../media/image28.svg"/><Relationship Id="rId19" Type="http://schemas.openxmlformats.org/officeDocument/2006/relationships/image" Target="../media/image6.png"/><Relationship Id="rId31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2.svg"/><Relationship Id="rId22" Type="http://schemas.openxmlformats.org/officeDocument/2006/relationships/image" Target="../media/image16.svg"/><Relationship Id="rId27" Type="http://schemas.openxmlformats.org/officeDocument/2006/relationships/image" Target="../media/image15.png"/><Relationship Id="rId30" Type="http://schemas.openxmlformats.org/officeDocument/2006/relationships/image" Target="../media/image22.svg"/><Relationship Id="rId35" Type="http://schemas.openxmlformats.org/officeDocument/2006/relationships/image" Target="../media/image1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4.svg"/><Relationship Id="rId12" Type="http://schemas.openxmlformats.org/officeDocument/2006/relationships/image" Target="../media/image18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5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28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22.svg"/><Relationship Id="rId21" Type="http://schemas.openxmlformats.org/officeDocument/2006/relationships/image" Target="../media/image9.png"/><Relationship Id="rId34" Type="http://schemas.openxmlformats.org/officeDocument/2006/relationships/image" Target="../media/image30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32.svg"/><Relationship Id="rId32" Type="http://schemas.openxmlformats.org/officeDocument/2006/relationships/image" Target="../media/image26.svg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34.svg"/><Relationship Id="rId36" Type="http://schemas.openxmlformats.org/officeDocument/2006/relationships/image" Target="../media/image28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1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16.png"/><Relationship Id="rId30" Type="http://schemas.openxmlformats.org/officeDocument/2006/relationships/image" Target="../media/image24.svg"/><Relationship Id="rId35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34.svg"/><Relationship Id="rId21" Type="http://schemas.openxmlformats.org/officeDocument/2006/relationships/image" Target="../media/image15.png"/><Relationship Id="rId34" Type="http://schemas.openxmlformats.org/officeDocument/2006/relationships/image" Target="../media/image28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22.svg"/><Relationship Id="rId32" Type="http://schemas.openxmlformats.org/officeDocument/2006/relationships/image" Target="../media/image4.sv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image" Target="../media/image24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32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21" Type="http://schemas.openxmlformats.org/officeDocument/2006/relationships/image" Target="../media/image11.pn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6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4.svg"/><Relationship Id="rId12" Type="http://schemas.openxmlformats.org/officeDocument/2006/relationships/image" Target="../media/image36.svg"/><Relationship Id="rId17" Type="http://schemas.openxmlformats.org/officeDocument/2006/relationships/image" Target="../media/image2.png"/><Relationship Id="rId2" Type="http://schemas.openxmlformats.org/officeDocument/2006/relationships/image" Target="../media/image4.png"/><Relationship Id="rId16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24.sv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8.svg"/><Relationship Id="rId12" Type="http://schemas.openxmlformats.org/officeDocument/2006/relationships/image" Target="../media/image18.sv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12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4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043"/>
          <a:stretch/>
        </p:blipFill>
        <p:spPr>
          <a:xfrm rot="5400000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93E70E84-96AC-49AA-879F-1F410742F7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04854" y="466160"/>
            <a:ext cx="1499054" cy="1883526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11127"/>
          <a:stretch/>
        </p:blipFill>
        <p:spPr>
          <a:xfrm>
            <a:off x="167691" y="0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58359" b="11187"/>
          <a:stretch/>
        </p:blipFill>
        <p:spPr>
          <a:xfrm>
            <a:off x="10240590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11623"/>
          <a:stretch/>
        </p:blipFill>
        <p:spPr>
          <a:xfrm>
            <a:off x="9026750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701119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899400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r="39991" b="40741"/>
          <a:stretch/>
        </p:blipFill>
        <p:spPr>
          <a:xfrm>
            <a:off x="1" y="4803420"/>
            <a:ext cx="2772186" cy="2054580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23E1B747-8F9F-4CFD-AAC7-6366D5DDA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b="31912"/>
          <a:stretch/>
        </p:blipFill>
        <p:spPr>
          <a:xfrm>
            <a:off x="10629090" y="5995981"/>
            <a:ext cx="1266040" cy="862019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AD86266F-7C5E-4486-ACFD-33E278B82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 l="23576"/>
          <a:stretch/>
        </p:blipFill>
        <p:spPr>
          <a:xfrm>
            <a:off x="0" y="278126"/>
            <a:ext cx="1193120" cy="1316526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5CAD3CBE-B470-445B-9BA6-F3C78E82EB0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770265" y="5356897"/>
            <a:ext cx="854383" cy="66797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2D0C5A8B-C057-46A4-B12E-188DF6ECE69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0743106" y="445729"/>
            <a:ext cx="1165068" cy="1491287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E4DEA4F2-F263-4C08-A484-9E7A4D2EC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rcRect l="40637"/>
          <a:stretch/>
        </p:blipFill>
        <p:spPr>
          <a:xfrm>
            <a:off x="0" y="4638067"/>
            <a:ext cx="2176305" cy="1992266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250AFCEA-523B-4326-8D9D-4B15D9EFD1A0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4493818" y="5416470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>
            <a:off x="10070863" y="2896393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80242" y="1054099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0037" y="1174485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>
            <a:off x="2322722" y="4682674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>
            <a:off x="9547673" y="-1"/>
            <a:ext cx="2644327" cy="233526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2AC559E-051F-40BC-8DC1-8D52ACDF712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578738" y="5196135"/>
            <a:ext cx="1266040" cy="126604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C29AE103-DF67-4647-A66C-70FC20450F4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97708" y="248263"/>
            <a:ext cx="1165068" cy="14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8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 flipV="1">
            <a:off x="9076633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6200000">
            <a:off x="714324" y="-526708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9439275" y="7305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V="1">
            <a:off x="92515" y="3609743"/>
            <a:ext cx="3166184" cy="316618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D5EF7D0-FEED-49BB-B902-773A57E7042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65558" y="960902"/>
            <a:ext cx="1266040" cy="126604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550C858-642D-447E-88F0-21215C9F2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r="41634"/>
          <a:stretch/>
        </p:blipFill>
        <p:spPr>
          <a:xfrm>
            <a:off x="11280789" y="3727758"/>
            <a:ext cx="91121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677AED2-7733-4E8D-AC39-206C721BC2D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862237" y="590852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6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V="1">
            <a:off x="0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V="1">
            <a:off x="8001924" y="1247325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524477" y="5356226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0205C50-A5A8-404A-B4B0-6519BE57C2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33689"/>
          <a:stretch/>
        </p:blipFill>
        <p:spPr>
          <a:xfrm>
            <a:off x="10416071" y="6077706"/>
            <a:ext cx="1339828" cy="78029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3BB4A422-B97A-400C-B4FF-8A588B30E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r="32758"/>
          <a:stretch/>
        </p:blipFill>
        <p:spPr>
          <a:xfrm>
            <a:off x="11319797" y="3913590"/>
            <a:ext cx="872204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483970F-BCE5-438F-A6BD-0E87847751B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38831" y="5592947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2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 flipV="1">
            <a:off x="0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0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10132139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 flipV="1">
            <a:off x="8162952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1F172D8-063C-4E31-A266-CC890698444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939354" y="1211043"/>
            <a:ext cx="1339828" cy="117671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AA4E00D-B04A-4FE2-A434-06259E0C770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99809" y="5319541"/>
            <a:ext cx="1200020" cy="120002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7A1AF59D-925F-4CB2-A1C1-E1FC5F79FB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b="13973"/>
          <a:stretch/>
        </p:blipFill>
        <p:spPr>
          <a:xfrm rot="16200000">
            <a:off x="481059" y="268723"/>
            <a:ext cx="1499054" cy="1620351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F3F7C88B-8FAC-4613-B70C-5B2DF7FCDB5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7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 flipV="1">
            <a:off x="10000433" y="131286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V="1">
            <a:off x="6530295" y="595311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 flipV="1">
            <a:off x="0" y="5248139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V="1">
            <a:off x="134059" y="471484"/>
            <a:ext cx="2752725" cy="270759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51DE83A-C61C-4A40-9E56-E9FDFBEE0EA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992496" y="5989813"/>
            <a:ext cx="854383" cy="66797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E824263-ED17-40EE-8949-35D6DB0013B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1026932" y="3923909"/>
            <a:ext cx="1165068" cy="1491287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95F48C2B-62E5-476E-88BB-53EA32953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l="53658"/>
          <a:stretch/>
        </p:blipFill>
        <p:spPr>
          <a:xfrm>
            <a:off x="0" y="122402"/>
            <a:ext cx="1698939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 flipH="1">
            <a:off x="9242057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430530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6200000" flipH="1">
            <a:off x="-1694751" y="2067718"/>
            <a:ext cx="4890425" cy="1030286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52DD9C19-108A-4D66-8254-34C6940BB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13228" b="30663"/>
          <a:stretch/>
        </p:blipFill>
        <p:spPr>
          <a:xfrm>
            <a:off x="0" y="5980168"/>
            <a:ext cx="1098578" cy="87783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9B8B1A9-9592-44F1-A6DD-BE747910F0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599249" y="5391809"/>
            <a:ext cx="1339828" cy="117671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096938F7-3C3E-4930-ABD2-EA4AAF5DB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t="2566" r="20791"/>
          <a:stretch/>
        </p:blipFill>
        <p:spPr>
          <a:xfrm>
            <a:off x="11269163" y="0"/>
            <a:ext cx="922837" cy="14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88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V="1">
            <a:off x="10070863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V="1">
            <a:off x="980242" y="4883414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V="1">
            <a:off x="2322722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V="1">
            <a:off x="9547673" y="4522733"/>
            <a:ext cx="2644327" cy="2335267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74390052-7293-4DCE-BFAF-9671ED699C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10894820" y="499303"/>
            <a:ext cx="1339828" cy="117671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104B6E0-AA1A-4E43-8CD5-587E3685F45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5400000">
            <a:off x="339402" y="5841720"/>
            <a:ext cx="854383" cy="66797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4774737-2DD6-4DEB-989D-950FBED9046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0" y="4165132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37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 flipH="1" flipV="1">
            <a:off x="0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H="1">
            <a:off x="9555110" y="-599764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H="1" flipV="1">
            <a:off x="8933301" y="3536687"/>
            <a:ext cx="3166184" cy="316618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57822F97-21EB-42D7-9766-850104A313F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0800000">
            <a:off x="3298543" y="5541473"/>
            <a:ext cx="1561191" cy="131652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A270578-FB6E-4D08-AA9B-E1FB6D3FE24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50023" y="3536687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E6FD12B-4102-48C2-ACDD-DCF770143BE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113968" y="458408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6BC343E-40EF-45AE-9936-D7900E18F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35952"/>
          <a:stretch/>
        </p:blipFill>
        <p:spPr>
          <a:xfrm>
            <a:off x="9725785" y="3025733"/>
            <a:ext cx="2348047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2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70310B2-C5C4-4021-AC95-1A32659ECC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51079" y="5391492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AC42DF85-2EB1-44CA-ADA3-84EBE914B3D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894891" y="0"/>
            <a:ext cx="1297109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E67E0342-078B-4C8B-A8D1-38B6B9F0805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190076" y="6010517"/>
            <a:ext cx="854383" cy="6679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3EA6A-3A3C-4E46-9D30-C5FE0480FAB2}"/>
              </a:ext>
            </a:extLst>
          </p:cNvPr>
          <p:cNvSpPr/>
          <p:nvPr userDrawn="1"/>
        </p:nvSpPr>
        <p:spPr>
          <a:xfrm>
            <a:off x="7280960" y="1079539"/>
            <a:ext cx="3896268" cy="4698922"/>
          </a:xfrm>
          <a:prstGeom prst="rect">
            <a:avLst/>
          </a:prstGeom>
          <a:solidFill>
            <a:srgbClr val="FFEE46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" name="그림 개체 틀 4">
            <a:extLst>
              <a:ext uri="{FF2B5EF4-FFF2-40B4-BE49-F238E27FC236}">
                <a16:creationId xmlns:a16="http://schemas.microsoft.com/office/drawing/2014/main" id="{BDC72E93-F501-4533-B489-737CA70A72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5626" y="1478280"/>
            <a:ext cx="3146936" cy="390144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989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 flipH="1" flipV="1">
            <a:off x="10396514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V="1">
            <a:off x="7301575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137295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 flipH="1" flipV="1">
            <a:off x="0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430B64B-317C-46DF-B35E-AA21EE8DC23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06598" y="3466984"/>
            <a:ext cx="1339828" cy="117671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5A0ACFBE-3330-459B-BE1E-A463B9DF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3973"/>
          <a:stretch/>
        </p:blipFill>
        <p:spPr>
          <a:xfrm>
            <a:off x="10692946" y="5237649"/>
            <a:ext cx="1499054" cy="162035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FACD21-76F1-4A75-AED2-2BF7B8A95D42}"/>
              </a:ext>
            </a:extLst>
          </p:cNvPr>
          <p:cNvSpPr/>
          <p:nvPr userDrawn="1"/>
        </p:nvSpPr>
        <p:spPr>
          <a:xfrm>
            <a:off x="5772986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71C9E9-FB1D-4E14-8533-03F610D4B7EF}"/>
              </a:ext>
            </a:extLst>
          </p:cNvPr>
          <p:cNvSpPr/>
          <p:nvPr userDrawn="1"/>
        </p:nvSpPr>
        <p:spPr>
          <a:xfrm>
            <a:off x="8729933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2EF8CA-7E19-48B4-8A22-2B9E2271578B}"/>
              </a:ext>
            </a:extLst>
          </p:cNvPr>
          <p:cNvSpPr/>
          <p:nvPr userDrawn="1"/>
        </p:nvSpPr>
        <p:spPr>
          <a:xfrm>
            <a:off x="756826" y="-103726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" name="그림 개체 틀 4">
            <a:extLst>
              <a:ext uri="{FF2B5EF4-FFF2-40B4-BE49-F238E27FC236}">
                <a16:creationId xmlns:a16="http://schemas.microsoft.com/office/drawing/2014/main" id="{7082588A-2F3D-4470-AC39-A6E4E62457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3578" y="19509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4">
            <a:extLst>
              <a:ext uri="{FF2B5EF4-FFF2-40B4-BE49-F238E27FC236}">
                <a16:creationId xmlns:a16="http://schemas.microsoft.com/office/drawing/2014/main" id="{A7C059A1-1BF4-4C94-810E-D4FB88AE67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46685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3" name="그림 개체 틀 4">
            <a:extLst>
              <a:ext uri="{FF2B5EF4-FFF2-40B4-BE49-F238E27FC236}">
                <a16:creationId xmlns:a16="http://schemas.microsoft.com/office/drawing/2014/main" id="{D23B648A-AB7C-41EE-B049-A98BF10228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89738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87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래픽 30">
            <a:extLst>
              <a:ext uri="{FF2B5EF4-FFF2-40B4-BE49-F238E27FC236}">
                <a16:creationId xmlns:a16="http://schemas.microsoft.com/office/drawing/2014/main" id="{EFA985B0-D6AB-4AC3-AECE-DCAD00D95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75228" y="2548808"/>
            <a:ext cx="1200020" cy="120002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127"/>
          <a:stretch/>
        </p:blipFill>
        <p:spPr>
          <a:xfrm flipH="1">
            <a:off x="10059851" y="0"/>
            <a:ext cx="1964459" cy="304323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E7BACDEE-7B32-41BB-902A-67F39088E9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70287" y="155554"/>
            <a:ext cx="1499054" cy="188352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3043"/>
          <a:stretch/>
        </p:blipFill>
        <p:spPr>
          <a:xfrm rot="16200000" flipH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r="58359" b="11187"/>
          <a:stretch/>
        </p:blipFill>
        <p:spPr>
          <a:xfrm flipH="1">
            <a:off x="1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t="11623"/>
          <a:stretch/>
        </p:blipFill>
        <p:spPr>
          <a:xfrm flipH="1">
            <a:off x="412526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flipH="1">
            <a:off x="6423707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 flipH="1">
            <a:off x="1126417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r="39991" b="40741"/>
          <a:stretch/>
        </p:blipFill>
        <p:spPr>
          <a:xfrm flipH="1">
            <a:off x="9419814" y="4803420"/>
            <a:ext cx="2772186" cy="20545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BAAC8-6DBB-4C27-8B8B-0D301AB977AC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02A97EC-F7FD-4625-B9B6-AA59D10BDEB9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4789749" y="5266330"/>
            <a:ext cx="1266040" cy="126604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63FFD54E-336F-42E7-919E-AD902694092B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807281" y="4803420"/>
            <a:ext cx="1339828" cy="117671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9BE67324-1BC7-4A6A-96F8-E42803CC6582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0490882" y="1823410"/>
            <a:ext cx="1561191" cy="1316526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85F48F0-08D8-4F0A-8EFE-7F044B246DD1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904556" y="395298"/>
            <a:ext cx="854383" cy="66797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D93555B7-E290-4C29-B8A2-68B6BF6AA378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10073065" y="4869045"/>
            <a:ext cx="1165068" cy="149128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80BE6C67-CC4E-455A-9035-17A73D7CBC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rcRect l="53598"/>
          <a:stretch/>
        </p:blipFill>
        <p:spPr>
          <a:xfrm>
            <a:off x="0" y="1042947"/>
            <a:ext cx="1701118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7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836C3E01-3F50-481B-B789-1A17D13621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920398" y="1166088"/>
            <a:ext cx="1266040" cy="126604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05E7EAB-517D-43AC-A695-EDD2BE45C36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898295" y="624185"/>
            <a:ext cx="854383" cy="66797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C9CA8A3F-9742-4694-B937-DB663679E7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8384"/>
          <a:stretch/>
        </p:blipFill>
        <p:spPr>
          <a:xfrm>
            <a:off x="210267" y="5640869"/>
            <a:ext cx="1165068" cy="121713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9B7B5E-AC38-45A3-83CD-4214159EF354}"/>
              </a:ext>
            </a:extLst>
          </p:cNvPr>
          <p:cNvSpPr/>
          <p:nvPr userDrawn="1"/>
        </p:nvSpPr>
        <p:spPr>
          <a:xfrm>
            <a:off x="761020" y="1809548"/>
            <a:ext cx="10676374" cy="4318623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" name="그림 개체 틀 4">
            <a:extLst>
              <a:ext uri="{FF2B5EF4-FFF2-40B4-BE49-F238E27FC236}">
                <a16:creationId xmlns:a16="http://schemas.microsoft.com/office/drawing/2014/main" id="{2A83BFA0-A133-491B-8985-413E63CAD3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A32E2D65-C6FF-4189-9A64-2431F48D63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9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 rot="10800000" flipH="1" flipV="1"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H="1" flipV="1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 rot="10800000" flipH="1" flipV="1"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0800000" flipH="1" flipV="1"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4C50C0A-90D8-42A0-8273-102E6D4723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628523" y="1226780"/>
            <a:ext cx="1339828" cy="117671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EC1AA14-4E98-4447-9089-0B4B9E527FC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17E3BA44-5494-4D17-BA2A-717A685A70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552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0DE18A6-F2D7-479D-946A-C5B48F6B00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6295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FCE35360-8AF2-4F5E-8229-4978911106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0387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E8992024-BF3D-498F-BF81-51568D66DA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809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40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127CFF-D033-4C35-918F-80367F9A252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6645" y="641634"/>
            <a:ext cx="1266040" cy="126604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7E92AA7-E366-4E0E-BF70-3C14FD2BA0B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27202" y="456772"/>
            <a:ext cx="854383" cy="667972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603149A8-CCBB-41E6-8B74-DF6AE13DA34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615617" y="4533522"/>
            <a:ext cx="1200020" cy="1200020"/>
          </a:xfrm>
          <a:prstGeom prst="rect">
            <a:avLst/>
          </a:prstGeom>
        </p:spPr>
      </p:pic>
      <p:sp>
        <p:nvSpPr>
          <p:cNvPr id="25" name="그림 개체 틀 11">
            <a:extLst>
              <a:ext uri="{FF2B5EF4-FFF2-40B4-BE49-F238E27FC236}">
                <a16:creationId xmlns:a16="http://schemas.microsoft.com/office/drawing/2014/main" id="{D3CBCAD3-BFF0-4CB1-B6DD-DA8F2D4EBD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3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 flipH="1" flipV="1">
            <a:off x="9006739" y="5834527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069982" y="-1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5400000" flipH="1" flipV="1">
            <a:off x="-1930069" y="3759995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3E43CB2-3F0C-4446-9EDD-8A6946F039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776227" y="5381094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D671E83-FB12-4B54-ACDB-9F2B6B98E6A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15143" y="5381094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0E08125-E8EA-499F-9E82-858CA504023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9734741" y="54455"/>
            <a:ext cx="1165068" cy="1491287"/>
          </a:xfrm>
          <a:prstGeom prst="rect">
            <a:avLst/>
          </a:prstGeom>
        </p:spPr>
      </p:pic>
      <p:sp>
        <p:nvSpPr>
          <p:cNvPr id="22" name="그림 개체 틀 5">
            <a:extLst>
              <a:ext uri="{FF2B5EF4-FFF2-40B4-BE49-F238E27FC236}">
                <a16:creationId xmlns:a16="http://schemas.microsoft.com/office/drawing/2014/main" id="{6E68D93F-C7B0-481E-B726-294A2B3E3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49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9FEA4AC4-8DC1-4BE4-921D-B93E66C832B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15637" y="236796"/>
            <a:ext cx="1266040" cy="126604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1DF37FA-443A-44E9-A15B-6BFFD276157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439275" y="201844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FBCB29E2-DFFE-43AB-8882-ACE91E1F8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41050"/>
          <a:stretch/>
        </p:blipFill>
        <p:spPr>
          <a:xfrm>
            <a:off x="0" y="4694233"/>
            <a:ext cx="2161174" cy="1992266"/>
          </a:xfrm>
          <a:prstGeom prst="rect">
            <a:avLst/>
          </a:prstGeom>
        </p:spPr>
      </p:pic>
      <p:sp>
        <p:nvSpPr>
          <p:cNvPr id="26" name="그림 개체 틀 8">
            <a:extLst>
              <a:ext uri="{FF2B5EF4-FFF2-40B4-BE49-F238E27FC236}">
                <a16:creationId xmlns:a16="http://schemas.microsoft.com/office/drawing/2014/main" id="{B5EE717E-29C7-4BFA-913B-00B91F23FA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006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13043"/>
          <a:stretch/>
        </p:blipFill>
        <p:spPr>
          <a:xfrm rot="16200000" flipV="1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1127"/>
          <a:stretch/>
        </p:blipFill>
        <p:spPr>
          <a:xfrm flipV="1">
            <a:off x="16769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r="58359" b="11187"/>
          <a:stretch/>
        </p:blipFill>
        <p:spPr>
          <a:xfrm flipV="1">
            <a:off x="10240590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t="11623"/>
          <a:stretch/>
        </p:blipFill>
        <p:spPr>
          <a:xfrm flipV="1">
            <a:off x="9026750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V="1">
            <a:off x="1701119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V="1">
            <a:off x="7899400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r="39991" b="40741"/>
          <a:stretch/>
        </p:blipFill>
        <p:spPr>
          <a:xfrm flipV="1">
            <a:off x="1" y="0"/>
            <a:ext cx="2772186" cy="205458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83F2163B-88CB-4D50-BA1D-C09603746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16829"/>
          <a:stretch/>
        </p:blipFill>
        <p:spPr>
          <a:xfrm>
            <a:off x="-1" y="3367480"/>
            <a:ext cx="1052971" cy="126604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BB08F8F-7DAD-4AC1-BB0D-9666A89F99E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437201" y="1158672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B44A52C-E7F2-4468-967A-B1746C47B12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97018" y="4758611"/>
            <a:ext cx="156119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2CBAEB5-8AA3-412A-B466-5039654179E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808694" y="917171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CC4E0C42-EDA5-4F79-B682-0419E04F8D6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531711" y="5929778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0BDEB4B-6D20-470B-9DD4-5918E95AD70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934894" y="255744"/>
            <a:ext cx="1165068" cy="149128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4ADBDAC3-DB51-4888-AF98-F33643E6C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rcRect r="22169"/>
          <a:stretch/>
        </p:blipFill>
        <p:spPr>
          <a:xfrm>
            <a:off x="11258012" y="1487143"/>
            <a:ext cx="933987" cy="120002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B4A2B3B8-5F0E-4094-971A-D078467B5F8D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899400" y="3955540"/>
            <a:ext cx="3666079" cy="19922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9DC71-27EF-4076-AC18-C074982AF050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9593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13043"/>
          <a:stretch/>
        </p:blipFill>
        <p:spPr>
          <a:xfrm rot="5400000" flipH="1" flipV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1127"/>
          <a:stretch/>
        </p:blipFill>
        <p:spPr>
          <a:xfrm flipH="1" flipV="1">
            <a:off x="1005985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r="58359" b="11187"/>
          <a:stretch/>
        </p:blipFill>
        <p:spPr>
          <a:xfrm flipH="1" flipV="1">
            <a:off x="1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t="11623"/>
          <a:stretch/>
        </p:blipFill>
        <p:spPr>
          <a:xfrm flipH="1" flipV="1">
            <a:off x="412526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H="1" flipV="1">
            <a:off x="6423707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H="1" flipV="1">
            <a:off x="1126417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r="39991" b="40741"/>
          <a:stretch/>
        </p:blipFill>
        <p:spPr>
          <a:xfrm flipH="1" flipV="1">
            <a:off x="9419814" y="0"/>
            <a:ext cx="2772186" cy="205458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E0896C4-C47B-40AF-8EC1-58E9443A9A1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092437" y="157454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ACC74B6E-84CC-449A-9774-57985A0C7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b="30780"/>
          <a:stretch/>
        </p:blipFill>
        <p:spPr>
          <a:xfrm>
            <a:off x="18662" y="5946710"/>
            <a:ext cx="1561191" cy="91129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D069CD2-F13D-46DE-812F-0E8CA978CC9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660504" y="5273056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51BA793-C894-44A1-8D9C-1DB67BB1656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9687649" y="4202499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55731A9-0B81-46FC-B9D1-328EEEDD66D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274322" y="1154850"/>
            <a:ext cx="1165068" cy="149128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C5D80B42-6CC2-404D-8851-4B5E2502E05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 rot="10800000">
            <a:off x="1861452" y="4686639"/>
            <a:ext cx="1499054" cy="188352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E246C68-6CB8-4813-AC1B-6AC77A1DB974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7376001" y="1056079"/>
            <a:ext cx="3666079" cy="19922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9D56B-15E6-4F3F-A665-FE5388BCFFED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486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>
            <a:off x="9076633" y="0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V="1">
            <a:off x="714324" y="4033495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439275" y="407734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2515" y="82073"/>
            <a:ext cx="3166184" cy="3166184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68A7896-C7B2-4344-9B14-00ACAEABAE4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300283" y="1139779"/>
            <a:ext cx="1266040" cy="1266040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16CB5B8-B3D2-4C16-855F-A4EC3BCEC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16161"/>
          <a:stretch/>
        </p:blipFill>
        <p:spPr>
          <a:xfrm>
            <a:off x="0" y="5353859"/>
            <a:ext cx="1308900" cy="1316526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54DDBC2C-ECD4-4024-984D-DB58853C843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0593087" y="5379729"/>
            <a:ext cx="1297109" cy="1297109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2176E5B6-FD07-4A1C-A4FB-BCC7A0BE7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b="7341"/>
          <a:stretch/>
        </p:blipFill>
        <p:spPr>
          <a:xfrm>
            <a:off x="1248415" y="6239064"/>
            <a:ext cx="854383" cy="6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4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>
            <a:off x="0" y="2089416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>
            <a:off x="8001924" y="4108901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301575" y="98426"/>
            <a:ext cx="4890425" cy="1030286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0537F8E0-7A53-4C22-8F6A-27022EE988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874383" y="238750"/>
            <a:ext cx="854383" cy="66797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D14F8E38-FDF8-4F31-8E80-CED12BA6E1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07891" y="5257409"/>
            <a:ext cx="1165068" cy="149128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1BF9DAD-49D9-44F5-A2BD-E47E16BBF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3973"/>
          <a:stretch/>
        </p:blipFill>
        <p:spPr>
          <a:xfrm rot="5400000">
            <a:off x="10632297" y="3919670"/>
            <a:ext cx="1499054" cy="16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1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>
            <a:off x="0" y="-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0" y="5356226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32139" y="0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>
            <a:off x="8162952" y="5234781"/>
            <a:ext cx="4029048" cy="1623219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5325E83E-A132-407E-B515-CB8D7518C06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614971" y="5278772"/>
            <a:ext cx="1339828" cy="1176718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18B1159B-8255-4E89-9617-9DDD95E1297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99809" y="481408"/>
            <a:ext cx="854383" cy="667972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097826A9-81A3-44FB-BA00-92150BFDA1A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98568" y="3007307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5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6200000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453B88B4-A6F0-4F17-B30A-A9F9436A1EF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312826" y="305516"/>
            <a:ext cx="1561191" cy="131652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2A0155DF-2823-40B3-93C9-CB6ED91E0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49518" b="39084"/>
          <a:stretch/>
        </p:blipFill>
        <p:spPr>
          <a:xfrm>
            <a:off x="0" y="5644395"/>
            <a:ext cx="1850689" cy="12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2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>
            <a:off x="197218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5400000">
            <a:off x="8996326" y="2067718"/>
            <a:ext cx="4890425" cy="103028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CFBB7A5-E1BE-483B-B97A-9D2BFE3162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450702" y="1285752"/>
            <a:ext cx="1297109" cy="1297109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6CF0CF10-549B-4161-BB70-D493C8C1A20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98568" y="5109091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7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1" r:id="rId2"/>
    <p:sldLayoutId id="2147483692" r:id="rId3"/>
    <p:sldLayoutId id="2147483693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94" r:id="rId20"/>
    <p:sldLayoutId id="2147483688" r:id="rId21"/>
    <p:sldLayoutId id="2147483695" r:id="rId22"/>
    <p:sldLayoutId id="2147483689" r:id="rId23"/>
    <p:sldLayoutId id="2147483690" r:id="rId24"/>
    <p:sldLayoutId id="2147483672" r:id="rId25"/>
    <p:sldLayoutId id="2147483664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406A43-1DE6-4EB0-9C4D-9CE8402F66BA}"/>
              </a:ext>
            </a:extLst>
          </p:cNvPr>
          <p:cNvSpPr/>
          <p:nvPr/>
        </p:nvSpPr>
        <p:spPr>
          <a:xfrm>
            <a:off x="1562911" y="2219933"/>
            <a:ext cx="9066179" cy="24181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Python </a:t>
            </a:r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based</a:t>
            </a:r>
          </a:p>
          <a:p>
            <a:pPr algn="ctr"/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programming</a:t>
            </a:r>
            <a:endParaRPr lang="ko-KR" altLang="en-US" sz="6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07DC8-8920-44BF-8841-5D560BEC63CF}"/>
              </a:ext>
            </a:extLst>
          </p:cNvPr>
          <p:cNvSpPr/>
          <p:nvPr/>
        </p:nvSpPr>
        <p:spPr>
          <a:xfrm>
            <a:off x="1562911" y="621854"/>
            <a:ext cx="5180789" cy="1041846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Part </a:t>
            </a:r>
            <a:r>
              <a:rPr lang="en-US" altLang="ko-K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US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. Python-based data </a:t>
            </a:r>
            <a:r>
              <a:rPr lang="en-US" altLang="ko-K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analysis-I</a:t>
            </a:r>
            <a:endParaRPr lang="ko-KR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B2EF7-BF20-4554-BA6B-54D503588C60}"/>
              </a:ext>
            </a:extLst>
          </p:cNvPr>
          <p:cNvSpPr/>
          <p:nvPr/>
        </p:nvSpPr>
        <p:spPr>
          <a:xfrm>
            <a:off x="5689601" y="5073405"/>
            <a:ext cx="4939489" cy="716652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Min ho Jeon  </a:t>
            </a: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/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01.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10.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2022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2FB6BC4-98D9-4558-85C0-C642DC88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00140" y="4269391"/>
            <a:ext cx="1339828" cy="117671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C843805-66AF-4B37-9061-C7BFEE820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3339" y="1496891"/>
            <a:ext cx="1297109" cy="12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함수의 응용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다음과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같은 리스트를 생성하고 다음을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수행하시오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Population = [“Seoul”, 9755, “Busan”, 7334, “Daejeon”, 5783]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서울의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인구를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대전의 인구를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도시 리스트들만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인구의 합만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23" y="4271113"/>
            <a:ext cx="8542938" cy="21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활용을 위한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다양한 방법들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48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값의 변경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Test = [‘A’, ‘B’, ‘C‘, ‘D’, ‘E’, ‘F’]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변경하고 싶다면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Test[2] = “J”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개를 변경하고 싶다면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Test[2:4] = [123,”Z”]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중간에 자료를 추가하고 싶다면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Test.Insert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(6,”G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42" y="3286187"/>
            <a:ext cx="5737411" cy="23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활용을 위한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다양한 방법들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내용을 삭제하려면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remove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사용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Test.remove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(“G”)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pop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마지막 항목을 삭제한다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1145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Test.pop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del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인덱스 위치에 존재하는 항목을 삭제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1145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Del Test[0]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당연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“A”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가 삭제 되겠죠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?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index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함수를 이용하면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리스트 내의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데이터를 찾을 수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있음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4380"/>
          <a:stretch/>
        </p:blipFill>
        <p:spPr>
          <a:xfrm>
            <a:off x="7681871" y="2091223"/>
            <a:ext cx="3009576" cy="22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활용을 위한 응용 예제 수행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46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오늘의 명언을 알려주는 기능이 존재하는 프로그램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작성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37" y="2258244"/>
            <a:ext cx="8765477" cy="35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함축을 위한 문법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46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함축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80" y="2058392"/>
            <a:ext cx="6878272" cy="22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변경이 불가능한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튜플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튜플은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리스트와 같은 형태이나 리스트는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[]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사용하지만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튜플은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Colors = (“red”, “green”, “blue”)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리스트는 항목 값의 변경이 가능하지만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튜플은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불가능함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Colors[1] = “Yellow”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Error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리스트와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사용법은 다소 동일하다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튜플과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리스트를 이용한 응용 예제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29" y="1715378"/>
            <a:ext cx="8093478" cy="44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튜플과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리스트를 이용한 문제 풀이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89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영문으로 과일을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 이상 리스트에 삽입한 후 리스트에서 길이가 가장 긴 문자열을 찾아서 출력 후 리스트에서 그 항목을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삭제하시오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.(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만일 동일한 길이의 문자열이 있을 경우 모두 삭제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2] 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1’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리스트를 재활용하여 각 항목의 문자열 길이를 출력하는 프로그램을 작성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3] 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1’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리스트를 재활용하여 사용자가 입력한 과일이 리스트의 몇 번째에 있는지를 출력하는 프로그램을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작성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6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75057"/>
            <a:ext cx="6096000" cy="707886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0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2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기본적 구조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75" y="4887791"/>
            <a:ext cx="6716515" cy="6161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7" y="5464785"/>
            <a:ext cx="7030786" cy="601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637" y="1397978"/>
            <a:ext cx="954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공백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딕셔너리를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Phone_book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= { }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리스트는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[]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으로 생성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딕셔너리는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{}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으로 생성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딕셔너리에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값을 삽입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Phone_book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[“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홍길동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”]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= “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010-1234-1234”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phone_book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생성과 동시에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초기화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FDBC5-71C1-4FED-90CA-F33217804FEA}"/>
              </a:ext>
            </a:extLst>
          </p:cNvPr>
          <p:cNvSpPr/>
          <p:nvPr/>
        </p:nvSpPr>
        <p:spPr>
          <a:xfrm>
            <a:off x="1098578" y="2164591"/>
            <a:ext cx="9994844" cy="37815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472092" y="4055362"/>
            <a:ext cx="2991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복수개의 값을 담는 데이터 구조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생성된 후 데이터 변경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생성된 후 변경 불가능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EC2B4F-AA00-4F93-A43F-6422EBBC2B24}"/>
              </a:ext>
            </a:extLst>
          </p:cNvPr>
          <p:cNvSpPr/>
          <p:nvPr/>
        </p:nvSpPr>
        <p:spPr>
          <a:xfrm>
            <a:off x="1472091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리스트와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튜플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F8172-4617-4D1B-83AE-48CDF5A0530D}"/>
              </a:ext>
            </a:extLst>
          </p:cNvPr>
          <p:cNvSpPr/>
          <p:nvPr/>
        </p:nvSpPr>
        <p:spPr>
          <a:xfrm>
            <a:off x="1455319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2872C-02B6-44D1-BC96-B12B5E8B69E9}"/>
              </a:ext>
            </a:extLst>
          </p:cNvPr>
          <p:cNvSpPr txBox="1"/>
          <p:nvPr/>
        </p:nvSpPr>
        <p:spPr>
          <a:xfrm>
            <a:off x="4698828" y="4055362"/>
            <a:ext cx="2991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대응관계를 가진 관계형 구조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Key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value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한쌍으로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Key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통해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value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얻음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24277-01AE-4D56-BADF-3461CCC64E27}"/>
              </a:ext>
            </a:extLst>
          </p:cNvPr>
          <p:cNvSpPr/>
          <p:nvPr/>
        </p:nvSpPr>
        <p:spPr>
          <a:xfrm>
            <a:off x="4698827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6DD0E7-1E68-43EB-96BA-EF4297EC662F}"/>
              </a:ext>
            </a:extLst>
          </p:cNvPr>
          <p:cNvSpPr/>
          <p:nvPr/>
        </p:nvSpPr>
        <p:spPr>
          <a:xfrm>
            <a:off x="4682055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3FDFD-CFFA-4BC3-94F6-264DC769C399}"/>
              </a:ext>
            </a:extLst>
          </p:cNvPr>
          <p:cNvSpPr txBox="1"/>
          <p:nvPr/>
        </p:nvSpPr>
        <p:spPr>
          <a:xfrm>
            <a:off x="7925564" y="4055362"/>
            <a:ext cx="2991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머신러닝을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위한 기초 기술 학습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데이터들의 이해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텍스트 처리를 위한 다양한 함수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워드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클라우드를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이용한 텍스트 데이터의 시각화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F85CD6-E054-4F3D-951E-20D0B241A00B}"/>
              </a:ext>
            </a:extLst>
          </p:cNvPr>
          <p:cNvSpPr/>
          <p:nvPr/>
        </p:nvSpPr>
        <p:spPr>
          <a:xfrm>
            <a:off x="7925563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텍스트 데이터 처리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B82BC6-058C-4E40-9989-205B8E3DAB97}"/>
              </a:ext>
            </a:extLst>
          </p:cNvPr>
          <p:cNvSpPr/>
          <p:nvPr/>
        </p:nvSpPr>
        <p:spPr>
          <a:xfrm>
            <a:off x="7908791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21956-F15E-4D04-B0DA-7FA2FD099FFE}"/>
              </a:ext>
            </a:extLst>
          </p:cNvPr>
          <p:cNvSpPr/>
          <p:nvPr/>
        </p:nvSpPr>
        <p:spPr>
          <a:xfrm>
            <a:off x="1098578" y="928141"/>
            <a:ext cx="6903346" cy="584775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cs typeface="Arial" panose="020B0604020202020204" pitchFamily="34" charset="0"/>
              </a:rPr>
              <a:t>Contents</a:t>
            </a:r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자료 조회 방법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37" y="1397978"/>
            <a:ext cx="954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자료를 만들고 이름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(Key)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으로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자료를 조회해 보자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</a:t>
            </a:r>
            <a:r>
              <a:rPr lang="en-US" altLang="ko-KR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phone_book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[“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홍길동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”])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모든 키 값들을 출력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keys()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모든 값을 출력하려면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v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alues()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모든 아이템의 값을 출력하려면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???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items()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87" y="1901336"/>
            <a:ext cx="4467225" cy="857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487" y="3613638"/>
            <a:ext cx="3763105" cy="8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for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문과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융합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37" y="1397978"/>
            <a:ext cx="9541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문을 이용한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값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phone_book.items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But!!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062" y="3556608"/>
            <a:ext cx="8339010" cy="10380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007" y="2495384"/>
            <a:ext cx="9352478" cy="4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활용을 위한 다양한 함수들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37" y="1397978"/>
            <a:ext cx="9541218" cy="46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정렬를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위한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sorted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1551"/>
          <a:stretch/>
        </p:blipFill>
        <p:spPr>
          <a:xfrm>
            <a:off x="1351768" y="1987062"/>
            <a:ext cx="9541218" cy="32668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843604" y="3710354"/>
            <a:ext cx="2355474" cy="31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응용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I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37" y="1397978"/>
            <a:ext cx="9541218" cy="46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편의점 재고 관리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37" y="1906875"/>
            <a:ext cx="9643534" cy="10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응용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II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37" y="1397978"/>
            <a:ext cx="9541218" cy="46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스몰 영한 사전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16" y="1862912"/>
            <a:ext cx="6448392" cy="47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집합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37" y="1397978"/>
            <a:ext cx="95412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순서가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중요하지 않은 대상들이 모이면 집합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set([1,2,3,1,2])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리스트로부터 집합을 생성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{1, 2, 3}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이용하면 비어있는 집합도 생성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numbers = set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수학의 집합에 대한 개념을 적용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&lt;&lt;=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진 부분 집합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부분 집합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&gt;&gt;= 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진 상위 집합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상위 집합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all  0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이 존재하지 않는가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any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이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존재하는가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?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25" y="1805847"/>
            <a:ext cx="5002070" cy="18036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25" y="3814024"/>
            <a:ext cx="5210175" cy="590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725" y="4431677"/>
            <a:ext cx="5172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집합 응용 문제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37" y="1397978"/>
            <a:ext cx="95412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집합에는 합집합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교집합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차집합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대칭차집합이 존재한다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이를 이용하여 다음의 문제를 풀어봅시다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Union():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합집합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difference():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차집합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Intersection():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교집합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Symmetric_difference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():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대칭차집합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 시국에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클럽이라니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!!!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클럽에 간 사람들의 명단 알아내기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 당신은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CSI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요원이다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다음을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해결하시오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중복되지 않도록 클럽에 간 인원을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추출하시오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한번만 참석한 사람들을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추출하시오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코로나가 발생한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파티에 간 사람만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추출하시오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51" y="1965939"/>
            <a:ext cx="6763710" cy="1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일반적인 파일의 입출력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37" y="1397978"/>
            <a:ext cx="9541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작업폴더에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”hello.txt”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텍스트 파일을 생성 후 그 안에 데이터를 입력하세요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후 아래의 코드를 이용하여 데이터를 불러오자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25" y="2506375"/>
            <a:ext cx="4105330" cy="22290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37" y="2506375"/>
            <a:ext cx="5128163" cy="16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일반적인 파일의 입출력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429" y="2004647"/>
            <a:ext cx="3695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작업폴더에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”test.txt”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텍스트 파일을 생성 후 그 안에 데이터를 입력하세요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If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 speak in the tongues of men and of angels, but have not love, I am a noisy gong or a clanging cymbal.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후 아래의 코드를 이용하여 데이터를 불러오자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74" y="1602252"/>
            <a:ext cx="5615267" cy="47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딕셔너리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문제 풀이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637" y="1397978"/>
            <a:ext cx="9541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1: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불쌍한 철수 도와주기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철수는 과일을 판매하는 중이다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매일 입고되는 과일에 따라서 가격이 결정되므로 아침마다 과일의 가격을 입력하는 기능을 만들어 사용할 경우 가게에 이득이 된다고 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불쌍한 철수를 위해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딕셔너리를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과일의 가격을 출력해주는 프로그램을 만들어주자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사과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수박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딸기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포도 가격을 임의로 입력한 후 과일의 이름과 가격이 출력되는 프로그램을 작성하시오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2: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철수네 프로그램 업그레이드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기능을 업그레이드하자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이제 손님이 과일을 입력하면 과일의 가격이 나오도록 프로그램을 수정하자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3: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컴플레인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철수네 가게에서 물건을 산 고객이 가격표가 뒤죽박죽이라 이상하다는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컴플레인을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걸어왔다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가격을 기준으로 정렬한 후 과일 이름과 가격을 출력하자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1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리스트와 </a:t>
            </a:r>
            <a:r>
              <a:rPr lang="ko-KR" altLang="en-US" sz="4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튜플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662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Open CV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및 </a:t>
            </a:r>
            <a:r>
              <a:rPr lang="en-US" altLang="ko-KR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numpy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맛보기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19" y="1572819"/>
            <a:ext cx="8000454" cy="47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텍스트 </a:t>
            </a:r>
            <a:r>
              <a:rPr lang="ko-KR" altLang="en-US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처리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데이터의 종류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67" y="1473736"/>
            <a:ext cx="95412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구조화된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수치 데이터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정형 데이터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구조화된 텍스트 데이터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반정형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데이터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구조화 되지 않은 텍스트 데이터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비정형 데이터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WORD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CLOUD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20" y="1979021"/>
            <a:ext cx="4349518" cy="41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개별 문자의 추출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67" y="1473736"/>
            <a:ext cx="9541218" cy="396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리스트에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들어있는 문자열의 추출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 = “Hello Python”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print(s[0])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print(s[6:12])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정방향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Python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print(s[-12:-7])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역방향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print(s[:-2])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끝에 있는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개의 문자를 제외하고 출력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print(s[-2:])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끝에 있는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개의 문자만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출력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0169" y="3101361"/>
            <a:ext cx="4975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S[:-2] + S[-2:] = ?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1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문자열 처리를 위한 다양한 함수들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67" y="1473736"/>
            <a:ext cx="95412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Split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기본적인 형태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 = “Welcome to python world”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Str_arry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= </a:t>
            </a: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s.split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Str_arry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[0]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Split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확장 형태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 = “</a:t>
            </a: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Welcome,to,python,world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Str_arry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= split(‘,’)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00" y="2693958"/>
            <a:ext cx="5198485" cy="19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문자열 처리를 위한 다양한 함수들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9359" y="2551739"/>
            <a:ext cx="5065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Join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문자열을 이어 붙여주는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Ex) print(' '.join(['</a:t>
            </a: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I','like','python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']))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 문자의 변경에도 사용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Ex) print('-'.join(['010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',‘1234',‘3456']))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Split()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Join()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병합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Ex) print('-'.join(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'010.1234.3456'.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split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('.')))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059296"/>
            <a:ext cx="5065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대문자를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소문자로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lower()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소문자를 대문자로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wpper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()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문장의 첫 글자를 대문자로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capitalize()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strip()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왼쪽과 오른쪽의 공백 문자 제거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strip(“#”)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문자열 앞뒤의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#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문자 제거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lstrip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()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왼쪽의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공백 문자만 제거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rstrip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()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왼쪽의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공백 문자만 제거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find()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특정 문자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찾기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문자열 함수를 이용한 문제 풀이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카이스르의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암호는 로마의 장군인 카이사르가 동맹군들과 소통하기 위해 만든 암호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암호의 특징은 암호화하고자 하는 알파벳 별로 일정한 거리만큼 밀어서 다른 알파벳과 치환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예를 들어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“ATTACK ON MIDNIGHT”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전송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“DWWDFN RQ PLGQLJKW”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수신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44" y="3863860"/>
            <a:ext cx="4486312" cy="19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문자열 처리를 위한 다양한 함수들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983" y="1566854"/>
            <a:ext cx="50659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암호를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만들고 풀기 위한 함수들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count(‘ ’)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공백이 몇 번 들어있는지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ord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유니코드의 값 반환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chr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유니코드의 값에 해당하는 문자 반환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Import string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메소드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내의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ascii_uppercase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 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알파벳의 대문자 모음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ascii_lowercase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 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알파벳의 소문자 모음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ascii_letters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대소문자 모음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digits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숫자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모음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05" y="1951618"/>
            <a:ext cx="4745134" cy="102297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8039752" y="3281608"/>
            <a:ext cx="349135" cy="72320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16" y="4294245"/>
            <a:ext cx="4550421" cy="13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문자열 처리를 위한 다양한 함수들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72" y="1595832"/>
            <a:ext cx="5828123" cy="49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트위터 메시지의 단어 추출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983" y="1566854"/>
            <a:ext cx="5065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앞의 예제들을 활용하여 특정 문자가 몇 번 사용되었는지를 추출하는 프로그램을 만들어보자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 = There's a reason some people are working to make it harder to vote, especially for people of color. It’s because when we show up, things change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37" y="2738402"/>
            <a:ext cx="4316025" cy="11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값을 담고 변경이 가능한 리스트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선언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bts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= []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리스트에 값을 추가하는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append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“+”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기호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bts.append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(“V”)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1" y="2978452"/>
            <a:ext cx="4113320" cy="23936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71" y="5413891"/>
            <a:ext cx="3559492" cy="1164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884" y="2746097"/>
            <a:ext cx="4416135" cy="26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0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문자의 시각화를 위한 워드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클라우드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74" y="1524719"/>
            <a:ext cx="9654126" cy="48672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593" y="1632977"/>
            <a:ext cx="5543577" cy="724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593" y="2623404"/>
            <a:ext cx="5668175" cy="498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88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문자의 시각화를 위한 워드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클라우드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77" y="1608645"/>
            <a:ext cx="8599934" cy="35976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04" y="1494691"/>
            <a:ext cx="2924272" cy="21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문자의 시각화를 위한 워드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클라우드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" y="1622958"/>
            <a:ext cx="8137641" cy="12485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32" y="2871513"/>
            <a:ext cx="5405437" cy="26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문자의 시각화를 위한 워드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클라우드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83" y="1689455"/>
            <a:ext cx="9578786" cy="3161727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V="1">
            <a:off x="7622931" y="3982915"/>
            <a:ext cx="0" cy="1406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82273" y="5389685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빈도수를 계산할 때 제외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5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정규식과 메타 문자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053" y="1853724"/>
            <a:ext cx="71431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정규식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특정한 규칙을 가지고 있는 문자들을 표현하는데 사용되는 규칙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[],?,*,+,{}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등의 특수문자들을 사용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정규식은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re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모듈을 사용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re ex)</a:t>
            </a: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re.search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(‘life’,txt1);</a:t>
            </a:r>
          </a:p>
          <a:p>
            <a:pPr marL="16573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txt1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텍스트 안에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life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가 있는지 검사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Group: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검색의 결과가 여러 개의 그룹으로 나타날 경우에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필요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8" y="2978533"/>
            <a:ext cx="4839785" cy="20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정규식과 메타 문자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053" y="1510823"/>
            <a:ext cx="71431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정규식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[]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의 활용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Life|life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 [</a:t>
            </a: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Ll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]</a:t>
            </a:r>
          </a:p>
          <a:p>
            <a:pPr marL="16573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[]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안은 범위를 표현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6573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[0-9] =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모든 숫자를 의미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^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의 활용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첫 단어를 검출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6573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^Life  txt1 ok, txt2 none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$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활용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마지막 단어를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검출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15220" y="2574409"/>
            <a:ext cx="3407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https://doorbw.tistory.com/127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20" y="3100675"/>
            <a:ext cx="4998931" cy="12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6F8266-1C81-4650-8642-D95C238D23FD}"/>
              </a:ext>
            </a:extLst>
          </p:cNvPr>
          <p:cNvSpPr/>
          <p:nvPr/>
        </p:nvSpPr>
        <p:spPr>
          <a:xfrm>
            <a:off x="3038375" y="2767281"/>
            <a:ext cx="6115250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리스트의 활용 방법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4867" y="1473736"/>
            <a:ext cx="9541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응용 문제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좋아하는 과일 이름을 입력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 후 과일의 이름을 입력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입력된 과일의 이름이 좋아하는 과일리스트에 있을 경우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과일은 당신이 좋아하는 과일입니다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출력 없을 경우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과일은 당신이 좋아하지 않는 과일입니다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활용을 위한 다양한 함수들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4867" y="1473736"/>
            <a:ext cx="95412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하나의 출력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선택 출력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이중 리스트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길이의 반환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=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len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항목 중 최대값 반환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= max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최솟값 반환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=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합 반환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=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sum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13" y="2391508"/>
            <a:ext cx="4667250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13" y="3709716"/>
            <a:ext cx="2009775" cy="295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513" y="4539916"/>
            <a:ext cx="3838575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513" y="5780045"/>
            <a:ext cx="37909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9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함수의 응용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48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단계별로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진행해 보세요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서울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인천의 인구를 가지고 있는 변수를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변수를 리스트에 삽입한 형태로 리스트를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각 값을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대전의 인구를 가진 변수를 리스트에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 인구수와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최소 인구수를 구하시오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평균 인구수를 구하시오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40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함수의 응용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04" y="1501765"/>
            <a:ext cx="7198311" cy="48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7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리스트 활용을 위한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다양한 방법들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리스트에서 원하는 값만 추출하기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Test = [‘A’, ‘B’, ‘C‘, ‘D’, ‘E’, ‘F’]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만약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C~E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값만 추출하고 싶다면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Test[2:5]</a:t>
            </a:r>
          </a:p>
          <a:p>
            <a:pPr marL="21145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Array[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Start:End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건너 띄어 추출하기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B, D, F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 추출하고 싶다면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Test[1::2]</a:t>
            </a:r>
          </a:p>
          <a:p>
            <a:pPr marL="21145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Array[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Start:End:Step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]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4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4F0FF"/>
        </a:solidFill>
        <a:ln w="38100">
          <a:solidFill>
            <a:schemeClr val="tx1"/>
          </a:solidFill>
        </a:ln>
        <a:effectLst>
          <a:outerShdw dist="190500" dir="13500000" algn="br" rotWithShape="0">
            <a:prstClr val="black"/>
          </a:outerShdw>
        </a:effectLst>
      </a:spPr>
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  <a:latin typeface="+mj-lt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1609</Words>
  <Application>Microsoft Office PowerPoint</Application>
  <PresentationFormat>와이드스크린</PresentationFormat>
  <Paragraphs>295</Paragraphs>
  <Slides>46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Wingdings</vt:lpstr>
      <vt:lpstr>휴먼엑스포</vt:lpstr>
      <vt:lpstr>맑은 고딕</vt:lpstr>
      <vt:lpstr>Poppins SemiBold</vt:lpstr>
      <vt:lpstr>타이포_쌍문동 B</vt:lpstr>
      <vt:lpstr>Arial</vt:lpstr>
      <vt:lpstr>Arial Unicode MS</vt:lpstr>
      <vt:lpstr>Poppins Light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454</cp:revision>
  <dcterms:created xsi:type="dcterms:W3CDTF">2019-04-06T05:20:47Z</dcterms:created>
  <dcterms:modified xsi:type="dcterms:W3CDTF">2022-01-09T10:15:15Z</dcterms:modified>
</cp:coreProperties>
</file>