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152" d="100"/>
          <a:sy n="152" d="100"/>
        </p:scale>
        <p:origin x="31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창의력 사고와 코딩</a:t>
            </a:r>
            <a:endParaRPr lang="en-US" altLang="ko-KR" spc="3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</a:t>
            </a:r>
            <a:r>
              <a:rPr kumimoji="0" lang="ko-KR" altLang="en-US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코딩의 필요성</a:t>
            </a:r>
            <a:endParaRPr kumimoji="0" lang="ko-KR" altLang="en-US" sz="2000" spc="3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_x417290720" descr="EMB00013fc04c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2" y="1707654"/>
            <a:ext cx="4897642" cy="203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897324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실시간 분석이란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282949"/>
            <a:ext cx="51125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시스템에서 사용할 수 있게 되는 실시간 데이터를 분석하는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프로세스</a:t>
            </a:r>
            <a:endParaRPr lang="ko-KR" altLang="en-US" sz="1000" kern="0" dirty="0">
              <a:solidFill>
                <a:srgbClr val="000000"/>
              </a:solidFill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실시간 분석 시스템은 알고리즘을 적용하여 해당 데이터에 대한 빠른 통찰력을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제공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효율적인 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의사 결정 프로세스로 이어지게 한다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</a:t>
            </a:r>
            <a:endParaRPr lang="ko-KR" altLang="en-US" sz="1000" kern="0" dirty="0">
              <a:solidFill>
                <a:srgbClr val="000000"/>
              </a:solidFill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‘</a:t>
            </a:r>
            <a:r>
              <a:rPr lang="ko-KR" altLang="en-US" sz="10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실시간’이라는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것은 시스템마다 다르게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해석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1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초 미만에서 최대 몇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분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b="1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분석 </a:t>
            </a:r>
            <a:r>
              <a:rPr lang="ko-KR" altLang="en-US" sz="10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결과가 결정에 영향을 미칠 만큼 빠르게 </a:t>
            </a:r>
            <a:r>
              <a:rPr lang="ko-KR" altLang="en-US" sz="1000" b="1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공유</a:t>
            </a:r>
            <a:endParaRPr lang="ko-KR" altLang="en-US" sz="1000" kern="0" dirty="0">
              <a:solidFill>
                <a:srgbClr val="000000"/>
              </a:solidFill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2017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11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월 규모 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5.5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의 지진이 경북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포항 지진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1085850" lvl="2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기상청은 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지진이 발생되었을 때 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P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파를 이용해 </a:t>
            </a:r>
            <a:r>
              <a:rPr lang="ko-KR" altLang="en-US" sz="10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자동 추정된 정보를 </a:t>
            </a:r>
            <a:r>
              <a:rPr lang="en-US" altLang="ko-KR" sz="10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25</a:t>
            </a:r>
            <a:r>
              <a:rPr lang="ko-KR" altLang="en-US" sz="10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초 이내에 문자로 </a:t>
            </a:r>
            <a:r>
              <a:rPr lang="ko-KR" altLang="en-US" sz="1000" b="1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발송</a:t>
            </a:r>
            <a:endParaRPr lang="en-US" altLang="ko-KR" sz="1000" b="1" u="sng" kern="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함초롬바탕" panose="02030604000101010101" pitchFamily="18" charset="-127"/>
            </a:endParaRPr>
          </a:p>
          <a:p>
            <a:pPr marL="1085850" lvl="2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지진 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발생 후 포항지역에서 </a:t>
            </a:r>
            <a:r>
              <a:rPr lang="ko-KR" altLang="en-US" sz="10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 panose="02030604000101010101" pitchFamily="18" charset="-127"/>
              </a:rPr>
              <a:t>서울 및 수도권에서 진동을 느끼기 수 초 이전에 재난 문자를 알려줄 수 있는 시간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이다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 </a:t>
            </a:r>
            <a:endParaRPr lang="ko-KR" altLang="en-US" sz="1000" kern="0" dirty="0">
              <a:solidFill>
                <a:srgbClr val="000000"/>
              </a:solidFill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2016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년 경주에서 발생한 규모 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5.9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의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지진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28650" lvl="1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지진이 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끝나고 </a:t>
            </a:r>
            <a:r>
              <a:rPr lang="en-US" altLang="ko-KR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1~10</a:t>
            </a:r>
            <a:r>
              <a:rPr lang="ko-KR" altLang="en-US" sz="1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분 후 정보가 </a:t>
            </a:r>
            <a:r>
              <a:rPr lang="ko-KR" altLang="en-US" sz="1000" kern="0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전파</a:t>
            </a:r>
            <a:endParaRPr lang="en-US" altLang="ko-KR" sz="1000" kern="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89732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빅 데이터의 다양한 기법들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282949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A/B testing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Association </a:t>
            </a:r>
            <a:r>
              <a:rPr lang="en-US" altLang="ko-KR" sz="1400" dirty="0"/>
              <a:t>rule learning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Classification</a:t>
            </a: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Cluster </a:t>
            </a:r>
            <a:r>
              <a:rPr lang="en-US" altLang="ko-KR" sz="1400" dirty="0"/>
              <a:t>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Crowdsourcing</a:t>
            </a: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fusion and integration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mining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Ensemble </a:t>
            </a:r>
            <a:r>
              <a:rPr lang="en-US" altLang="ko-KR" sz="1400" dirty="0"/>
              <a:t>learning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Genetic </a:t>
            </a:r>
            <a:r>
              <a:rPr lang="en-US" altLang="ko-KR" sz="1400" dirty="0"/>
              <a:t>algorithms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Machine </a:t>
            </a:r>
            <a:r>
              <a:rPr lang="en-US" altLang="ko-KR" sz="1400" dirty="0"/>
              <a:t>learning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Network </a:t>
            </a:r>
            <a:r>
              <a:rPr lang="en-US" altLang="ko-KR" sz="1400" dirty="0"/>
              <a:t>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Neural </a:t>
            </a:r>
            <a:r>
              <a:rPr lang="en-US" altLang="ko-KR" sz="1400" dirty="0"/>
              <a:t>networks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Pattern </a:t>
            </a:r>
            <a:r>
              <a:rPr lang="en-US" altLang="ko-KR" sz="1400" dirty="0"/>
              <a:t>recognition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Regression</a:t>
            </a: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Spatial </a:t>
            </a:r>
            <a:r>
              <a:rPr lang="en-US" altLang="ko-KR" sz="1400" dirty="0"/>
              <a:t>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Time </a:t>
            </a:r>
            <a:r>
              <a:rPr lang="en-US" altLang="ko-KR" sz="1400" dirty="0"/>
              <a:t>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74983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89732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빅 데이터의 표현</a:t>
            </a:r>
            <a:endParaRPr lang="ko-KR" altLang="en-US" sz="1200" dirty="0"/>
          </a:p>
        </p:txBody>
      </p:sp>
      <p:pic>
        <p:nvPicPr>
          <p:cNvPr id="8193" name="_x288696384" descr="EMB00013fc04d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9662"/>
            <a:ext cx="4824536" cy="21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1181998"/>
            <a:ext cx="2800767" cy="346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https://www.gapminder.org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06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8973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인공지능의 역할</a:t>
            </a:r>
            <a:endParaRPr lang="ko-KR" altLang="en-US" sz="1200" dirty="0"/>
          </a:p>
        </p:txBody>
      </p:sp>
      <p:pic>
        <p:nvPicPr>
          <p:cNvPr id="10241" name="_x417295360" descr="EMB00013fc04d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7" y="1491630"/>
            <a:ext cx="4752528" cy="264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2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897324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간단 실습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챗</a:t>
            </a:r>
            <a:r>
              <a:rPr lang="en-US" altLang="ko-KR" sz="1200" dirty="0" smtClean="0"/>
              <a:t>GPT </a:t>
            </a:r>
            <a:r>
              <a:rPr lang="ko-KR" altLang="en-US" sz="1200" dirty="0" smtClean="0"/>
              <a:t>사용하기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7084" y="1181998"/>
            <a:ext cx="3083216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https://openai.com/blog/chatgpt</a:t>
            </a:r>
            <a:r>
              <a:rPr lang="en-US" altLang="ko-KR" sz="1200" dirty="0" smtClean="0"/>
              <a:t>/</a:t>
            </a:r>
            <a:endParaRPr lang="en-US" altLang="ko-KR" sz="1200" dirty="0"/>
          </a:p>
        </p:txBody>
      </p:sp>
      <p:pic>
        <p:nvPicPr>
          <p:cNvPr id="11265" name="_x417291680" descr="EMB00013fc04d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6839"/>
            <a:ext cx="3888432" cy="237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152797"/>
            <a:ext cx="534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발표 과제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전공과 관련된 주제를 정하고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gapminder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챗</a:t>
            </a:r>
            <a:r>
              <a:rPr lang="en-US" altLang="ko-KR" sz="1200" dirty="0"/>
              <a:t>GPT</a:t>
            </a:r>
            <a:r>
              <a:rPr lang="ko-KR" altLang="en-US" sz="1200" dirty="0"/>
              <a:t>를 활용하여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분석 자료를 만들어 보세요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gapminder</a:t>
            </a:r>
            <a:r>
              <a:rPr lang="ko-KR" altLang="en-US" sz="1200" dirty="0"/>
              <a:t>에 데이터가 없을 경우 다른 그래프를 활용해서 데이터를 표현해도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데이터를 수집한 사이트의 정보와 </a:t>
            </a:r>
            <a:r>
              <a:rPr lang="ko-KR" altLang="en-US" sz="1200" dirty="0" err="1"/>
              <a:t>챗</a:t>
            </a:r>
            <a:r>
              <a:rPr lang="en-US" altLang="ko-KR" sz="1200" dirty="0"/>
              <a:t>GPT</a:t>
            </a:r>
            <a:r>
              <a:rPr lang="ko-KR" altLang="en-US" sz="1200" dirty="0"/>
              <a:t>을 통해 검색한 내용을 같이 첨부하세요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786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1720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인공지능과 빅데이터의 역할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30221"/>
            <a:ext cx="459156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강의 소개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 산업의 코딩 적용 사례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35269" y="393154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3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0114" y="397632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027971" y="403339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인공지능과 빅데이터의 역할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179487" y="4055493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강의 소개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9302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교과목 개요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7" y="1314932"/>
            <a:ext cx="6070893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일상 생활에서 발생하는 다양한 문제를 코딩을 이용해 해결하는 능력 습득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컴퓨팅 사고력의 기반이 되는 창의적 사고와 코딩 능력 향상을 위한 다양한 기법 학습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통계</a:t>
            </a:r>
            <a:r>
              <a:rPr lang="en-US" altLang="ko-KR" sz="1200" dirty="0" smtClean="0"/>
              <a:t>(R, </a:t>
            </a:r>
            <a:r>
              <a:rPr lang="en-US" altLang="ko-KR" sz="1200" dirty="0" err="1" smtClean="0"/>
              <a:t>Jamovi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데이터 분석</a:t>
            </a:r>
            <a:r>
              <a:rPr lang="en-US" altLang="ko-KR" sz="1200" dirty="0" smtClean="0"/>
              <a:t>(Python)</a:t>
            </a:r>
            <a:r>
              <a:rPr lang="ko-KR" altLang="en-US" sz="1200" dirty="0" smtClean="0"/>
              <a:t>의 코딩 기법 학습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8" y="23557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 교재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7" y="2740441"/>
            <a:ext cx="520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이동수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김종명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전민호</a:t>
            </a:r>
            <a:r>
              <a:rPr lang="en-US" altLang="ko-KR" sz="1200" dirty="0" smtClean="0"/>
              <a:t>, “</a:t>
            </a:r>
            <a:r>
              <a:rPr lang="ko-KR" altLang="en-US" sz="1200" dirty="0" smtClean="0"/>
              <a:t>창의력 사고와 코딩</a:t>
            </a:r>
            <a:r>
              <a:rPr lang="en-US" altLang="ko-KR" sz="1200" dirty="0" smtClean="0"/>
              <a:t>”, </a:t>
            </a:r>
            <a:r>
              <a:rPr lang="ko-KR" altLang="en-US" sz="1200" dirty="0" err="1" smtClean="0"/>
              <a:t>세한대학교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자체제작 교재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9252" y="325939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 평가 방법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251" y="3644105"/>
            <a:ext cx="615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총점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출력 </a:t>
            </a:r>
            <a:r>
              <a:rPr lang="en-US" altLang="ko-KR" sz="1200" dirty="0" smtClean="0"/>
              <a:t>20 %, </a:t>
            </a:r>
            <a:r>
              <a:rPr lang="ko-KR" altLang="en-US" sz="1200" dirty="0" smtClean="0"/>
              <a:t>수시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30%, </a:t>
            </a:r>
            <a:r>
              <a:rPr lang="ko-KR" altLang="en-US" sz="1200" dirty="0" smtClean="0"/>
              <a:t>기말 고사 </a:t>
            </a:r>
            <a:r>
              <a:rPr lang="en-US" altLang="ko-KR" sz="1200" dirty="0" smtClean="0"/>
              <a:t>30%, </a:t>
            </a:r>
            <a:r>
              <a:rPr lang="ko-KR" altLang="en-US" sz="1200" dirty="0" smtClean="0"/>
              <a:t>과제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 10%, </a:t>
            </a:r>
            <a:r>
              <a:rPr lang="ko-KR" altLang="en-US" sz="1200" dirty="0" smtClean="0"/>
              <a:t>발표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 </a:t>
            </a:r>
            <a:r>
              <a:rPr lang="en-US" altLang="ko-KR" sz="1200" dirty="0" smtClean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강의 소개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930217"/>
            <a:ext cx="320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주차별</a:t>
            </a:r>
            <a:r>
              <a:rPr lang="ko-KR" altLang="en-US" sz="1200" dirty="0" smtClean="0"/>
              <a:t> 학습 목표</a:t>
            </a:r>
            <a:r>
              <a:rPr lang="en-US" altLang="ko-KR" sz="1200" dirty="0" smtClean="0"/>
              <a:t>(7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, 15</a:t>
            </a:r>
            <a:r>
              <a:rPr lang="ko-KR" altLang="en-US" sz="1200" dirty="0" smtClean="0"/>
              <a:t>주차 수시 및 기말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7" y="1314932"/>
            <a:ext cx="40142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주차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강의 </a:t>
            </a:r>
            <a:r>
              <a:rPr lang="en-US" altLang="ko-KR" sz="1200" dirty="0" smtClean="0"/>
              <a:t>OT, </a:t>
            </a:r>
            <a:r>
              <a:rPr lang="ko-KR" altLang="en-US" sz="1200" dirty="0" smtClean="0"/>
              <a:t>코딩의 필요성 및 트렌드 소개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데이터 분석 및 통계에 사용되는 도구 학습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통계 및 데이터 분석 기초 이론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/>
              <a:t>통계 및 데이터 분석 기초 </a:t>
            </a:r>
            <a:r>
              <a:rPr lang="ko-KR" altLang="en-US" sz="1200" dirty="0" smtClean="0"/>
              <a:t>이론 실습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기초 문법 학습</a:t>
            </a:r>
            <a:r>
              <a:rPr lang="en-US" altLang="ko-KR" sz="1200" dirty="0" smtClean="0"/>
              <a:t>(print, input,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주차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문법 학습 </a:t>
            </a:r>
            <a:r>
              <a:rPr lang="en-US" altLang="ko-KR" sz="1200" dirty="0" smtClean="0"/>
              <a:t>–</a:t>
            </a:r>
            <a:r>
              <a:rPr lang="ko-KR" altLang="en-US" sz="1200" dirty="0" err="1" smtClean="0"/>
              <a:t>자료형</a:t>
            </a:r>
            <a:r>
              <a:rPr lang="en-US" altLang="ko-KR" sz="1200" dirty="0" smtClean="0"/>
              <a:t>, Type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8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문법 학습 </a:t>
            </a:r>
            <a:r>
              <a:rPr lang="en-US" altLang="ko-KR" sz="1200" dirty="0" smtClean="0"/>
              <a:t>–</a:t>
            </a:r>
            <a:r>
              <a:rPr lang="ko-KR" altLang="en-US" sz="1200" dirty="0" err="1" smtClean="0"/>
              <a:t>조건문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반복문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9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문법 학습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문자열 함수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10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문법 학습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내장 함수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 정의 함수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11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R </a:t>
            </a:r>
            <a:r>
              <a:rPr lang="ko-KR" altLang="en-US" sz="1200" dirty="0" smtClean="0"/>
              <a:t>문법 학습 </a:t>
            </a:r>
            <a:r>
              <a:rPr lang="en-US" altLang="ko-KR" sz="1200" dirty="0" smtClean="0"/>
              <a:t>– R</a:t>
            </a:r>
            <a:r>
              <a:rPr lang="ko-KR" altLang="en-US" sz="1200" dirty="0" smtClean="0"/>
              <a:t> 객체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12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R </a:t>
            </a:r>
            <a:r>
              <a:rPr lang="ko-KR" altLang="en-US" sz="1200" dirty="0"/>
              <a:t>문법 학습 </a:t>
            </a:r>
            <a:r>
              <a:rPr lang="en-US" altLang="ko-KR" sz="1200" dirty="0"/>
              <a:t>– R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내장 함수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13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R </a:t>
            </a:r>
            <a:r>
              <a:rPr lang="ko-KR" altLang="en-US" sz="1200" dirty="0"/>
              <a:t>문법 학습 </a:t>
            </a:r>
            <a:r>
              <a:rPr lang="en-US" altLang="ko-KR" sz="1200" dirty="0"/>
              <a:t>– </a:t>
            </a:r>
            <a:r>
              <a:rPr lang="ko-KR" altLang="en-US" sz="1200" dirty="0" smtClean="0"/>
              <a:t>데이터 호출 및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14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R </a:t>
            </a:r>
            <a:r>
              <a:rPr lang="ko-KR" altLang="en-US" sz="1200" dirty="0"/>
              <a:t>문법 학습 </a:t>
            </a:r>
            <a:r>
              <a:rPr lang="en-US" altLang="ko-KR" sz="1200" dirty="0"/>
              <a:t>– </a:t>
            </a:r>
            <a:r>
              <a:rPr lang="ko-KR" altLang="en-US" sz="1200" dirty="0" smtClean="0"/>
              <a:t>데이터 시각화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417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4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차 산업의 코딩 적용 사례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282379808" descr="EMB00013fc04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28153"/>
            <a:ext cx="4068452" cy="39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4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차 산업의 코딩 적용 사례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15562112" descr="EMB00013fc04c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999"/>
            <a:ext cx="4968552" cy="304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1005950"/>
            <a:ext cx="2535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의료</a:t>
            </a:r>
            <a:r>
              <a:rPr lang="en-US" altLang="ko-KR" sz="1200" dirty="0" smtClean="0"/>
              <a:t>-ICT, </a:t>
            </a:r>
            <a:r>
              <a:rPr lang="ko-KR" altLang="en-US" sz="1200" dirty="0" smtClean="0"/>
              <a:t>브레인 이니셔티브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82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4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차 산업의 코딩 적용 사례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1005950"/>
            <a:ext cx="289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산업</a:t>
            </a:r>
            <a:r>
              <a:rPr lang="en-US" altLang="ko-KR" sz="1200" dirty="0" smtClean="0"/>
              <a:t>-ICT, </a:t>
            </a:r>
            <a:r>
              <a:rPr lang="ko-KR" altLang="en-US" sz="1200" dirty="0" smtClean="0"/>
              <a:t>스마트 아메리카 </a:t>
            </a:r>
            <a:r>
              <a:rPr lang="ko-KR" altLang="en-US" sz="1200" dirty="0" err="1" smtClean="0"/>
              <a:t>챌린지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미국</a:t>
            </a:r>
            <a:endParaRPr lang="ko-KR" altLang="en-US" sz="1200" dirty="0"/>
          </a:p>
        </p:txBody>
      </p:sp>
      <p:pic>
        <p:nvPicPr>
          <p:cNvPr id="3073" name="_x289093824" descr="EMB00013fc04c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8551"/>
            <a:ext cx="4716524" cy="26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6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4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차 산업의 코딩 적용 사례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1005950"/>
            <a:ext cx="207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로봇</a:t>
            </a:r>
            <a:r>
              <a:rPr lang="en-US" altLang="ko-KR" sz="1200" dirty="0" smtClean="0"/>
              <a:t>-ICT, </a:t>
            </a:r>
            <a:r>
              <a:rPr lang="ko-KR" altLang="en-US" sz="1200" dirty="0" smtClean="0"/>
              <a:t>로봇 </a:t>
            </a:r>
            <a:r>
              <a:rPr lang="ko-KR" altLang="en-US" sz="1200" dirty="0" err="1" smtClean="0"/>
              <a:t>신전략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일본</a:t>
            </a:r>
            <a:endParaRPr lang="ko-KR" altLang="en-US" sz="1200" dirty="0"/>
          </a:p>
        </p:txBody>
      </p:sp>
      <p:pic>
        <p:nvPicPr>
          <p:cNvPr id="4097" name="_x282379408" descr="EMB00013fc04c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3" y="1594912"/>
            <a:ext cx="4824536" cy="2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7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4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차 산업의 코딩 적용 사례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1005950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지능정보사회 중장기 종합 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한국</a:t>
            </a:r>
            <a:endParaRPr lang="ko-KR" altLang="en-US" sz="1200" dirty="0"/>
          </a:p>
        </p:txBody>
      </p:sp>
      <p:pic>
        <p:nvPicPr>
          <p:cNvPr id="5121" name="_x417218968" descr="EMB00013fc04c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1" y="1648391"/>
            <a:ext cx="4702382" cy="24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7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609</Words>
  <Application>Microsoft Office PowerPoint</Application>
  <PresentationFormat>화면 슬라이드 쇼(16:9)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HY견고딕</vt:lpstr>
      <vt:lpstr>HY헤드라인M</vt:lpstr>
      <vt:lpstr>Open Sans</vt:lpstr>
      <vt:lpstr>굴림</vt:lpstr>
      <vt:lpstr>맑은 고딕</vt:lpstr>
      <vt:lpstr>함초롬바탕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133</cp:revision>
  <dcterms:created xsi:type="dcterms:W3CDTF">2021-10-09T11:03:01Z</dcterms:created>
  <dcterms:modified xsi:type="dcterms:W3CDTF">2023-03-01T09:52:16Z</dcterms:modified>
</cp:coreProperties>
</file>