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00" r:id="rId2"/>
    <p:sldId id="390" r:id="rId3"/>
    <p:sldId id="401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43" autoAdjust="0"/>
  </p:normalViewPr>
  <p:slideViewPr>
    <p:cSldViewPr>
      <p:cViewPr varScale="1">
        <p:scale>
          <a:sx n="135" d="100"/>
          <a:sy n="135" d="100"/>
        </p:scale>
        <p:origin x="120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창의력 사고와 코딩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4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데이터 분석 실습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통계 도구의 실행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Jamovi</a:t>
            </a:r>
            <a:r>
              <a:rPr lang="ko-KR" altLang="en-US" sz="1400" dirty="0"/>
              <a:t>의 실행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8ECFFC-ED1C-8B03-6D6C-05FF3746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779662"/>
            <a:ext cx="4932040" cy="27553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B29417-44E4-B512-DD98-55B42FE4D076}"/>
              </a:ext>
            </a:extLst>
          </p:cNvPr>
          <p:cNvSpPr/>
          <p:nvPr/>
        </p:nvSpPr>
        <p:spPr>
          <a:xfrm>
            <a:off x="1475656" y="3723878"/>
            <a:ext cx="1512168" cy="81115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3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통계 도구의 실행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Jamovi</a:t>
            </a:r>
            <a:r>
              <a:rPr lang="ko-KR" altLang="en-US" sz="1400" dirty="0"/>
              <a:t>의 실행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87882-A382-63C1-1EE2-AD8743BF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7" y="1690876"/>
            <a:ext cx="3360098" cy="318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A23BA2-9132-CE45-4367-E3133D10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996" y="1729310"/>
            <a:ext cx="2498040" cy="321982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2C13559-C6CA-D7A0-5B7F-EDCAF5FD9E18}"/>
              </a:ext>
            </a:extLst>
          </p:cNvPr>
          <p:cNvSpPr/>
          <p:nvPr/>
        </p:nvSpPr>
        <p:spPr>
          <a:xfrm>
            <a:off x="3923929" y="2931790"/>
            <a:ext cx="504055" cy="7200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66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통계 도구의 실행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Jamovi</a:t>
            </a:r>
            <a:r>
              <a:rPr lang="ko-KR" altLang="en-US" sz="1400" dirty="0"/>
              <a:t>의 실행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FD2CA2-9053-41D9-B700-5AF3B0738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1836851"/>
            <a:ext cx="5346172" cy="26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E8C4A7-185E-B0C4-7B6F-2D108C52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356128"/>
            <a:ext cx="4896544" cy="18757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51CAF1-FB3C-CCFA-15FC-11FB0FD9D5D4}"/>
              </a:ext>
            </a:extLst>
          </p:cNvPr>
          <p:cNvSpPr/>
          <p:nvPr/>
        </p:nvSpPr>
        <p:spPr>
          <a:xfrm>
            <a:off x="478738" y="1356128"/>
            <a:ext cx="420854" cy="252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35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6752D-D031-B538-E574-AAF27A0E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7" y="1365670"/>
            <a:ext cx="5297846" cy="35200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EC82EE-B376-C01B-1E20-A492E35FE35E}"/>
              </a:ext>
            </a:extLst>
          </p:cNvPr>
          <p:cNvSpPr/>
          <p:nvPr/>
        </p:nvSpPr>
        <p:spPr>
          <a:xfrm>
            <a:off x="287647" y="2622494"/>
            <a:ext cx="1727869" cy="252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1EC0F8-C078-4AA7-A4D0-E036ED5EF4AD}"/>
              </a:ext>
            </a:extLst>
          </p:cNvPr>
          <p:cNvSpPr/>
          <p:nvPr/>
        </p:nvSpPr>
        <p:spPr>
          <a:xfrm>
            <a:off x="2206613" y="3011478"/>
            <a:ext cx="1727869" cy="252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5B580-B129-49B8-B88F-C29C0A03B7EC}"/>
              </a:ext>
            </a:extLst>
          </p:cNvPr>
          <p:cNvSpPr txBox="1"/>
          <p:nvPr/>
        </p:nvSpPr>
        <p:spPr>
          <a:xfrm>
            <a:off x="5783328" y="3011478"/>
            <a:ext cx="3183048" cy="1767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jamovi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데이터 저장형식인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SPSS, Stata, SAS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등을 포함한 다양한 파일을 불러올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기본적으로 콤마로 분리된 형식인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.CSV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파일을 가장 많이 활용한다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35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6CC936-5801-B750-37A2-1DEFB429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66" y="1713279"/>
            <a:ext cx="4543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4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E21F6-6B3A-3D86-7ABF-427C59CF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3" y="1357253"/>
            <a:ext cx="4542472" cy="333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6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CA506-1464-8C2F-9309-76C183B4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4" y="1315700"/>
            <a:ext cx="5029295" cy="37238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425F3A-D00B-E2BD-09FB-1519F494CAF5}"/>
              </a:ext>
            </a:extLst>
          </p:cNvPr>
          <p:cNvSpPr/>
          <p:nvPr/>
        </p:nvSpPr>
        <p:spPr>
          <a:xfrm>
            <a:off x="417735" y="3040630"/>
            <a:ext cx="1511404" cy="252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217E9-ABE8-8C9E-8378-6B45818C02FF}"/>
              </a:ext>
            </a:extLst>
          </p:cNvPr>
          <p:cNvSpPr txBox="1"/>
          <p:nvPr/>
        </p:nvSpPr>
        <p:spPr>
          <a:xfrm>
            <a:off x="5783328" y="3011478"/>
            <a:ext cx="3183048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외부 데이터 호출 가능</a:t>
            </a:r>
          </a:p>
        </p:txBody>
      </p:sp>
    </p:spTree>
    <p:extLst>
      <p:ext uri="{BB962C8B-B14F-4D97-AF65-F5344CB8AC3E}">
        <p14:creationId xmlns:p14="http://schemas.microsoft.com/office/powerpoint/2010/main" val="68282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3FAD33-8477-A9EA-12C4-8E193678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1" y="1500780"/>
            <a:ext cx="5810250" cy="31337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B0EEA2-1004-1184-3954-7B2070655DFE}"/>
              </a:ext>
            </a:extLst>
          </p:cNvPr>
          <p:cNvSpPr/>
          <p:nvPr/>
        </p:nvSpPr>
        <p:spPr>
          <a:xfrm>
            <a:off x="251520" y="1902557"/>
            <a:ext cx="792088" cy="576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53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FA13B-7522-2A5A-AB25-B00595BA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1553692"/>
            <a:ext cx="6516216" cy="27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2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통계 도구의 이해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921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통계 도구를 이용한 문제 해결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15B1B-CE06-6DAE-FCEA-DF4E9D1D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23465"/>
            <a:ext cx="6372200" cy="33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B39207-0082-4CC2-4532-2E67FCAC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31111"/>
            <a:ext cx="6790681" cy="34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3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50FF0-EA72-64AB-EA2C-3A4E10E5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81" y="1383616"/>
            <a:ext cx="4133267" cy="33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9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202B3-C63D-B8ED-C9AF-E008B06A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35646"/>
            <a:ext cx="5040560" cy="23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817FB-7552-C87C-701F-BBE098D5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70714"/>
            <a:ext cx="6991350" cy="3314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9F70D4-91D3-44BA-3D5B-129133DC1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68875"/>
            <a:ext cx="3267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1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7C6D2-D585-01CE-6710-EA1EEA0E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07545"/>
            <a:ext cx="6217033" cy="34964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A6D426-7774-6A46-97BF-BBA271D18254}"/>
              </a:ext>
            </a:extLst>
          </p:cNvPr>
          <p:cNvSpPr/>
          <p:nvPr/>
        </p:nvSpPr>
        <p:spPr>
          <a:xfrm>
            <a:off x="1403648" y="1319267"/>
            <a:ext cx="432048" cy="360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B2E82A-88E7-7B58-2B79-B0E385F44D30}"/>
              </a:ext>
            </a:extLst>
          </p:cNvPr>
          <p:cNvSpPr/>
          <p:nvPr/>
        </p:nvSpPr>
        <p:spPr>
          <a:xfrm>
            <a:off x="395536" y="1779662"/>
            <a:ext cx="576064" cy="216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981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데이터 활용하기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92ED7E-11B9-6526-DBF8-269DFBDA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5" y="1296248"/>
            <a:ext cx="5739672" cy="35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7E01BB-579F-D49C-A6DE-158E942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28" y="1308317"/>
            <a:ext cx="4027855" cy="35817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74839E-EEDF-F892-8F15-DF1AB7CA8389}"/>
              </a:ext>
            </a:extLst>
          </p:cNvPr>
          <p:cNvSpPr/>
          <p:nvPr/>
        </p:nvSpPr>
        <p:spPr>
          <a:xfrm>
            <a:off x="1596917" y="1563638"/>
            <a:ext cx="360039" cy="396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421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69FFD-C432-B770-4FBD-923E05147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1519378"/>
            <a:ext cx="71818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1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0C556-BF8A-D186-8549-74A02FE5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3" y="1365670"/>
            <a:ext cx="4981575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BBBA9F-A46D-3045-D68E-4EF8B5B7D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9" y="2281237"/>
            <a:ext cx="3924300" cy="58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B04114-0ABC-EA0E-8C12-071DD8A21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93" y="3044404"/>
            <a:ext cx="4857750" cy="847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F471A1-84EA-4AB6-6C57-61468B3E4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46" y="4061785"/>
            <a:ext cx="14192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용어 정의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모집단과 표본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모집단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연구의 대상이 되는 집단으로서 연구자가 전수 조사를 통해 직접 자료를 수집하거나 표본 조사에 의한 통계적 추정에 의해 자료를 얻으려는 관심의 대상이 되는 모든 개체들의 집합을 의미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표본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모집단의 특성치를 알아보기 위해 모집단의 기본 단위 중에서 추출된 부분 집단으로 모집단에서 추출된 </a:t>
            </a:r>
            <a:r>
              <a:rPr lang="ko-KR" altLang="en-US" sz="1400" dirty="0" err="1"/>
              <a:t>관측값이나</a:t>
            </a:r>
            <a:r>
              <a:rPr lang="ko-KR" altLang="en-US" sz="1400" dirty="0"/>
              <a:t> 측정값의 집합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표본 추출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표본을 선택하는 과정</a:t>
            </a:r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76DA8-CB27-2B68-A3F1-D37670A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7" y="1211778"/>
            <a:ext cx="5038725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C7F1D5-D470-5517-D710-BF86BE541D9C}"/>
              </a:ext>
            </a:extLst>
          </p:cNvPr>
          <p:cNvSpPr txBox="1"/>
          <p:nvPr/>
        </p:nvSpPr>
        <p:spPr>
          <a:xfrm>
            <a:off x="144016" y="4239558"/>
            <a:ext cx="507605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변수 이름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변수 유형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자료 유형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등을 지정할 수 있음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918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312C78-2B41-2453-85C7-6A12B171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463115"/>
            <a:ext cx="5760639" cy="32601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5C1B94-A37C-B623-00BC-D182B54CFF38}"/>
              </a:ext>
            </a:extLst>
          </p:cNvPr>
          <p:cNvSpPr/>
          <p:nvPr/>
        </p:nvSpPr>
        <p:spPr>
          <a:xfrm>
            <a:off x="1043608" y="3651870"/>
            <a:ext cx="576000" cy="144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4BF7D8-11FD-C129-35C7-900F2889977C}"/>
              </a:ext>
            </a:extLst>
          </p:cNvPr>
          <p:cNvSpPr/>
          <p:nvPr/>
        </p:nvSpPr>
        <p:spPr>
          <a:xfrm>
            <a:off x="1596917" y="1584902"/>
            <a:ext cx="360039" cy="396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53D6F6-B7E1-6EBE-B688-A0A530028AA6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331608" y="1980902"/>
            <a:ext cx="445329" cy="16709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E34DBA5-B9ED-83CE-9046-385188C1969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6937" y="1980902"/>
            <a:ext cx="58759" cy="1598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86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1EDA0-2C58-3BE8-D840-BCB2F620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92694"/>
            <a:ext cx="3762375" cy="265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205A72-5433-D842-E479-F591759651CF}"/>
              </a:ext>
            </a:extLst>
          </p:cNvPr>
          <p:cNvSpPr/>
          <p:nvPr/>
        </p:nvSpPr>
        <p:spPr>
          <a:xfrm>
            <a:off x="714049" y="1392694"/>
            <a:ext cx="257552" cy="468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57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AF58A-68A1-A077-FFDB-EB3AF3C3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00564"/>
            <a:ext cx="5760639" cy="29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01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FCCF5C-8BF1-B6F1-41EF-C515B6BA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1395686"/>
            <a:ext cx="5924893" cy="33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98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C1D7D-21BA-8853-6CBB-ADE7C5CE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08" y="1406187"/>
            <a:ext cx="4387280" cy="28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37C80C-6A20-CB71-F3F7-36BA0824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2" y="1344462"/>
            <a:ext cx="4728128" cy="313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1C150E-CD02-0954-A81B-6EA9EDFE3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010" y="2125498"/>
            <a:ext cx="4536589" cy="9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5AE48C-C0B6-4C50-9F96-D689BD372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57" y="1802471"/>
            <a:ext cx="6696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79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5231E-77F8-7A9F-E863-B1A74467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4" y="1457984"/>
            <a:ext cx="5953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40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계산하기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EEB1F-165F-610C-38B3-6D2B51A2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3" y="1508293"/>
            <a:ext cx="5772150" cy="192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FAC8C-D130-63BA-6215-93F46B089442}"/>
              </a:ext>
            </a:extLst>
          </p:cNvPr>
          <p:cNvSpPr txBox="1"/>
          <p:nvPr/>
        </p:nvSpPr>
        <p:spPr>
          <a:xfrm>
            <a:off x="225442" y="4062158"/>
            <a:ext cx="507605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12700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수행된 결과도 동일한 과정을 통해 변경이 가능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05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용어 정의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모수와</a:t>
            </a:r>
            <a:r>
              <a:rPr lang="ko-KR" altLang="en-US" sz="1400" dirty="0"/>
              <a:t> 통계량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모수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모집단의 특성을 나타내는 값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모집단의 특성을 나타내는 모평균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모분산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모비율</a:t>
            </a:r>
            <a:r>
              <a:rPr lang="ko-KR" altLang="en-US" sz="1400" dirty="0"/>
              <a:t> 등을 모집단의 </a:t>
            </a:r>
            <a:r>
              <a:rPr lang="ko-KR" altLang="en-US" sz="1400" dirty="0" err="1"/>
              <a:t>모수</a:t>
            </a:r>
            <a:endParaRPr lang="ko-KR" altLang="en-US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한 변수의 성격이 모집단에서 어떻게 나타나는지를 가리키는 값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통계량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모집단의 </a:t>
            </a:r>
            <a:r>
              <a:rPr lang="ko-KR" altLang="en-US" sz="1400" dirty="0" err="1"/>
              <a:t>모수를</a:t>
            </a:r>
            <a:r>
              <a:rPr lang="ko-KR" altLang="en-US" sz="1400" dirty="0"/>
              <a:t> 추정하기 위해 모집단에서 추출된 표본에 근거해서 알아 낸 모집단이 갖는 속성의 추정치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표본의 특성을 나타내는 값</a:t>
            </a:r>
          </a:p>
        </p:txBody>
      </p:sp>
    </p:spTree>
    <p:extLst>
      <p:ext uri="{BB962C8B-B14F-4D97-AF65-F5344CB8AC3E}">
        <p14:creationId xmlns:p14="http://schemas.microsoft.com/office/powerpoint/2010/main" val="934069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시각화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72A90F-1BB9-5015-4FB7-2F441EDA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365670"/>
            <a:ext cx="7740352" cy="24031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DB30F-8D20-52D6-A143-6DE117C7A81B}"/>
              </a:ext>
            </a:extLst>
          </p:cNvPr>
          <p:cNvSpPr/>
          <p:nvPr/>
        </p:nvSpPr>
        <p:spPr>
          <a:xfrm>
            <a:off x="1547664" y="1448300"/>
            <a:ext cx="720080" cy="25935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839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시각화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70DB8-51C9-6447-4248-E7B457C5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327967"/>
            <a:ext cx="56102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시각화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9140B-A946-B21F-BF2B-A8BE1BE3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12009"/>
            <a:ext cx="3496017" cy="32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8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통계 도구를 이용한 문제 해결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시각화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328B5-28C2-3A92-B4BE-7C428223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34619"/>
            <a:ext cx="4436026" cy="2870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6D437-F3F4-53A7-6321-20EF59120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470" y="1084111"/>
            <a:ext cx="3838695" cy="36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12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8" y="437783"/>
            <a:ext cx="2282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과제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- 1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과제 주제 선정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자신의 전공과 관련되어 </a:t>
            </a:r>
            <a:r>
              <a:rPr lang="en-US" altLang="ko-KR" sz="1400" dirty="0" err="1"/>
              <a:t>ChatGPT</a:t>
            </a:r>
            <a:r>
              <a:rPr lang="ko-KR" altLang="en-US" sz="1400" dirty="0"/>
              <a:t>를 어떻게 활용할지에 대해서 주제를 선정하세요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ChatGPT</a:t>
            </a:r>
            <a:r>
              <a:rPr lang="en-US" altLang="ko-KR" sz="1400" dirty="0"/>
              <a:t> </a:t>
            </a:r>
            <a:r>
              <a:rPr lang="ko-KR" altLang="en-US" sz="1400" dirty="0"/>
              <a:t>활용계획서 작성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어떻게 </a:t>
            </a:r>
            <a:r>
              <a:rPr lang="en-US" altLang="ko-KR" sz="1400" dirty="0" err="1"/>
              <a:t>ChatGPT</a:t>
            </a:r>
            <a:r>
              <a:rPr lang="en-US" altLang="ko-KR" sz="1400" dirty="0"/>
              <a:t>(</a:t>
            </a:r>
            <a:r>
              <a:rPr lang="ko-KR" altLang="en-US" sz="1400" dirty="0"/>
              <a:t>생성</a:t>
            </a:r>
            <a:r>
              <a:rPr lang="en-US" altLang="ko-KR" sz="1400" dirty="0"/>
              <a:t>AI </a:t>
            </a:r>
            <a:r>
              <a:rPr lang="ko-KR" altLang="en-US" sz="1400" dirty="0"/>
              <a:t>포함</a:t>
            </a:r>
            <a:r>
              <a:rPr lang="en-US" altLang="ko-KR" sz="1400" dirty="0"/>
              <a:t>)</a:t>
            </a:r>
            <a:r>
              <a:rPr lang="ko-KR" altLang="en-US" sz="1400" dirty="0"/>
              <a:t>를 활용할 것인지에 계획을 세우고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전공지식과 연계한 방식으로 발표자료를 작성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제출 형식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A4</a:t>
            </a:r>
            <a:r>
              <a:rPr lang="ko-KR" altLang="en-US" sz="1400" dirty="0"/>
              <a:t>분량 </a:t>
            </a:r>
            <a:r>
              <a:rPr lang="en-US" altLang="ko-KR" sz="1400" dirty="0"/>
              <a:t>1</a:t>
            </a:r>
            <a:r>
              <a:rPr lang="ko-KR" altLang="en-US" sz="1400" dirty="0"/>
              <a:t>페이지 이내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ChatGPT</a:t>
            </a:r>
            <a:r>
              <a:rPr lang="en-US" altLang="ko-KR" sz="1400" dirty="0"/>
              <a:t> </a:t>
            </a:r>
            <a:r>
              <a:rPr lang="ko-KR" altLang="en-US" sz="1400" dirty="0"/>
              <a:t>활용 주제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ChatGPT</a:t>
            </a:r>
            <a:r>
              <a:rPr lang="en-US" altLang="ko-KR" sz="1400" dirty="0"/>
              <a:t> </a:t>
            </a:r>
            <a:r>
              <a:rPr lang="ko-KR" altLang="en-US" sz="1400" dirty="0"/>
              <a:t>활용 계획서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ChatGPT</a:t>
            </a:r>
            <a:r>
              <a:rPr lang="en-US" altLang="ko-KR" sz="1400" dirty="0"/>
              <a:t> </a:t>
            </a:r>
            <a:r>
              <a:rPr lang="ko-KR" altLang="en-US" sz="1400" dirty="0"/>
              <a:t>활용 후 </a:t>
            </a:r>
            <a:r>
              <a:rPr lang="ko-KR" altLang="en-US" sz="1400" dirty="0" err="1"/>
              <a:t>느낀점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9151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용어 정의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분석모델에서 변수는 일반적인 사전적 개념과는 의미가 다름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특정한 대상에 대해 분석이나 조사하고자 할 때 변수에 대해 측정 가능하도록 개념을 새롭게 정의 하는 것을 의미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기술통계와 추론통계 여부에 따라 변수 척도 수준과 변수의 종류가 다르게 적용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 종류에는 독립변수</a:t>
            </a:r>
            <a:r>
              <a:rPr lang="en-US" altLang="ko-KR" sz="1400" dirty="0"/>
              <a:t>, </a:t>
            </a:r>
            <a:r>
              <a:rPr lang="ko-KR" altLang="en-US" sz="1400" dirty="0"/>
              <a:t>종속변수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, </a:t>
            </a:r>
            <a:r>
              <a:rPr lang="ko-KR" altLang="en-US" sz="1400" dirty="0"/>
              <a:t>조절변수 등이 존재함</a:t>
            </a:r>
          </a:p>
        </p:txBody>
      </p:sp>
    </p:spTree>
    <p:extLst>
      <p:ext uri="{BB962C8B-B14F-4D97-AF65-F5344CB8AC3E}">
        <p14:creationId xmlns:p14="http://schemas.microsoft.com/office/powerpoint/2010/main" val="28359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용어 정의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양적변수와 질적변수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양적 변수</a:t>
            </a:r>
            <a:r>
              <a:rPr lang="en-US" altLang="ko-KR" sz="1400" dirty="0"/>
              <a:t>(quantitative variable)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수치로 표현 가능한 변수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질적 변수</a:t>
            </a:r>
            <a:r>
              <a:rPr lang="en-US" altLang="ko-KR" sz="1400" dirty="0"/>
              <a:t>(qualitative variable)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수치로 표현 불가능한 변수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이산변수와 연속변수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이산적 변수</a:t>
            </a:r>
            <a:r>
              <a:rPr lang="en-US" altLang="ko-KR" sz="1400" dirty="0"/>
              <a:t>(discrete variable)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셀 수 있는 이산적인 특정한 수치만을 사용할 수 있는 변수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연속적 변수</a:t>
            </a:r>
            <a:r>
              <a:rPr lang="en-US" altLang="ko-KR" sz="1400" dirty="0"/>
              <a:t>(continuous variable)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셀 수 없는 연속적인 실수 값</a:t>
            </a:r>
          </a:p>
        </p:txBody>
      </p:sp>
    </p:spTree>
    <p:extLst>
      <p:ext uri="{BB962C8B-B14F-4D97-AF65-F5344CB8AC3E}">
        <p14:creationId xmlns:p14="http://schemas.microsoft.com/office/powerpoint/2010/main" val="63447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용어 정의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독립변수와 종속변수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독립변수</a:t>
            </a:r>
            <a:r>
              <a:rPr lang="en-US" altLang="ko-KR" sz="1400" dirty="0"/>
              <a:t>(independent variable)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설명변수</a:t>
            </a:r>
            <a:r>
              <a:rPr lang="en-US" altLang="ko-KR" sz="1400" dirty="0"/>
              <a:t>, </a:t>
            </a:r>
            <a:r>
              <a:rPr lang="ko-KR" altLang="en-US" sz="1400" dirty="0"/>
              <a:t>원인변수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원인으로 생각되는 변수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종속변수</a:t>
            </a:r>
            <a:r>
              <a:rPr lang="en-US" altLang="ko-KR" sz="1400" dirty="0"/>
              <a:t>(dependent variable)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반응변수</a:t>
            </a:r>
            <a:r>
              <a:rPr lang="en-US" altLang="ko-KR" sz="1400" dirty="0"/>
              <a:t>, </a:t>
            </a:r>
            <a:r>
              <a:rPr lang="ko-KR" altLang="en-US" sz="1400" dirty="0"/>
              <a:t>결과변수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결과로 생각되는 변수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관심을 갖고 있는 변수 중 가장 중요하게 여기는 변수가 종속변수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보통 종속변수는 </a:t>
            </a:r>
            <a:r>
              <a:rPr lang="en-US" altLang="ko-KR" sz="1400" dirty="0"/>
              <a:t>Y, </a:t>
            </a:r>
            <a:r>
              <a:rPr lang="ko-KR" altLang="en-US" sz="1400" dirty="0"/>
              <a:t>독립변수는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7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용어 정의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매개변수와 조절변수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매개변수</a:t>
            </a:r>
            <a:r>
              <a:rPr lang="en-US" altLang="ko-KR" sz="1400" dirty="0"/>
              <a:t>(mediator, intervening variable)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독립변수와 종속변수 관계 사이에서 영향을 미치는 변수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독립변수와 종속변수 관계 사이에서 중간 매개체 역할을 수행함으로써 중요도의 의미를 규명함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조절변수</a:t>
            </a:r>
            <a:r>
              <a:rPr lang="en-US" altLang="ko-KR" sz="1400" dirty="0"/>
              <a:t>(moderator, moderating variable)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독립변수와 종속변수 관계에서 제 </a:t>
            </a:r>
            <a:r>
              <a:rPr lang="en-US" altLang="ko-KR" sz="1400" dirty="0"/>
              <a:t>3</a:t>
            </a:r>
            <a:r>
              <a:rPr lang="ko-KR" altLang="en-US" sz="1400" dirty="0"/>
              <a:t>의 변수의 역할을 수행</a:t>
            </a:r>
          </a:p>
        </p:txBody>
      </p:sp>
    </p:spTree>
    <p:extLst>
      <p:ext uri="{BB962C8B-B14F-4D97-AF65-F5344CB8AC3E}">
        <p14:creationId xmlns:p14="http://schemas.microsoft.com/office/powerpoint/2010/main" val="30401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통계 도구의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통계 도구의 실행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Jamovi</a:t>
            </a:r>
            <a:r>
              <a:rPr lang="ko-KR" altLang="en-US" sz="1400" dirty="0"/>
              <a:t>의 실행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A24A3D-3C57-15CB-DCA2-4F052464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7437"/>
            <a:ext cx="4919962" cy="34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0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830</Words>
  <Application>Microsoft Office PowerPoint</Application>
  <PresentationFormat>화면 슬라이드 쇼(16:9)</PresentationFormat>
  <Paragraphs>198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HY견고딕</vt:lpstr>
      <vt:lpstr>HY헤드라인M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163</cp:revision>
  <dcterms:created xsi:type="dcterms:W3CDTF">2021-10-09T11:03:01Z</dcterms:created>
  <dcterms:modified xsi:type="dcterms:W3CDTF">2023-03-22T13:25:54Z</dcterms:modified>
</cp:coreProperties>
</file>