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0" r:id="rId2"/>
    <p:sldId id="39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43" autoAdjust="0"/>
  </p:normalViewPr>
  <p:slideViewPr>
    <p:cSldViewPr>
      <p:cViewPr varScale="1">
        <p:scale>
          <a:sx n="151" d="100"/>
          <a:sy n="151" d="100"/>
        </p:scale>
        <p:origin x="342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AI</a:t>
            </a: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사고 및 응용</a:t>
            </a:r>
            <a:endParaRPr lang="en-US" altLang="ko-KR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8</a:t>
            </a:r>
            <a:r>
              <a:rPr kumimoji="0" lang="ko-KR" altLang="en-US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알고리즘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FDBA89-42BD-04D3-233F-E86E7B160C3A}"/>
              </a:ext>
            </a:extLst>
          </p:cNvPr>
          <p:cNvSpPr txBox="1"/>
          <p:nvPr/>
        </p:nvSpPr>
        <p:spPr>
          <a:xfrm>
            <a:off x="4939490" y="4690299"/>
            <a:ext cx="36663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/>
              <a:t>자료 참조</a:t>
            </a:r>
            <a:r>
              <a:rPr lang="en-US" altLang="ko-KR" sz="1050" dirty="0"/>
              <a:t>:</a:t>
            </a:r>
          </a:p>
          <a:p>
            <a:pPr algn="r"/>
            <a:r>
              <a:rPr lang="ko-KR" altLang="en-US" sz="1050" dirty="0"/>
              <a:t>컴퓨팅 사고</a:t>
            </a:r>
            <a:r>
              <a:rPr lang="en-US" altLang="ko-KR" sz="1050" dirty="0"/>
              <a:t>:</a:t>
            </a:r>
            <a:r>
              <a:rPr lang="ko-KR" altLang="en-US" sz="1050" dirty="0"/>
              <a:t>인공지능 컴퓨터처럼 생각하기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인피니티북스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2364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의사 코드</a:t>
            </a:r>
            <a:r>
              <a:rPr lang="en-US" altLang="ko-KR" sz="1600"/>
              <a:t>(Pseudocode)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프로그램이나 알고리즘의 동작 과정을 나타내는 비공식적인 언어의 표현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프로그램과 자연어의 중간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특정 프로그래밍 언어와 무관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의사코드에 대한 문법 표준은 없음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알고리즘의 설계가 커지는 경우 순서도로 표현하는 데 어려움이 있기 때문에 의사코드를 사용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477DA88-E4D7-4458-81E7-25EE1B57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9CCA2-ACB9-4FCA-B89F-776E4388DBC3}"/>
              </a:ext>
            </a:extLst>
          </p:cNvPr>
          <p:cNvSpPr/>
          <p:nvPr/>
        </p:nvSpPr>
        <p:spPr>
          <a:xfrm>
            <a:off x="2017054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표현과 설계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5995D6-6A05-4326-B363-E5F264D714A1}"/>
              </a:ext>
            </a:extLst>
          </p:cNvPr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E68E869B-A496-4EC2-A1EE-C8E4B79087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50" y="3361810"/>
            <a:ext cx="4680520" cy="15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8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순서로 순차</a:t>
            </a:r>
            <a:r>
              <a:rPr lang="en-US" altLang="ko-KR" sz="1600"/>
              <a:t>, </a:t>
            </a:r>
            <a:r>
              <a:rPr lang="ko-KR" altLang="en-US" sz="1600"/>
              <a:t>선택</a:t>
            </a:r>
            <a:r>
              <a:rPr lang="en-US" altLang="ko-KR" sz="1600"/>
              <a:t>, </a:t>
            </a:r>
            <a:r>
              <a:rPr lang="ko-KR" altLang="en-US" sz="1600"/>
              <a:t>반복 구조를 표현</a:t>
            </a: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비교 연산자</a:t>
            </a: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477DA88-E4D7-4458-81E7-25EE1B57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9CCA2-ACB9-4FCA-B89F-776E4388DBC3}"/>
              </a:ext>
            </a:extLst>
          </p:cNvPr>
          <p:cNvSpPr/>
          <p:nvPr/>
        </p:nvSpPr>
        <p:spPr>
          <a:xfrm>
            <a:off x="2017054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표현과 설계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5995D6-6A05-4326-B363-E5F264D714A1}"/>
              </a:ext>
            </a:extLst>
          </p:cNvPr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6777023F-5405-4A5A-A3A6-5E3908EE65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16" y="1563638"/>
            <a:ext cx="3845517" cy="12478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542080-D301-4F9D-B099-F996CD33FC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20958"/>
            <a:ext cx="4477422" cy="15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6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논리 연산자</a:t>
            </a: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477DA88-E4D7-4458-81E7-25EE1B57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9CCA2-ACB9-4FCA-B89F-776E4388DBC3}"/>
              </a:ext>
            </a:extLst>
          </p:cNvPr>
          <p:cNvSpPr/>
          <p:nvPr/>
        </p:nvSpPr>
        <p:spPr>
          <a:xfrm>
            <a:off x="2017054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표현과 설계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5995D6-6A05-4326-B363-E5F264D714A1}"/>
              </a:ext>
            </a:extLst>
          </p:cNvPr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1E8B9D1-548C-40A3-99DF-EA646AD7F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80017"/>
            <a:ext cx="5388402" cy="12567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3A6ACE-88EC-4326-8449-07E9FB0C61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68" y="3270506"/>
            <a:ext cx="5371186" cy="80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7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플로우 차트</a:t>
            </a: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477DA88-E4D7-4458-81E7-25EE1B57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9CCA2-ACB9-4FCA-B89F-776E4388DBC3}"/>
              </a:ext>
            </a:extLst>
          </p:cNvPr>
          <p:cNvSpPr/>
          <p:nvPr/>
        </p:nvSpPr>
        <p:spPr>
          <a:xfrm>
            <a:off x="2017054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표현과 설계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5995D6-6A05-4326-B363-E5F264D714A1}"/>
              </a:ext>
            </a:extLst>
          </p:cNvPr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D120261-57F2-42F1-BFF0-F9DC5176B3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63638"/>
            <a:ext cx="39624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7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플로우 차트</a:t>
            </a: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477DA88-E4D7-4458-81E7-25EE1B57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9CCA2-ACB9-4FCA-B89F-776E4388DBC3}"/>
              </a:ext>
            </a:extLst>
          </p:cNvPr>
          <p:cNvSpPr/>
          <p:nvPr/>
        </p:nvSpPr>
        <p:spPr>
          <a:xfrm>
            <a:off x="2017054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표현과 설계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5995D6-6A05-4326-B363-E5F264D714A1}"/>
              </a:ext>
            </a:extLst>
          </p:cNvPr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6983061-29E3-4290-B75B-21709FB944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16" y="1703600"/>
            <a:ext cx="3962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7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플로우 차트</a:t>
            </a: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477DA88-E4D7-4458-81E7-25EE1B57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9CCA2-ACB9-4FCA-B89F-776E4388DBC3}"/>
              </a:ext>
            </a:extLst>
          </p:cNvPr>
          <p:cNvSpPr/>
          <p:nvPr/>
        </p:nvSpPr>
        <p:spPr>
          <a:xfrm>
            <a:off x="2017054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표현과 설계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5995D6-6A05-4326-B363-E5F264D714A1}"/>
              </a:ext>
            </a:extLst>
          </p:cNvPr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F3F4677-8040-4B8B-9C80-21FF6631FA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4" y="1635646"/>
            <a:ext cx="3949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3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플로우 차트</a:t>
            </a: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477DA88-E4D7-4458-81E7-25EE1B57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9CCA2-ACB9-4FCA-B89F-776E4388DBC3}"/>
              </a:ext>
            </a:extLst>
          </p:cNvPr>
          <p:cNvSpPr/>
          <p:nvPr/>
        </p:nvSpPr>
        <p:spPr>
          <a:xfrm>
            <a:off x="2017054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표현과 설계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5995D6-6A05-4326-B363-E5F264D714A1}"/>
              </a:ext>
            </a:extLst>
          </p:cNvPr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FFE2B2B-A2A6-41E6-90D2-C39F8CC1EA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4" y="1779662"/>
            <a:ext cx="3962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8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플로우 차트</a:t>
            </a: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477DA88-E4D7-4458-81E7-25EE1B57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9CCA2-ACB9-4FCA-B89F-776E4388DBC3}"/>
              </a:ext>
            </a:extLst>
          </p:cNvPr>
          <p:cNvSpPr/>
          <p:nvPr/>
        </p:nvSpPr>
        <p:spPr>
          <a:xfrm>
            <a:off x="2017054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표현과 설계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5995D6-6A05-4326-B363-E5F264D714A1}"/>
              </a:ext>
            </a:extLst>
          </p:cNvPr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E182FF8-FC9C-47BE-B461-9C7747BCB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19949"/>
            <a:ext cx="3975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9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플로우 차트</a:t>
            </a: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477DA88-E4D7-4458-81E7-25EE1B57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9CCA2-ACB9-4FCA-B89F-776E4388DBC3}"/>
              </a:ext>
            </a:extLst>
          </p:cNvPr>
          <p:cNvSpPr/>
          <p:nvPr/>
        </p:nvSpPr>
        <p:spPr>
          <a:xfrm>
            <a:off x="2017054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표현과 설계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5995D6-6A05-4326-B363-E5F264D714A1}"/>
              </a:ext>
            </a:extLst>
          </p:cNvPr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C721C73-153C-4222-81CF-C5CE85E939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62" y="1491630"/>
            <a:ext cx="39624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1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플로우 차트</a:t>
            </a: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477DA88-E4D7-4458-81E7-25EE1B57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9CCA2-ACB9-4FCA-B89F-776E4388DBC3}"/>
              </a:ext>
            </a:extLst>
          </p:cNvPr>
          <p:cNvSpPr/>
          <p:nvPr/>
        </p:nvSpPr>
        <p:spPr>
          <a:xfrm>
            <a:off x="2017054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표현과 설계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5995D6-6A05-4326-B363-E5F264D714A1}"/>
              </a:ext>
            </a:extLst>
          </p:cNvPr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B828A3B-9187-4C9B-8ACF-5C57980D6C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2" y="1779662"/>
            <a:ext cx="39751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1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4703B9D-4567-4DAC-B82D-9B6F40242D76}"/>
              </a:ext>
            </a:extLst>
          </p:cNvPr>
          <p:cNvGrpSpPr/>
          <p:nvPr/>
        </p:nvGrpSpPr>
        <p:grpSpPr>
          <a:xfrm>
            <a:off x="5043693" y="1563638"/>
            <a:ext cx="3884791" cy="648000"/>
            <a:chOff x="5043693" y="1291500"/>
            <a:chExt cx="3884791" cy="648000"/>
          </a:xfrm>
        </p:grpSpPr>
        <p:sp>
          <p:nvSpPr>
            <p:cNvPr id="13" name="Rounded Rectangle 36">
              <a:extLst>
                <a:ext uri="{FF2B5EF4-FFF2-40B4-BE49-F238E27FC236}">
                  <a16:creationId xmlns:a16="http://schemas.microsoft.com/office/drawing/2014/main" id="{1B7F7B63-BD54-4114-97B7-0DE2E04B1E7E}"/>
                </a:ext>
              </a:extLst>
            </p:cNvPr>
            <p:cNvSpPr/>
            <p:nvPr/>
          </p:nvSpPr>
          <p:spPr>
            <a:xfrm rot="18900000">
              <a:off x="5043693" y="1291500"/>
              <a:ext cx="793703" cy="648000"/>
            </a:xfrm>
            <a:prstGeom prst="roundRect">
              <a:avLst>
                <a:gd name="adj" fmla="val 15614"/>
              </a:avLst>
            </a:prstGeom>
            <a:noFill/>
            <a:ln w="5080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4" name="Rounded Rectangle 44">
              <a:extLst>
                <a:ext uri="{FF2B5EF4-FFF2-40B4-BE49-F238E27FC236}">
                  <a16:creationId xmlns:a16="http://schemas.microsoft.com/office/drawing/2014/main" id="{3AF24507-652E-4BC0-B8E3-BA62976ABCD1}"/>
                </a:ext>
              </a:extLst>
            </p:cNvPr>
            <p:cNvSpPr/>
            <p:nvPr/>
          </p:nvSpPr>
          <p:spPr>
            <a:xfrm rot="18900000">
              <a:off x="5098538" y="1336279"/>
              <a:ext cx="684009" cy="558443"/>
            </a:xfrm>
            <a:prstGeom prst="roundRect">
              <a:avLst>
                <a:gd name="adj" fmla="val 15614"/>
              </a:avLst>
            </a:prstGeom>
            <a:solidFill>
              <a:schemeClr val="accent5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6036395" y="1377423"/>
              <a:ext cx="289208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알고리즘의 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이해</a:t>
              </a: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5131107" y="1415445"/>
              <a:ext cx="6188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  <a:cs typeface="굴림" pitchFamily="50" charset="-127"/>
                </a:rPr>
                <a:t>01</a:t>
              </a:r>
              <a:endParaRPr kumimoji="1" lang="ko-KR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B98AAB-6724-418E-9FE7-497F39A25781}"/>
              </a:ext>
            </a:extLst>
          </p:cNvPr>
          <p:cNvGrpSpPr/>
          <p:nvPr/>
        </p:nvGrpSpPr>
        <p:grpSpPr>
          <a:xfrm>
            <a:off x="5043693" y="2625722"/>
            <a:ext cx="3884791" cy="648000"/>
            <a:chOff x="5043693" y="2554310"/>
            <a:chExt cx="3884791" cy="648000"/>
          </a:xfrm>
        </p:grpSpPr>
        <p:sp>
          <p:nvSpPr>
            <p:cNvPr id="17" name="Rounded Rectangle 36">
              <a:extLst>
                <a:ext uri="{FF2B5EF4-FFF2-40B4-BE49-F238E27FC236}">
                  <a16:creationId xmlns:a16="http://schemas.microsoft.com/office/drawing/2014/main" id="{1B7F7B63-BD54-4114-97B7-0DE2E04B1E7E}"/>
                </a:ext>
              </a:extLst>
            </p:cNvPr>
            <p:cNvSpPr/>
            <p:nvPr/>
          </p:nvSpPr>
          <p:spPr>
            <a:xfrm rot="18900000">
              <a:off x="5043693" y="2554310"/>
              <a:ext cx="793703" cy="648000"/>
            </a:xfrm>
            <a:prstGeom prst="roundRect">
              <a:avLst>
                <a:gd name="adj" fmla="val 15614"/>
              </a:avLst>
            </a:prstGeom>
            <a:noFill/>
            <a:ln w="5080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8" name="Rounded Rectangle 44">
              <a:extLst>
                <a:ext uri="{FF2B5EF4-FFF2-40B4-BE49-F238E27FC236}">
                  <a16:creationId xmlns:a16="http://schemas.microsoft.com/office/drawing/2014/main" id="{3AF24507-652E-4BC0-B8E3-BA62976ABCD1}"/>
                </a:ext>
              </a:extLst>
            </p:cNvPr>
            <p:cNvSpPr/>
            <p:nvPr/>
          </p:nvSpPr>
          <p:spPr>
            <a:xfrm rot="18900000">
              <a:off x="5098538" y="2599088"/>
              <a:ext cx="684009" cy="558443"/>
            </a:xfrm>
            <a:prstGeom prst="roundRect">
              <a:avLst>
                <a:gd name="adj" fmla="val 15614"/>
              </a:avLst>
            </a:prstGeom>
            <a:solidFill>
              <a:schemeClr val="accent5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6036395" y="2656152"/>
              <a:ext cx="289208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알고리즘의 구성요소와 표현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5131107" y="2678255"/>
              <a:ext cx="6188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  <a:cs typeface="굴림" pitchFamily="50" charset="-127"/>
                </a:rPr>
                <a:t>02</a:t>
              </a:r>
              <a:endParaRPr kumimoji="1" lang="ko-KR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4F44EB-F286-44F6-90BE-8A0166C409B7}"/>
              </a:ext>
            </a:extLst>
          </p:cNvPr>
          <p:cNvGrpSpPr/>
          <p:nvPr/>
        </p:nvGrpSpPr>
        <p:grpSpPr>
          <a:xfrm>
            <a:off x="5043693" y="3687806"/>
            <a:ext cx="3884791" cy="648000"/>
            <a:chOff x="5043693" y="3818666"/>
            <a:chExt cx="3884791" cy="648000"/>
          </a:xfrm>
        </p:grpSpPr>
        <p:sp>
          <p:nvSpPr>
            <p:cNvPr id="2" name="Rounded Rectangle 36">
              <a:extLst>
                <a:ext uri="{FF2B5EF4-FFF2-40B4-BE49-F238E27FC236}">
                  <a16:creationId xmlns:a16="http://schemas.microsoft.com/office/drawing/2014/main" id="{66B383F6-7589-FA05-9CD4-4606D67A0645}"/>
                </a:ext>
              </a:extLst>
            </p:cNvPr>
            <p:cNvSpPr/>
            <p:nvPr/>
          </p:nvSpPr>
          <p:spPr>
            <a:xfrm rot="18900000">
              <a:off x="5043693" y="3818666"/>
              <a:ext cx="793703" cy="648000"/>
            </a:xfrm>
            <a:prstGeom prst="roundRect">
              <a:avLst>
                <a:gd name="adj" fmla="val 15614"/>
              </a:avLst>
            </a:prstGeom>
            <a:noFill/>
            <a:ln w="5080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" name="Rounded Rectangle 44">
              <a:extLst>
                <a:ext uri="{FF2B5EF4-FFF2-40B4-BE49-F238E27FC236}">
                  <a16:creationId xmlns:a16="http://schemas.microsoft.com/office/drawing/2014/main" id="{E2A9E321-BD6A-5B6B-315B-9445E7ED8A76}"/>
                </a:ext>
              </a:extLst>
            </p:cNvPr>
            <p:cNvSpPr/>
            <p:nvPr/>
          </p:nvSpPr>
          <p:spPr>
            <a:xfrm rot="18900000">
              <a:off x="5098538" y="3863444"/>
              <a:ext cx="684009" cy="558443"/>
            </a:xfrm>
            <a:prstGeom prst="roundRect">
              <a:avLst>
                <a:gd name="adj" fmla="val 15614"/>
              </a:avLst>
            </a:prstGeom>
            <a:solidFill>
              <a:schemeClr val="accent5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2AFF91DD-C31A-B3A6-46A9-235A5974F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6395" y="3920508"/>
              <a:ext cx="289208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알고리즘의 표현과 설계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14F280D7-3F80-473A-9501-66A1945E9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7911" y="3942611"/>
              <a:ext cx="5052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  <a:cs typeface="굴림" pitchFamily="50" charset="-127"/>
                </a:rPr>
                <a:t>03</a:t>
              </a:r>
              <a:endParaRPr kumimoji="1" lang="ko-KR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플로우 차트</a:t>
            </a: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477DA88-E4D7-4458-81E7-25EE1B57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9CCA2-ACB9-4FCA-B89F-776E4388DBC3}"/>
              </a:ext>
            </a:extLst>
          </p:cNvPr>
          <p:cNvSpPr/>
          <p:nvPr/>
        </p:nvSpPr>
        <p:spPr>
          <a:xfrm>
            <a:off x="2017054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표현과 설계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5995D6-6A05-4326-B363-E5F264D714A1}"/>
              </a:ext>
            </a:extLst>
          </p:cNvPr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0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어떤 문제를 해결하기 위해 구성된 일련의 절차</a:t>
            </a:r>
            <a:endParaRPr lang="en-US" altLang="ko-KR" sz="160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알고리즘은 프로그래밍뿐 아니라 일상생활에서 늘 접하고 있음</a:t>
            </a:r>
          </a:p>
        </p:txBody>
      </p:sp>
      <p:pic>
        <p:nvPicPr>
          <p:cNvPr id="8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7DBA2A6-EE9B-465C-807A-79708B00B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41488"/>
            <a:ext cx="4215123" cy="26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291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Backtracking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스마트폰을 일어버렸다면 걸어온 경로를 생각해 보고 왔던 경로를 역추적하면서 모든 장소를 방문</a:t>
            </a:r>
            <a:endParaRPr lang="en-US" altLang="ko-KR" sz="12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결과를 제시하고 처음 수가 무엇인지 구하는 수학문제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pic>
        <p:nvPicPr>
          <p:cNvPr id="9" name="내용 개체 틀 4" descr="레고, 장난감이(가) 표시된 사진&#10;&#10;자동 생성된 설명">
            <a:extLst>
              <a:ext uri="{FF2B5EF4-FFF2-40B4-BE49-F238E27FC236}">
                <a16:creationId xmlns:a16="http://schemas.microsoft.com/office/drawing/2014/main" id="{02272F5C-AFEC-458E-8A22-985FF2DE26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06" y="1779662"/>
            <a:ext cx="2061854" cy="13681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71DB01-16AC-4B2A-A4E0-3F392D6564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21" y="3659534"/>
            <a:ext cx="3114446" cy="11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2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컴퓨터 알고리즘</a:t>
            </a: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컴퓨팅으로 설계할 수 있는 깊이까지 논리적으로 문제를 해결하기 위한 절차</a:t>
            </a:r>
            <a:endParaRPr lang="en-US" altLang="ko-KR" sz="12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입력</a:t>
            </a:r>
            <a:r>
              <a:rPr lang="en-US" altLang="ko-KR" sz="1200"/>
              <a:t>, </a:t>
            </a:r>
            <a:r>
              <a:rPr lang="ko-KR" altLang="en-US" sz="1200"/>
              <a:t>처리</a:t>
            </a:r>
            <a:r>
              <a:rPr lang="en-US" altLang="ko-KR" sz="1200"/>
              <a:t>, </a:t>
            </a:r>
            <a:r>
              <a:rPr lang="ko-KR" altLang="en-US" sz="1200"/>
              <a:t>출력으로 구성</a:t>
            </a:r>
            <a:endParaRPr lang="en-US" altLang="ko-KR" sz="1200"/>
          </a:p>
        </p:txBody>
      </p:sp>
      <p:pic>
        <p:nvPicPr>
          <p:cNvPr id="11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2E27E32-4E83-4D8F-BBDD-0AB689FA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21" y="2405751"/>
            <a:ext cx="2889907" cy="80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5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374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순차 구조</a:t>
            </a: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어떤 일을 수행할 때 순서대로 진행하는 구조</a:t>
            </a:r>
            <a:endParaRPr lang="en-US" altLang="ko-KR" sz="12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컴퓨팅으로 구현을 하는 알고리즘</a:t>
            </a:r>
            <a:endParaRPr lang="en-US" altLang="ko-KR" sz="1200"/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명확하게 일을 처리할 수 있는지 확인할 필요가 있음</a:t>
            </a:r>
            <a:endParaRPr lang="en-US" altLang="ko-KR" sz="1200"/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문제점이 있다면 현재의 알고리즘은 모호하거나 구체적이지 않다는 의미</a:t>
            </a:r>
            <a:endParaRPr lang="en-US" altLang="ko-KR" sz="1200"/>
          </a:p>
          <a:p>
            <a:pPr marL="16573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컴퓨터로 처리할 수 없음</a:t>
            </a:r>
            <a:endParaRPr lang="en-US" altLang="ko-KR" sz="1200"/>
          </a:p>
          <a:p>
            <a:pPr marL="21145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문제를 컴퓨터로만 해결하려고 하는 것은 노노노</a:t>
            </a:r>
            <a:r>
              <a:rPr lang="en-US" altLang="ko-KR" sz="1200"/>
              <a:t>!!!</a:t>
            </a: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4A824809-32D3-4CDA-9BEB-57B8D3C8F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36793"/>
            <a:ext cx="4473744" cy="6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5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17054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구성요소와 표현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208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선택 논리</a:t>
            </a: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일상 생활에서 볼 수 있는 선택 논리</a:t>
            </a:r>
            <a:endParaRPr lang="en-US" altLang="ko-KR" sz="1200"/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알람이 울리면 일어나기 </a:t>
            </a:r>
            <a:r>
              <a:rPr lang="en-US" altLang="ko-KR" sz="120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더자기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배고프면 밥먹기 </a:t>
            </a:r>
            <a:r>
              <a:rPr lang="en-US" altLang="ko-KR" sz="120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간식먹기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선택 논리에서의 조건</a:t>
            </a:r>
            <a:endParaRPr lang="en-US" altLang="ko-KR" sz="1200"/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알람이 울려야 하는 조건</a:t>
            </a:r>
            <a:endParaRPr lang="en-US" altLang="ko-KR" sz="1200"/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배가 고파야 하는 조건</a:t>
            </a:r>
            <a:endParaRPr lang="en-US" altLang="ko-KR" sz="1200"/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9D90C311-B966-4B87-B0A9-8B605E55DA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16" y="3016623"/>
            <a:ext cx="3642255" cy="20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3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153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반복문</a:t>
            </a:r>
            <a:endParaRPr lang="en-US" altLang="ko-KR" sz="16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여러 가지 문장이나 상황을 반복할 때 사용</a:t>
            </a:r>
            <a:endParaRPr lang="en-US" altLang="ko-KR" sz="12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1</a:t>
            </a:r>
            <a:r>
              <a:rPr lang="ko-KR" altLang="en-US" sz="1200"/>
              <a:t>부터 </a:t>
            </a:r>
            <a:r>
              <a:rPr lang="en-US" altLang="ko-KR" sz="1200"/>
              <a:t>10</a:t>
            </a:r>
            <a:r>
              <a:rPr lang="ko-KR" altLang="en-US" sz="1200"/>
              <a:t>까지에서 규칙이 있는지 탐색</a:t>
            </a:r>
            <a:endParaRPr lang="en-US" altLang="ko-KR" sz="120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반복문은 </a:t>
            </a:r>
            <a:r>
              <a:rPr lang="en-US" altLang="ko-KR" sz="1200"/>
              <a:t>‘</a:t>
            </a:r>
            <a:r>
              <a:rPr lang="ko-KR" altLang="en-US" sz="1200"/>
              <a:t>규칙</a:t>
            </a:r>
            <a:r>
              <a:rPr lang="en-US" altLang="ko-KR" sz="1200"/>
              <a:t>’</a:t>
            </a:r>
            <a:r>
              <a:rPr lang="ko-KR" altLang="en-US" sz="1200"/>
              <a:t>을 잘 찾아내어 표현하는 것이 </a:t>
            </a:r>
            <a:r>
              <a:rPr lang="en-US" altLang="ko-KR" sz="1200"/>
              <a:t>‘</a:t>
            </a:r>
            <a:r>
              <a:rPr lang="ko-KR" altLang="en-US" sz="1200"/>
              <a:t>조건</a:t>
            </a:r>
            <a:r>
              <a:rPr lang="en-US" altLang="ko-KR" sz="1200"/>
              <a:t>’</a:t>
            </a:r>
            <a:r>
              <a:rPr lang="ko-KR" altLang="en-US" sz="1200"/>
              <a:t>을 명시하는 것 만큼 중요</a:t>
            </a:r>
            <a:endParaRPr lang="en-US" altLang="ko-KR" sz="120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477DA88-E4D7-4458-81E7-25EE1B57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9CCA2-ACB9-4FCA-B89F-776E4388DBC3}"/>
              </a:ext>
            </a:extLst>
          </p:cNvPr>
          <p:cNvSpPr/>
          <p:nvPr/>
        </p:nvSpPr>
        <p:spPr>
          <a:xfrm>
            <a:off x="2017054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구성요소와 표현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5995D6-6A05-4326-B363-E5F264D714A1}"/>
              </a:ext>
            </a:extLst>
          </p:cNvPr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54EC156-C6E6-4C6B-A9C0-C7D36F8EDD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31805"/>
            <a:ext cx="4495540" cy="164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2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알고리즘은 자연어</a:t>
            </a:r>
            <a:r>
              <a:rPr lang="en-US" altLang="ko-KR" sz="1600"/>
              <a:t>, </a:t>
            </a:r>
            <a:r>
              <a:rPr lang="ko-KR" altLang="en-US" sz="1600"/>
              <a:t>순서도로 표현</a:t>
            </a:r>
            <a:endParaRPr lang="en-US" altLang="ko-KR" sz="160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477DA88-E4D7-4458-81E7-25EE1B57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9CCA2-ACB9-4FCA-B89F-776E4388DBC3}"/>
              </a:ext>
            </a:extLst>
          </p:cNvPr>
          <p:cNvSpPr/>
          <p:nvPr/>
        </p:nvSpPr>
        <p:spPr>
          <a:xfrm>
            <a:off x="2017054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알고리즘의 표현과 설계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5995D6-6A05-4326-B363-E5F264D714A1}"/>
              </a:ext>
            </a:extLst>
          </p:cNvPr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5A8E71E-6846-4B14-9F47-38F1C4A058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48" y="915645"/>
            <a:ext cx="1176824" cy="11427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8366CD-6EA9-4227-939B-20487568CB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9702"/>
            <a:ext cx="4748594" cy="276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6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363</Words>
  <Application>Microsoft Office PowerPoint</Application>
  <PresentationFormat>화면 슬라이드 쇼(16:9)</PresentationFormat>
  <Paragraphs>152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HY견고딕</vt:lpstr>
      <vt:lpstr>HY헤드라인M</vt:lpstr>
      <vt:lpstr>Open Sans</vt:lpstr>
      <vt:lpstr>굴림</vt:lpstr>
      <vt:lpstr>맑은 고딕</vt:lpstr>
      <vt:lpstr>Arial</vt:lpstr>
      <vt:lpstr>Calibri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sehan</cp:lastModifiedBy>
  <cp:revision>195</cp:revision>
  <dcterms:created xsi:type="dcterms:W3CDTF">2021-10-09T11:03:01Z</dcterms:created>
  <dcterms:modified xsi:type="dcterms:W3CDTF">2023-04-19T15:13:12Z</dcterms:modified>
</cp:coreProperties>
</file>