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0" r:id="rId2"/>
    <p:sldId id="390" r:id="rId3"/>
    <p:sldId id="401" r:id="rId4"/>
    <p:sldId id="402" r:id="rId5"/>
    <p:sldId id="403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5" r:id="rId16"/>
    <p:sldId id="414" r:id="rId17"/>
    <p:sldId id="416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43" autoAdjust="0"/>
  </p:normalViewPr>
  <p:slideViewPr>
    <p:cSldViewPr>
      <p:cViewPr varScale="1">
        <p:scale>
          <a:sx n="152" d="100"/>
          <a:sy n="152" d="100"/>
        </p:scale>
        <p:origin x="312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창의력 사고와 코딩</a:t>
            </a:r>
            <a:endParaRPr lang="en-US" altLang="ko-KR" spc="3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1</a:t>
            </a:r>
            <a:r>
              <a:rPr kumimoji="0" lang="ko-KR" altLang="en-US" sz="2000" spc="3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코딩의 필요성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머신러닝</a:t>
            </a:r>
            <a:endParaRPr lang="en-US" altLang="ko-KR" sz="1600" dirty="0" smtClean="0"/>
          </a:p>
          <a:p>
            <a:pPr marL="742950" lvl="2" indent="-342900">
              <a:lnSpc>
                <a:spcPct val="150000"/>
              </a:lnSpc>
            </a:pPr>
            <a:r>
              <a:rPr lang="ko-KR" altLang="ko-Kore-KR" sz="1200" dirty="0" err="1"/>
              <a:t>지도학습</a:t>
            </a:r>
            <a:r>
              <a:rPr lang="en-US" altLang="ko-Kore-KR" sz="1200" dirty="0"/>
              <a:t>: </a:t>
            </a:r>
            <a:r>
              <a:rPr lang="ko-KR" altLang="ko-Kore-KR" sz="1200" dirty="0"/>
              <a:t>정답을 표시한 데이터를 학습하여 새로운 데이터를 추측</a:t>
            </a:r>
            <a:endParaRPr lang="ko-Kore-KR" altLang="ko-Kore-KR" sz="1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A77D80-3AE2-CC32-D042-02D2493C6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43" y="1923678"/>
            <a:ext cx="2330133" cy="2823935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297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머신러닝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 err="1" smtClean="0"/>
              <a:t>비지도학습</a:t>
            </a:r>
            <a:r>
              <a:rPr lang="en-US" altLang="ko-Kore-KR" sz="1200" dirty="0"/>
              <a:t>: </a:t>
            </a:r>
            <a:r>
              <a:rPr lang="ko-KR" altLang="ko-Kore-KR" sz="1200" dirty="0"/>
              <a:t>특징을 기준으로 관련된 항목을 그룹화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 err="1"/>
              <a:t>강화학습</a:t>
            </a:r>
            <a:r>
              <a:rPr lang="en-US" altLang="ko-Kore-KR" sz="1200" dirty="0"/>
              <a:t>: </a:t>
            </a:r>
            <a:r>
              <a:rPr lang="ko-KR" altLang="ko-Kore-KR" sz="1200" dirty="0"/>
              <a:t>주어진 환경의 상태</a:t>
            </a:r>
            <a:r>
              <a:rPr lang="en-US" altLang="ko-Kore-KR" sz="1200" dirty="0"/>
              <a:t>(State)</a:t>
            </a:r>
            <a:r>
              <a:rPr lang="ko-KR" altLang="ko-Kore-KR" sz="1200" dirty="0"/>
              <a:t>를 보고 어떤 행동</a:t>
            </a:r>
            <a:r>
              <a:rPr lang="en-US" altLang="ko-Kore-KR" sz="1200" dirty="0"/>
              <a:t>(Action)</a:t>
            </a:r>
            <a:r>
              <a:rPr lang="ko-KR" altLang="ko-Kore-KR" sz="1200" dirty="0"/>
              <a:t>을 하고 그에 대한 보상</a:t>
            </a:r>
            <a:r>
              <a:rPr lang="en-US" altLang="ko-Kore-KR" sz="1200" dirty="0"/>
              <a:t>(Reward)</a:t>
            </a:r>
            <a:r>
              <a:rPr lang="ko-KR" altLang="ko-Kore-KR" sz="1200" dirty="0"/>
              <a:t>을 통해 학습을 진행</a:t>
            </a:r>
            <a:endParaRPr lang="ko-Kore-KR" altLang="ko-Kore-KR" sz="1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033689-2A7E-F4ED-706B-1BF1547DC2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19293"/>
            <a:ext cx="2918441" cy="24320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DED3AB5-9C9A-B61B-4F68-85F356515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30980"/>
            <a:ext cx="4122191" cy="1608660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87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err="1" smtClean="0"/>
              <a:t>딥러닝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 err="1"/>
              <a:t>머신러닝</a:t>
            </a:r>
            <a:r>
              <a:rPr lang="en-US" altLang="ko-Kore-KR" sz="1200" dirty="0"/>
              <a:t>(</a:t>
            </a:r>
            <a:r>
              <a:rPr lang="ko-KR" altLang="ko-Kore-KR" sz="1200" dirty="0"/>
              <a:t>기계학습</a:t>
            </a:r>
            <a:r>
              <a:rPr lang="en-US" altLang="ko-Kore-KR" sz="1200" dirty="0"/>
              <a:t>)</a:t>
            </a:r>
            <a:r>
              <a:rPr lang="ko-KR" altLang="ko-Kore-KR" sz="1200" dirty="0"/>
              <a:t>을 구현하는 기술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인간의 뇌신경망에서 아이디어를 얻어 나타낸 </a:t>
            </a:r>
            <a:r>
              <a:rPr lang="ko-KR" altLang="ko-Kore-KR" sz="1200" dirty="0" err="1"/>
              <a:t>인공신경망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데이터 자체를 전달하여 학습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 err="1"/>
              <a:t>인공신경망</a:t>
            </a:r>
            <a:r>
              <a:rPr lang="ko-KR" altLang="ko-Kore-KR" sz="1200" dirty="0"/>
              <a:t> 구조를 이용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657277-D1FA-B999-E333-2D66FF4B8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17" y="2715766"/>
            <a:ext cx="2808312" cy="2198230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55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ko-Kore-KR" sz="1600" dirty="0"/>
              <a:t>인공지능의 일상화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영상 </a:t>
            </a:r>
            <a:r>
              <a:rPr lang="ko-KR" altLang="ko-Kore-KR" sz="1200" dirty="0" err="1"/>
              <a:t>어플의</a:t>
            </a:r>
            <a:r>
              <a:rPr lang="ko-KR" altLang="ko-Kore-KR" sz="1200" dirty="0"/>
              <a:t> </a:t>
            </a:r>
            <a:r>
              <a:rPr lang="ko-KR" altLang="ko-Kore-KR" sz="1200" dirty="0" err="1"/>
              <a:t>추천시스템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쇼핑몰의 추천상품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 err="1"/>
              <a:t>추천음악</a:t>
            </a:r>
            <a:r>
              <a:rPr lang="ko-KR" altLang="ko-Kore-KR" sz="1200" dirty="0"/>
              <a:t> 재생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음성 검색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챗봇</a:t>
            </a:r>
            <a:r>
              <a:rPr lang="ko-KR" altLang="en-US" sz="1200" dirty="0"/>
              <a:t> 상담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안면 인식 </a:t>
            </a:r>
            <a:r>
              <a:rPr lang="ko-KR" altLang="en-US" sz="1200" dirty="0" smtClean="0"/>
              <a:t>결제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ko-Kore-KR" sz="1600" dirty="0"/>
              <a:t>사물인터넷과 인공지능의 발전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자율주행자동차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무인항공기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 err="1"/>
              <a:t>자율지게차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환자 치료에 도움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ore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ko-Kore-KR" altLang="ko-Kore-KR" sz="12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1200" dirty="0"/>
          </a:p>
        </p:txBody>
      </p:sp>
      <p:pic>
        <p:nvPicPr>
          <p:cNvPr id="11" name="그림 10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67CA0E57-2D43-F9F5-8CC8-BC94DBA0B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203598"/>
            <a:ext cx="2531930" cy="1481866"/>
          </a:xfrm>
          <a:prstGeom prst="rect">
            <a:avLst/>
          </a:prstGeom>
        </p:spPr>
      </p:pic>
      <p:pic>
        <p:nvPicPr>
          <p:cNvPr id="12" name="그림 1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55704246-F9DD-6A9E-9538-50D32D1137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203598"/>
            <a:ext cx="2140553" cy="1464058"/>
          </a:xfrm>
          <a:prstGeom prst="rect">
            <a:avLst/>
          </a:prstGeom>
        </p:spPr>
      </p:pic>
      <p:pic>
        <p:nvPicPr>
          <p:cNvPr id="13" name="그림 12" descr="텍스트, 자동차, 실외, 조종판이(가) 표시된 사진&#10;&#10;자동 생성된 설명">
            <a:extLst>
              <a:ext uri="{FF2B5EF4-FFF2-40B4-BE49-F238E27FC236}">
                <a16:creationId xmlns:a16="http://schemas.microsoft.com/office/drawing/2014/main" id="{678A508B-A926-31F1-7D0E-30494FD80E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931790"/>
            <a:ext cx="2531930" cy="1517453"/>
          </a:xfrm>
          <a:prstGeom prst="rect">
            <a:avLst/>
          </a:prstGeom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75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ko-KR" altLang="en-US" sz="1600" dirty="0"/>
              <a:t>프로그래밍 언어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사람은 컴퓨터에 명령을 내리기 위해서 프로그래밍언어를 사용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코딩</a:t>
            </a:r>
            <a:r>
              <a:rPr lang="en-US" altLang="ko-KR" sz="1200" dirty="0"/>
              <a:t>:</a:t>
            </a:r>
            <a:r>
              <a:rPr lang="ko-KR" altLang="en-US" sz="1200" dirty="0"/>
              <a:t> 컴퓨터가 이해할 수 있도록 사람이 표현하는 작업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컴퓨팅</a:t>
            </a:r>
            <a:r>
              <a:rPr lang="en-US" altLang="ko-KR" sz="1200" dirty="0"/>
              <a:t>: </a:t>
            </a:r>
            <a:r>
              <a:rPr lang="ko-KR" altLang="en-US" sz="1200" dirty="0"/>
              <a:t>컴퓨터를 활용해 생각을 구현하는 수학적</a:t>
            </a:r>
            <a:r>
              <a:rPr lang="en-US" altLang="ko-KR" sz="1200" dirty="0"/>
              <a:t>, </a:t>
            </a:r>
            <a:r>
              <a:rPr lang="ko-KR" altLang="en-US" sz="1200" dirty="0"/>
              <a:t>과학적</a:t>
            </a:r>
            <a:r>
              <a:rPr lang="en-US" altLang="ko-KR" sz="1200" dirty="0"/>
              <a:t>, </a:t>
            </a:r>
            <a:r>
              <a:rPr lang="ko-KR" altLang="en-US" sz="1200" dirty="0"/>
              <a:t>논리적 사고 체계와 그 일련의 프로세스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컴퓨팅 사고</a:t>
            </a:r>
            <a:r>
              <a:rPr lang="en-US" altLang="ko-KR" sz="1200" dirty="0"/>
              <a:t>: </a:t>
            </a:r>
            <a:r>
              <a:rPr lang="ko-KR" altLang="en-US" sz="1200" dirty="0"/>
              <a:t>컴퓨터과학의 </a:t>
            </a:r>
            <a:r>
              <a:rPr lang="ko-KR" altLang="en-US" sz="1200" dirty="0" err="1"/>
              <a:t>원리과</a:t>
            </a:r>
            <a:r>
              <a:rPr lang="ko-KR" altLang="en-US" sz="1200" dirty="0"/>
              <a:t> 개념을 바탕으로 문제를 해결하는 </a:t>
            </a:r>
            <a:r>
              <a:rPr lang="ko-KR" altLang="en-US" sz="1200" dirty="0" smtClean="0"/>
              <a:t>사고</a:t>
            </a:r>
            <a:endParaRPr lang="ko-KR" altLang="en-US" sz="1200" dirty="0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4C3EEB1E-7630-362C-942C-E035B1473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91830"/>
            <a:ext cx="3546694" cy="1224889"/>
          </a:xfrm>
          <a:prstGeom prst="rect">
            <a:avLst/>
          </a:prstGeom>
        </p:spPr>
      </p:pic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컴퓨팅 사고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07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ore-KR" sz="1600" dirty="0"/>
              <a:t>computational thinking</a:t>
            </a:r>
            <a:endParaRPr lang="ko-Kore-KR" altLang="ko-Kore-KR" sz="1400" dirty="0"/>
          </a:p>
          <a:p>
            <a:pPr marL="61595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ore-KR" sz="1200" dirty="0"/>
              <a:t>문제를 해결하는 데 도움이 되는 컴퓨터 및 기타 도구를 사용할 수 있는 방식으로 </a:t>
            </a:r>
            <a:r>
              <a:rPr lang="ko-KR" altLang="ko-Kore-KR" sz="1200" dirty="0" smtClean="0"/>
              <a:t>문제</a:t>
            </a:r>
            <a:r>
              <a:rPr lang="en-US" altLang="ko-KR" sz="1200" dirty="0" smtClean="0"/>
              <a:t> </a:t>
            </a:r>
            <a:r>
              <a:rPr lang="ko-KR" altLang="ko-Kore-KR" sz="1200" dirty="0" smtClean="0"/>
              <a:t>생성</a:t>
            </a:r>
            <a:endParaRPr lang="ko-Kore-KR" altLang="ko-Kore-KR" sz="1200" dirty="0"/>
          </a:p>
          <a:p>
            <a:pPr marL="61595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ore-KR" sz="1200" dirty="0"/>
              <a:t>데이터를 논리적으로 구성하고 분석</a:t>
            </a:r>
            <a:endParaRPr lang="ko-Kore-KR" altLang="ko-Kore-KR" sz="1200" dirty="0"/>
          </a:p>
          <a:p>
            <a:pPr marL="61595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ore-KR" sz="1200" dirty="0"/>
              <a:t>모델링과 시뮬레이션 같은 추상화 방법을 통해 데이터 표현</a:t>
            </a:r>
            <a:endParaRPr lang="ko-Kore-KR" altLang="ko-Kore-KR" sz="1200" dirty="0"/>
          </a:p>
          <a:p>
            <a:pPr marL="61595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ore-KR" sz="1200" dirty="0" err="1"/>
              <a:t>알고리즘적</a:t>
            </a:r>
            <a:r>
              <a:rPr lang="ko-KR" altLang="ko-Kore-KR" sz="1200" dirty="0"/>
              <a:t> 사고를</a:t>
            </a:r>
            <a:r>
              <a:rPr lang="en-US" altLang="ko-Kore-KR" sz="1200" dirty="0"/>
              <a:t>(</a:t>
            </a:r>
            <a:r>
              <a:rPr lang="ko-KR" altLang="ko-Kore-KR" sz="1200" dirty="0"/>
              <a:t>정해진 순서대로 나열</a:t>
            </a:r>
            <a:r>
              <a:rPr lang="en-US" altLang="ko-Kore-KR" sz="1200" dirty="0"/>
              <a:t>) </a:t>
            </a:r>
            <a:r>
              <a:rPr lang="ko-KR" altLang="ko-Kore-KR" sz="1200" dirty="0"/>
              <a:t>통한 자동화된 해결책 제시</a:t>
            </a:r>
            <a:endParaRPr lang="ko-Kore-KR" altLang="ko-Kore-KR" sz="1200" dirty="0"/>
          </a:p>
          <a:p>
            <a:pPr marL="61595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ore-KR" sz="1200" dirty="0"/>
              <a:t>가장 효율적이고 효과적인 조합의 실행 단계와 투입 자원을 갖는 </a:t>
            </a:r>
            <a:r>
              <a:rPr lang="ko-KR" altLang="ko-Kore-KR" sz="1200" dirty="0" smtClean="0"/>
              <a:t>해결책을 </a:t>
            </a:r>
            <a:r>
              <a:rPr lang="ko-KR" altLang="ko-Kore-KR" sz="1200" dirty="0"/>
              <a:t>식별</a:t>
            </a:r>
            <a:r>
              <a:rPr lang="en-US" altLang="ko-Kore-KR" sz="1200" dirty="0"/>
              <a:t>(</a:t>
            </a:r>
            <a:r>
              <a:rPr lang="ko-KR" altLang="ko-Kore-KR" sz="1200" dirty="0"/>
              <a:t>찾기</a:t>
            </a:r>
            <a:r>
              <a:rPr lang="en-US" altLang="ko-Kore-KR" sz="1200" dirty="0"/>
              <a:t>), </a:t>
            </a:r>
            <a:r>
              <a:rPr lang="ko-KR" altLang="ko-Kore-KR" sz="1200" dirty="0"/>
              <a:t>분석</a:t>
            </a:r>
            <a:r>
              <a:rPr lang="en-US" altLang="ko-Kore-KR" sz="1200" dirty="0"/>
              <a:t>, </a:t>
            </a:r>
            <a:r>
              <a:rPr lang="ko-KR" altLang="ko-Kore-KR" sz="1200" dirty="0"/>
              <a:t>구현</a:t>
            </a:r>
            <a:endParaRPr lang="ko-Kore-KR" altLang="ko-Kore-KR" sz="1200" dirty="0"/>
          </a:p>
          <a:p>
            <a:pPr marL="61595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ore-KR" sz="1200" dirty="0"/>
              <a:t>문제해결 과정을 일반화하고 다양한 문제로 변환</a:t>
            </a:r>
            <a:endParaRPr lang="ko-Kore-KR" altLang="ko-Kore-KR" sz="1800" dirty="0"/>
          </a:p>
        </p:txBody>
      </p:sp>
      <p:sp>
        <p:nvSpPr>
          <p:cNvPr id="2" name="직사각형 1"/>
          <p:cNvSpPr/>
          <p:nvPr/>
        </p:nvSpPr>
        <p:spPr>
          <a:xfrm>
            <a:off x="215516" y="3867894"/>
            <a:ext cx="540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ko-Kore-KR" sz="1200" dirty="0"/>
              <a:t>컴퓨팅 사고를 향상시키기 위해서 코딩을 잘할 필요는 없지만 코딩으로 자신의 아이디어를 구현하거나 표현하여 소프트웨어 개발과 자신의 </a:t>
            </a:r>
            <a:r>
              <a:rPr lang="ko-KR" altLang="ko-Kore-KR" sz="1200" dirty="0" smtClean="0"/>
              <a:t>전공</a:t>
            </a:r>
            <a:r>
              <a:rPr lang="en-US" altLang="ko-KR" sz="1200" dirty="0" smtClean="0"/>
              <a:t> </a:t>
            </a:r>
            <a:r>
              <a:rPr lang="ko-KR" altLang="ko-Kore-KR" sz="1200" dirty="0" smtClean="0"/>
              <a:t>영역 </a:t>
            </a:r>
            <a:r>
              <a:rPr lang="ko-KR" altLang="ko-Kore-KR" sz="1200" dirty="0"/>
              <a:t>사이의 원활한 커뮤니케이션을 위해 필요</a:t>
            </a:r>
            <a:endParaRPr lang="ko-Kore-KR" altLang="ko-Kore-KR" sz="1200" dirty="0"/>
          </a:p>
        </p:txBody>
      </p:sp>
      <p:pic>
        <p:nvPicPr>
          <p:cNvPr id="8" name="내용 개체 틀 4" descr="텍스트, 표지판, 시계이(가) 표시된 사진&#10;&#10;자동 생성된 설명">
            <a:extLst>
              <a:ext uri="{FF2B5EF4-FFF2-40B4-BE49-F238E27FC236}">
                <a16:creationId xmlns:a16="http://schemas.microsoft.com/office/drawing/2014/main" id="{2A3CBB42-16C2-B724-EF73-BA8C2E6589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20" y="3147814"/>
            <a:ext cx="1572907" cy="1876641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컴퓨팅 사고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05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/>
              <a:t>컴퓨팅 사고를 구성하는 </a:t>
            </a:r>
            <a:r>
              <a:rPr lang="en-US" altLang="ko-KR" sz="1600" dirty="0" smtClean="0"/>
              <a:t>9</a:t>
            </a:r>
            <a:r>
              <a:rPr lang="ko-KR" altLang="en-US" sz="1600" dirty="0" smtClean="0"/>
              <a:t>가지 요소</a:t>
            </a:r>
            <a:endParaRPr lang="ko-Kore-KR" altLang="ko-Kore-KR" sz="1600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F4B8FABA-73A7-C020-0BCF-B304A3D9F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24579"/>
            <a:ext cx="5189104" cy="2694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528" y="4108185"/>
            <a:ext cx="6120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앞으로 다가올 인공지능 시대의 핵심은 인공지능과 빅데이터이며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기존의 인력은 많이 감소하고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새로운 역량을 가진 인력이 필요함</a:t>
            </a:r>
            <a:endParaRPr lang="en-US" altLang="ko-KR" sz="1400" dirty="0" smtClean="0"/>
          </a:p>
          <a:p>
            <a:pPr marL="0" lvl="1"/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ko-KR" altLang="ko-Kore-KR" sz="1400" dirty="0" smtClean="0"/>
              <a:t>직업이 </a:t>
            </a:r>
            <a:r>
              <a:rPr lang="ko-KR" altLang="ko-Kore-KR" sz="1400" dirty="0"/>
              <a:t>사라지거나 줄어든다고 해서 관련 산업이 없어지는 것이 아니라 구조와 역할이 </a:t>
            </a:r>
            <a:r>
              <a:rPr lang="ko-KR" altLang="ko-Kore-KR" sz="1400" dirty="0" smtClean="0"/>
              <a:t>달라짐</a:t>
            </a:r>
            <a:endParaRPr lang="ko-Kore-KR" altLang="ko-Kore-KR" sz="1400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컴퓨팅 사고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85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미래 사회에서의 인재</a:t>
            </a:r>
            <a:endParaRPr lang="en-US" altLang="ko-KR" sz="16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자신의 속한 분야에서</a:t>
            </a:r>
            <a:r>
              <a:rPr lang="en-US" altLang="ko-Kore-KR" sz="1200" dirty="0"/>
              <a:t> 4</a:t>
            </a:r>
            <a:r>
              <a:rPr lang="ko-KR" altLang="ko-Kore-KR" sz="1200" dirty="0"/>
              <a:t>차 산업혁명의 본질을 이해하고 능동적으로 일할 수 있는 능력을 겸비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미래 사회에 가장 필요한 사고는 바로 컴퓨팅 사고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컴퓨팅 사고 능력은 문제를 해결하기 위해 논리적이고 절차적인 사고와 방법을 통해 컴퓨터과학의 원리와 개념을 바탕으로 문제를 해결하는 사고 능력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‘컴퓨팅을 내재화</a:t>
            </a:r>
            <a:r>
              <a:rPr lang="en-US" altLang="ko-Kore-KR" sz="1200" dirty="0"/>
              <a:t>’</a:t>
            </a:r>
            <a:r>
              <a:rPr lang="ko-KR" altLang="ko-Kore-KR" sz="1200" dirty="0"/>
              <a:t>할 수 있는 능력은 자신의 영역에 컴퓨터과학적 원리를 적용하여 논리적으로 풀어낼 수 있는 방법을 통해 길러낼 수 있음</a:t>
            </a:r>
            <a:endParaRPr lang="ko-Kore-KR" altLang="ko-Kore-KR" sz="1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디지털 사회에서는 창의 </a:t>
            </a:r>
            <a:r>
              <a:rPr lang="ko-KR" altLang="ko-Kore-KR" sz="1200" dirty="0" err="1"/>
              <a:t>융합형</a:t>
            </a:r>
            <a:r>
              <a:rPr lang="ko-KR" altLang="ko-Kore-KR" sz="1200" dirty="0"/>
              <a:t> 인재를 요구하고 있으며 이것은 모든 분야에</a:t>
            </a:r>
            <a:r>
              <a:rPr lang="en-US" altLang="ko-Kore-KR" sz="1200" dirty="0"/>
              <a:t> IT</a:t>
            </a:r>
            <a:r>
              <a:rPr lang="ko-KR" altLang="ko-Kore-KR" sz="1200" dirty="0"/>
              <a:t>를 </a:t>
            </a:r>
            <a:r>
              <a:rPr lang="ko-KR" altLang="ko-Kore-KR" sz="1200" dirty="0" err="1"/>
              <a:t>내재화하여</a:t>
            </a:r>
            <a:r>
              <a:rPr lang="ko-KR" altLang="ko-Kore-KR" sz="1200" dirty="0"/>
              <a:t> 가치를 생산해낼 수 있는 능력을 겸비한 인재를 요구</a:t>
            </a:r>
            <a:endParaRPr lang="ko-Kore-KR" altLang="ko-Kore-KR" sz="11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 smtClean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03.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컴퓨팅 사고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59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강의 소개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인공지능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  <p:sp>
        <p:nvSpPr>
          <p:cNvPr id="31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35269" y="3931548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3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0114" y="3976326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6027971" y="4033390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컴퓨터 사고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5179487" y="4055493"/>
            <a:ext cx="5052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03</a:t>
            </a:r>
            <a:endParaRPr kumimoji="1" lang="ko-KR" altLang="ko-KR" sz="2000" dirty="0" smtClean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강의 소개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930217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교과목 개요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3527" y="1314932"/>
            <a:ext cx="4575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인공지능 시대에 필요한 컴퓨팅 사고를 소개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데이터 수집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분석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문제 분해 등 컴퓨터 사고의 </a:t>
            </a:r>
            <a:r>
              <a:rPr lang="en-US" altLang="ko-KR" sz="1200" dirty="0" smtClean="0"/>
              <a:t>9</a:t>
            </a:r>
            <a:r>
              <a:rPr lang="ko-KR" altLang="en-US" sz="1200" dirty="0" smtClean="0"/>
              <a:t>가지 역량 습득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컴퓨팅 사고를 기반으로 다양한 문제를 해결</a:t>
            </a:r>
            <a:r>
              <a:rPr lang="en-US" altLang="ko-KR" sz="1200" dirty="0" smtClean="0"/>
              <a:t>(Python </a:t>
            </a:r>
            <a:r>
              <a:rPr lang="ko-KR" altLang="en-US" sz="1200" dirty="0" smtClean="0"/>
              <a:t>기반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3528" y="2355726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 교재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7" y="2740441"/>
            <a:ext cx="5424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안성진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오경선</a:t>
            </a:r>
            <a:r>
              <a:rPr lang="en-US" altLang="ko-KR" sz="1200" dirty="0" smtClean="0"/>
              <a:t>, “</a:t>
            </a:r>
            <a:r>
              <a:rPr lang="ko-KR" altLang="en-US" sz="1200" dirty="0" err="1" smtClean="0"/>
              <a:t>커퓨팅</a:t>
            </a:r>
            <a:r>
              <a:rPr lang="ko-KR" altLang="en-US" sz="1200" dirty="0" smtClean="0"/>
              <a:t> 사고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인공지능 컴퓨터처럼 생각하기</a:t>
            </a:r>
            <a:r>
              <a:rPr lang="en-US" altLang="ko-KR" sz="1200" dirty="0" smtClean="0"/>
              <a:t>”, </a:t>
            </a:r>
            <a:r>
              <a:rPr lang="ko-KR" altLang="en-US" sz="1200" dirty="0" err="1" smtClean="0"/>
              <a:t>인피니티북스</a:t>
            </a:r>
            <a:endParaRPr lang="en-US" altLang="ko-KR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29252" y="325939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강의 평가 방법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251" y="3644105"/>
            <a:ext cx="4822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총점 </a:t>
            </a:r>
            <a:r>
              <a:rPr lang="en-US" altLang="ko-KR" sz="1200" dirty="0" smtClean="0"/>
              <a:t>100</a:t>
            </a:r>
            <a:r>
              <a:rPr lang="ko-KR" altLang="en-US" sz="1200" dirty="0" smtClean="0"/>
              <a:t>점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출력 </a:t>
            </a:r>
            <a:r>
              <a:rPr lang="en-US" altLang="ko-KR" sz="1200" dirty="0" smtClean="0"/>
              <a:t>20 %, </a:t>
            </a:r>
            <a:r>
              <a:rPr lang="ko-KR" altLang="en-US" sz="1200" dirty="0" smtClean="0"/>
              <a:t>수시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중간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30%, </a:t>
            </a:r>
            <a:r>
              <a:rPr lang="ko-KR" altLang="en-US" sz="1200" dirty="0" smtClean="0"/>
              <a:t>기말 고사 </a:t>
            </a:r>
            <a:r>
              <a:rPr lang="en-US" altLang="ko-KR" sz="1200" dirty="0" smtClean="0"/>
              <a:t>30%, </a:t>
            </a:r>
            <a:r>
              <a:rPr lang="ko-KR" altLang="en-US" sz="1200" dirty="0" smtClean="0"/>
              <a:t>과제 </a:t>
            </a:r>
            <a:r>
              <a:rPr lang="en-US" altLang="ko-KR" sz="1200" dirty="0" smtClean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강의 소개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930217"/>
            <a:ext cx="320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주차별</a:t>
            </a:r>
            <a:r>
              <a:rPr lang="ko-KR" altLang="en-US" sz="1200" dirty="0" smtClean="0"/>
              <a:t> 학습 목표</a:t>
            </a:r>
            <a:r>
              <a:rPr lang="en-US" altLang="ko-KR" sz="1200" dirty="0" smtClean="0"/>
              <a:t>(7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, 15</a:t>
            </a:r>
            <a:r>
              <a:rPr lang="ko-KR" altLang="en-US" sz="1200" dirty="0" smtClean="0"/>
              <a:t>주차 수시 및 기말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3527" y="1314932"/>
            <a:ext cx="46939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주차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강의 </a:t>
            </a:r>
            <a:r>
              <a:rPr lang="en-US" altLang="ko-KR" sz="1200" dirty="0" smtClean="0"/>
              <a:t>OT, </a:t>
            </a:r>
            <a:r>
              <a:rPr lang="ko-KR" altLang="en-US" sz="1200" dirty="0" smtClean="0"/>
              <a:t>인공지능 세상과 컴퓨팅 사고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문제 해결의 개념과 컴퓨팅 사고 기반의 문제 해결과정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3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데이터 수집의 필요성 및 방법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4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데이터 분석의 필요성 및 방법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5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러플의</a:t>
            </a:r>
            <a:r>
              <a:rPr lang="ko-KR" altLang="en-US" sz="1200" dirty="0" smtClean="0"/>
              <a:t> 화면 구성 및 사용 방법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6</a:t>
            </a:r>
            <a:r>
              <a:rPr lang="ko-KR" altLang="en-US" sz="1200" dirty="0" smtClean="0"/>
              <a:t>주차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문제 분해의 개념 및 방법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8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추상화의 개념 및 종류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방법</a:t>
            </a: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9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알고리즘의 구성요소 및 설계 방법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10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자동화의 이해 및 기계자동화와 인공지능의 차이점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11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탐색의 개념과 탐색 알고리즘의 종류</a:t>
            </a:r>
            <a:r>
              <a:rPr lang="en-US" altLang="ko-KR" sz="1200" dirty="0" smtClean="0"/>
              <a:t>, AI </a:t>
            </a:r>
            <a:r>
              <a:rPr lang="ko-KR" altLang="en-US" sz="1200" dirty="0" smtClean="0"/>
              <a:t>탐색의 차이점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12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지식 기반 인공지능의 구성 요소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13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데이터 과학의 학문 분야 및 절차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전문가 유형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응용 분야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14</a:t>
            </a:r>
            <a:r>
              <a:rPr lang="ko-KR" altLang="en-US" sz="1200" dirty="0" smtClean="0"/>
              <a:t>주차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프로젝트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24172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3E787C9-5F3F-2F22-1FB3-91BFA5670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931790"/>
            <a:ext cx="3934849" cy="103641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인공지능과 컴퓨터 과학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400" dirty="0" smtClean="0"/>
              <a:t>인공지능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머신러닝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딥러닝</a:t>
            </a: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r>
              <a:rPr lang="ko-KR" altLang="en-US" sz="1200" dirty="0" smtClean="0"/>
              <a:t>인공지능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인간의 지능적인 행위를 컴퓨터로 구현하는 기술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 err="1" smtClean="0"/>
              <a:t>머신러닝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컴퓨터가 스스로 학습하여 지능을 구현하는 기술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 err="1" smtClean="0"/>
              <a:t>딥러닝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인공신경망</a:t>
            </a:r>
            <a:r>
              <a:rPr lang="ko-KR" altLang="en-US" sz="1200" dirty="0" smtClean="0"/>
              <a:t> 방식으로 정보를 처리하는 기술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826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/>
              <a:t>지능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ko-Kore-KR" sz="1400" dirty="0"/>
              <a:t>문제해결</a:t>
            </a:r>
            <a:r>
              <a:rPr lang="en-US" altLang="ko-Kore-KR" sz="1400" dirty="0"/>
              <a:t>: </a:t>
            </a:r>
            <a:r>
              <a:rPr lang="ko-KR" altLang="ko-Kore-KR" sz="1400" dirty="0"/>
              <a:t>현재상태에서 목표상태까지 가는 경로를 찾는 것</a:t>
            </a:r>
            <a:r>
              <a:rPr lang="en-US" altLang="ko-Kore-KR" sz="1400" dirty="0"/>
              <a:t>(</a:t>
            </a:r>
            <a:r>
              <a:rPr lang="ko-KR" altLang="ko-Kore-KR" sz="1400" dirty="0"/>
              <a:t>자동차 내비게이션</a:t>
            </a:r>
            <a:r>
              <a:rPr lang="en-US" altLang="ko-Kore-KR" sz="1400" dirty="0"/>
              <a:t>, </a:t>
            </a:r>
            <a:r>
              <a:rPr lang="ko-KR" altLang="ko-Kore-KR" sz="1400" dirty="0"/>
              <a:t>바둑</a:t>
            </a:r>
            <a:r>
              <a:rPr lang="en-US" altLang="ko-Kore-KR" sz="1400" dirty="0"/>
              <a:t>)</a:t>
            </a:r>
            <a:endParaRPr lang="ko-Kore-KR" altLang="ko-Kore-KR" sz="1400" dirty="0"/>
          </a:p>
          <a:p>
            <a:pPr lvl="1">
              <a:lnSpc>
                <a:spcPct val="150000"/>
              </a:lnSpc>
            </a:pPr>
            <a:r>
              <a:rPr lang="ko-KR" altLang="ko-Kore-KR" sz="1400" dirty="0" err="1"/>
              <a:t>논리적추론</a:t>
            </a:r>
            <a:r>
              <a:rPr lang="en-US" altLang="ko-Kore-KR" sz="1400" dirty="0"/>
              <a:t>: </a:t>
            </a:r>
            <a:r>
              <a:rPr lang="ko-KR" altLang="ko-Kore-KR" sz="1400" dirty="0"/>
              <a:t>인간의 언어</a:t>
            </a:r>
            <a:r>
              <a:rPr lang="en-US" altLang="ko-Kore-KR" sz="1400" dirty="0"/>
              <a:t>, </a:t>
            </a:r>
            <a:r>
              <a:rPr lang="ko-KR" altLang="ko-Kore-KR" sz="1400" dirty="0"/>
              <a:t>지식</a:t>
            </a:r>
            <a:r>
              <a:rPr lang="en-US" altLang="ko-Kore-KR" sz="1400" dirty="0"/>
              <a:t>, </a:t>
            </a:r>
            <a:r>
              <a:rPr lang="ko-KR" altLang="ko-Kore-KR" sz="1400" dirty="0"/>
              <a:t>개념을 술어</a:t>
            </a:r>
            <a:r>
              <a:rPr lang="en-US" altLang="ko-Kore-KR" sz="1400" dirty="0"/>
              <a:t>, </a:t>
            </a:r>
            <a:r>
              <a:rPr lang="ko-KR" altLang="ko-Kore-KR" sz="1400" dirty="0"/>
              <a:t>규칙 같은 </a:t>
            </a:r>
            <a:r>
              <a:rPr lang="ko-KR" altLang="ko-Kore-KR" sz="1400" dirty="0" err="1"/>
              <a:t>기호형태로</a:t>
            </a:r>
            <a:r>
              <a:rPr lang="ko-KR" altLang="ko-Kore-KR" sz="1400" dirty="0"/>
              <a:t> 표현하고 논리적 엔진을 사용하여 추론</a:t>
            </a:r>
            <a:endParaRPr lang="ko-Kore-KR" altLang="ko-Kore-KR" sz="1400" dirty="0"/>
          </a:p>
          <a:p>
            <a:pPr lvl="1">
              <a:lnSpc>
                <a:spcPct val="150000"/>
              </a:lnSpc>
            </a:pPr>
            <a:r>
              <a:rPr lang="ko-KR" altLang="ko-Kore-KR" sz="1400" dirty="0" err="1"/>
              <a:t>머신러닝</a:t>
            </a:r>
            <a:r>
              <a:rPr lang="en-US" altLang="ko-Kore-KR" sz="1400" dirty="0"/>
              <a:t>: </a:t>
            </a:r>
            <a:r>
              <a:rPr lang="ko-KR" altLang="ko-Kore-KR" sz="1400" dirty="0"/>
              <a:t>데이터를 통해 기계가 스스로 학습하는 방법</a:t>
            </a:r>
            <a:endParaRPr lang="ko-Kore-KR" altLang="ko-Kore-KR" sz="1400" dirty="0"/>
          </a:p>
          <a:p>
            <a:pPr lvl="1">
              <a:lnSpc>
                <a:spcPct val="150000"/>
              </a:lnSpc>
            </a:pPr>
            <a:r>
              <a:rPr lang="ko-KR" altLang="ko-Kore-KR" sz="1400" dirty="0"/>
              <a:t>인식</a:t>
            </a:r>
            <a:r>
              <a:rPr lang="en-US" altLang="ko-Kore-KR" sz="1400" dirty="0"/>
              <a:t>: </a:t>
            </a:r>
            <a:r>
              <a:rPr lang="ko-KR" altLang="ko-Kore-KR" sz="1400" dirty="0"/>
              <a:t>사물을 식별하고 정보와 의미를 인지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1089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err="1"/>
              <a:t>머신러닝과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컴퓨터과학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86F45E-8E3F-572D-4351-D9A4B98969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8" y="3415949"/>
            <a:ext cx="2630080" cy="1157807"/>
          </a:xfrm>
          <a:prstGeom prst="rect">
            <a:avLst/>
          </a:prstGeom>
        </p:spPr>
      </p:pic>
      <p:pic>
        <p:nvPicPr>
          <p:cNvPr id="9" name="그림 8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4A10BC23-DCEF-553F-EF1E-F69034659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28" y="3474213"/>
            <a:ext cx="2546543" cy="11588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DF304D-3EC3-8BCA-D1EA-E1DE4B1C5C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02" y="3574777"/>
            <a:ext cx="2415671" cy="957692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E30E39C-93F0-BF42-54E7-208B667C2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266249"/>
              </p:ext>
            </p:extLst>
          </p:nvPr>
        </p:nvGraphicFramePr>
        <p:xfrm>
          <a:off x="323528" y="1270540"/>
          <a:ext cx="6879710" cy="1877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5734">
                  <a:extLst>
                    <a:ext uri="{9D8B030D-6E8A-4147-A177-3AD203B41FA5}">
                      <a16:colId xmlns:a16="http://schemas.microsoft.com/office/drawing/2014/main" val="1211707594"/>
                    </a:ext>
                  </a:extLst>
                </a:gridCol>
                <a:gridCol w="2716305">
                  <a:extLst>
                    <a:ext uri="{9D8B030D-6E8A-4147-A177-3AD203B41FA5}">
                      <a16:colId xmlns:a16="http://schemas.microsoft.com/office/drawing/2014/main" val="536398251"/>
                    </a:ext>
                  </a:extLst>
                </a:gridCol>
                <a:gridCol w="2877671">
                  <a:extLst>
                    <a:ext uri="{9D8B030D-6E8A-4147-A177-3AD203B41FA5}">
                      <a16:colId xmlns:a16="http://schemas.microsoft.com/office/drawing/2014/main" val="924603925"/>
                    </a:ext>
                  </a:extLst>
                </a:gridCol>
              </a:tblGrid>
              <a:tr h="28687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ko-Kore-KR" sz="11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기존 컴퓨터과학</a:t>
                      </a:r>
                      <a:endParaRPr lang="ko-Kore-KR" sz="10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머신러닝</a:t>
                      </a:r>
                      <a:endParaRPr lang="ko-Kore-KR" sz="1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226693"/>
                  </a:ext>
                </a:extLst>
              </a:tr>
              <a:tr h="4790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프로그램 개발</a:t>
                      </a:r>
                      <a:endParaRPr lang="ko-Kore-KR" sz="11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개발자의 코드에 의해 움직임</a:t>
                      </a:r>
                      <a:endParaRPr lang="ko-Kore-KR" sz="10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빅데이터와 알고리즘을 활용하여 스스로 학습</a:t>
                      </a:r>
                      <a:endParaRPr lang="ko-Kore-KR" sz="10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185247"/>
                  </a:ext>
                </a:extLst>
              </a:tr>
              <a:tr h="4790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데이터</a:t>
                      </a:r>
                      <a:endParaRPr lang="ko-Kore-KR" sz="11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데이터를 알고리즘으로 처리하여 결과를 얻음</a:t>
                      </a:r>
                      <a:endParaRPr lang="ko-Kore-KR" sz="1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데이터와 결과를 통해 알고리즘을 찾아냄</a:t>
                      </a:r>
                      <a:endParaRPr lang="ko-Kore-KR" sz="1000" kern="10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288286"/>
                  </a:ext>
                </a:extLst>
              </a:tr>
              <a:tr h="6322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100" b="1" kern="100" dirty="0">
                          <a:effectLst/>
                        </a:rPr>
                        <a:t>이미지와 특징</a:t>
                      </a:r>
                      <a:endParaRPr lang="ko-Kore-KR" sz="1100" b="1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기존 특징과 대조하여 인식</a:t>
                      </a:r>
                      <a:endParaRPr lang="ko-Kore-KR" sz="1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기존의 틀을 벗어나면 인식이 어려움</a:t>
                      </a:r>
                      <a:endParaRPr lang="ko-Kore-KR" sz="10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데이터를 학습하여 특징을 추출하고</a:t>
                      </a:r>
                      <a:endParaRPr lang="ko-Kore-KR" sz="1000" kern="100" dirty="0"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361168"/>
                  </a:ext>
                </a:extLst>
              </a:tr>
            </a:tbl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71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err="1"/>
              <a:t>머신러닝과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컴퓨터과학</a:t>
            </a:r>
            <a:endParaRPr lang="ko-KR" altLang="en-US" sz="1600" dirty="0"/>
          </a:p>
        </p:txBody>
      </p:sp>
      <p:pic>
        <p:nvPicPr>
          <p:cNvPr id="12" name="그림 11" descr="텍스트, 건물, 실외이(가) 표시된 사진&#10;&#10;자동 생성된 설명">
            <a:extLst>
              <a:ext uri="{FF2B5EF4-FFF2-40B4-BE49-F238E27FC236}">
                <a16:creationId xmlns:a16="http://schemas.microsoft.com/office/drawing/2014/main" id="{4A547A95-6125-8C30-CA5E-7144307265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5" y="1492707"/>
            <a:ext cx="4585786" cy="1518859"/>
          </a:xfrm>
          <a:prstGeom prst="rect">
            <a:avLst/>
          </a:prstGeom>
        </p:spPr>
      </p:pic>
      <p:pic>
        <p:nvPicPr>
          <p:cNvPr id="13" name="그림 12" descr="텍스트, 실외, 사람, 가장이(가) 표시된 사진&#10;&#10;자동 생성된 설명">
            <a:extLst>
              <a:ext uri="{FF2B5EF4-FFF2-40B4-BE49-F238E27FC236}">
                <a16:creationId xmlns:a16="http://schemas.microsoft.com/office/drawing/2014/main" id="{D45F607B-322B-9C66-FF99-91C1B27FB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56" y="3219757"/>
            <a:ext cx="3081112" cy="15188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D5088D-D8A0-9FE3-A5FA-67136032AB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39" y="3507854"/>
            <a:ext cx="3530623" cy="1425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BB3532-C1F7-07D6-D92A-3ADB6F5DC7EC}"/>
              </a:ext>
            </a:extLst>
          </p:cNvPr>
          <p:cNvSpPr txBox="1"/>
          <p:nvPr/>
        </p:nvSpPr>
        <p:spPr>
          <a:xfrm>
            <a:off x="232256" y="1210713"/>
            <a:ext cx="1617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기존의</a:t>
            </a:r>
            <a:r>
              <a:rPr kumimoji="1" lang="ko-KR" altLang="en-US" sz="1200" dirty="0"/>
              <a:t> 알고리즘</a:t>
            </a:r>
            <a:endParaRPr kumimoji="1" lang="ko-Kore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596731-EA50-135A-F215-0DE627613316}"/>
              </a:ext>
            </a:extLst>
          </p:cNvPr>
          <p:cNvSpPr txBox="1"/>
          <p:nvPr/>
        </p:nvSpPr>
        <p:spPr>
          <a:xfrm>
            <a:off x="3669539" y="31595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머신러닝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17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C40852-01AD-54AD-D2D3-272E61B5F723}"/>
              </a:ext>
            </a:extLst>
          </p:cNvPr>
          <p:cNvSpPr txBox="1">
            <a:spLocks/>
          </p:cNvSpPr>
          <p:nvPr/>
        </p:nvSpPr>
        <p:spPr>
          <a:xfrm>
            <a:off x="63501" y="773705"/>
            <a:ext cx="5588619" cy="14380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err="1"/>
              <a:t>머신러닝과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컴퓨터과학</a:t>
            </a:r>
            <a:endParaRPr lang="ko-KR" altLang="en-US" sz="16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7AFF55-41D5-3417-9467-5CCA592553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8" y="1635646"/>
            <a:ext cx="4392488" cy="2693651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인공지능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20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762</Words>
  <Application>Microsoft Office PowerPoint</Application>
  <PresentationFormat>화면 슬라이드 쇼(16:9)</PresentationFormat>
  <Paragraphs>136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USER</cp:lastModifiedBy>
  <cp:revision>150</cp:revision>
  <dcterms:created xsi:type="dcterms:W3CDTF">2021-10-09T11:03:01Z</dcterms:created>
  <dcterms:modified xsi:type="dcterms:W3CDTF">2023-03-01T10:37:18Z</dcterms:modified>
</cp:coreProperties>
</file>