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00" r:id="rId2"/>
    <p:sldId id="390" r:id="rId3"/>
    <p:sldId id="401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43" autoAdjust="0"/>
  </p:normalViewPr>
  <p:slideViewPr>
    <p:cSldViewPr>
      <p:cViewPr varScale="1">
        <p:scale>
          <a:sx n="151" d="100"/>
          <a:sy n="151" d="100"/>
        </p:scale>
        <p:origin x="342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M_DW1k2LZ3U?feature=oembed" TargetMode="Externa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bA-hHkW_7gM?feature=oembed" TargetMode="Externa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o2jbRWqSS2U?feature=oembed" TargetMode="Externa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jNOeSePsM4k?feature=oembed" TargetMode="Externa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AI</a:t>
            </a: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사고 및 응용</a:t>
            </a:r>
            <a:endParaRPr lang="en-US" altLang="ko-KR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6</a:t>
            </a:r>
            <a:r>
              <a:rPr kumimoji="0"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kumimoji="0"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문제 분해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FDBA89-42BD-04D3-233F-E86E7B160C3A}"/>
              </a:ext>
            </a:extLst>
          </p:cNvPr>
          <p:cNvSpPr txBox="1"/>
          <p:nvPr/>
        </p:nvSpPr>
        <p:spPr>
          <a:xfrm>
            <a:off x="4939490" y="4690299"/>
            <a:ext cx="36663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자료 참조</a:t>
            </a:r>
            <a:r>
              <a:rPr lang="en-US" altLang="ko-KR" sz="1050" dirty="0"/>
              <a:t>:</a:t>
            </a:r>
          </a:p>
          <a:p>
            <a:pPr algn="r"/>
            <a:r>
              <a:rPr lang="ko-KR" altLang="en-US" sz="1050" dirty="0"/>
              <a:t>컴퓨팅 사고</a:t>
            </a:r>
            <a:r>
              <a:rPr lang="en-US" altLang="ko-KR" sz="1050" dirty="0"/>
              <a:t>:</a:t>
            </a:r>
            <a:r>
              <a:rPr lang="ko-KR" altLang="en-US" sz="1050" dirty="0"/>
              <a:t>인공지능 컴퓨터처럼 생각하기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인피니티북스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과정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어린아이들에게 길을 건너는 방법을 가르친다면</a:t>
            </a:r>
            <a:r>
              <a:rPr lang="en-US" altLang="ko-KR" sz="1400" dirty="0"/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길을 건너는 전체 행동을 파악한 다음</a:t>
            </a:r>
            <a:r>
              <a:rPr lang="en-US" altLang="ko-KR" sz="1400" dirty="0"/>
              <a:t>, </a:t>
            </a:r>
            <a:r>
              <a:rPr lang="ko-KR" altLang="en-US" sz="1400" dirty="0"/>
              <a:t>세분화하여 길을 건너는 데 필요한 요소들과 행동에 따라 길을 건너는 방법을 설명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세분화된 문제 단위가 해결 가능한 수준이 될 때까지 분해 과정을 계속 진행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C87538-62C1-2F7C-33A1-FAB3E29161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91630"/>
            <a:ext cx="2536492" cy="26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0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실습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다음 제시한 영상을 보고 연속적인 동작을 작은 단위로 나누어 보자</a:t>
            </a:r>
            <a:endParaRPr lang="en-US" altLang="ko-KR" sz="1400" dirty="0"/>
          </a:p>
        </p:txBody>
      </p:sp>
      <p:pic>
        <p:nvPicPr>
          <p:cNvPr id="3" name="온라인 미디어 2" title="[런닝맨 단체 댄스] 환상의 군무! ‘Boom &amp; Just Blow♨’ 《Running Man》런닝맨 EP469">
            <a:hlinkClick r:id="" action="ppaction://media"/>
            <a:extLst>
              <a:ext uri="{FF2B5EF4-FFF2-40B4-BE49-F238E27FC236}">
                <a16:creationId xmlns:a16="http://schemas.microsoft.com/office/drawing/2014/main" id="{64F32704-898B-804E-C57D-B9A27BCB9F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27584" y="2111866"/>
            <a:ext cx="4680520" cy="26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실습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다음 제시한 영상을 보고 연속적인 동작을 작은 단위로 나누어 보자</a:t>
            </a:r>
            <a:endParaRPr lang="en-US" altLang="ko-KR" sz="1400" dirty="0"/>
          </a:p>
        </p:txBody>
      </p:sp>
      <p:pic>
        <p:nvPicPr>
          <p:cNvPr id="4" name="온라인 미디어 3" title="‘단체 댄스 공개’ 극강의 난이도 ‘단체 경악’ Ft  지네 광수 《Running Man》런닝맨 EP469">
            <a:hlinkClick r:id="" action="ppaction://media"/>
            <a:extLst>
              <a:ext uri="{FF2B5EF4-FFF2-40B4-BE49-F238E27FC236}">
                <a16:creationId xmlns:a16="http://schemas.microsoft.com/office/drawing/2014/main" id="{731FDC61-2E25-F588-F04E-4DF88A77820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99592" y="2111866"/>
            <a:ext cx="4382492" cy="24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실습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다음 제시한 영상을 보고 연속적인 동작을 작은 단위로 나누어 보자</a:t>
            </a:r>
            <a:endParaRPr lang="en-US" altLang="ko-KR" sz="1400" dirty="0"/>
          </a:p>
        </p:txBody>
      </p:sp>
      <p:pic>
        <p:nvPicPr>
          <p:cNvPr id="3" name="온라인 미디어 2" title="이광수, 삼고초려 끝 안무 테스트 성공!  《Running Man》런닝맨 EP455">
            <a:hlinkClick r:id="" action="ppaction://media"/>
            <a:extLst>
              <a:ext uri="{FF2B5EF4-FFF2-40B4-BE49-F238E27FC236}">
                <a16:creationId xmlns:a16="http://schemas.microsoft.com/office/drawing/2014/main" id="{8EDF1A43-E969-E64A-8E5A-D7D1C645B5D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55576" y="2207188"/>
            <a:ext cx="4233230" cy="23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 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방법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절차중심접근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문제를 해결하는 여러 절차를 식별하고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구분하여 세분화하는 작업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성분중심접근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문제를 구성하는 전체 구성요소를 식별하고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구분하여 세분화하는 작업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접근 방법에 따라 효율성이 달라질 수 있음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7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 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방법 예시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뷔페 주방장이 음식을 준비하는 경우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절차중심접근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준비과정</a:t>
            </a:r>
            <a:r>
              <a:rPr lang="en-US" altLang="ko-KR" sz="1400" dirty="0"/>
              <a:t>, </a:t>
            </a:r>
            <a:r>
              <a:rPr lang="ko-KR" altLang="en-US" sz="1400" dirty="0"/>
              <a:t>요리과정</a:t>
            </a:r>
            <a:r>
              <a:rPr lang="en-US" altLang="ko-KR" sz="1400" dirty="0"/>
              <a:t>, </a:t>
            </a:r>
            <a:r>
              <a:rPr lang="ko-KR" altLang="en-US" sz="1400" dirty="0"/>
              <a:t>완성과정으로 구분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음식을 만드는 절차를 중심으로 문제를 분해하고 담당자를 할당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성분중심접근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요리할 전체 음식을 식별하고</a:t>
            </a:r>
            <a:r>
              <a:rPr lang="en-US" altLang="ko-KR" sz="1400" dirty="0"/>
              <a:t>, </a:t>
            </a:r>
            <a:r>
              <a:rPr lang="ko-KR" altLang="en-US" sz="1400" dirty="0"/>
              <a:t>요리별로 구분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기름을 이용한 음식</a:t>
            </a:r>
            <a:r>
              <a:rPr lang="en-US" altLang="ko-KR" sz="1400" dirty="0"/>
              <a:t>, </a:t>
            </a:r>
            <a:r>
              <a:rPr lang="ko-KR" altLang="en-US" sz="1400" dirty="0"/>
              <a:t>고기를 사용한 음식</a:t>
            </a:r>
            <a:r>
              <a:rPr lang="en-US" altLang="ko-KR" sz="1400" dirty="0"/>
              <a:t>, </a:t>
            </a:r>
            <a:r>
              <a:rPr lang="ko-KR" altLang="en-US" sz="1400" dirty="0"/>
              <a:t>디저트와 같이 준비할 음식 등의 그룹으로 나누어 해결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성분별로 더 세분화 가능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7819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 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방법 예시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뷔페 주방장이 음식을 준비하는 경우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44BA44-74BD-3F60-EE28-F8596F80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8" y="3411849"/>
            <a:ext cx="5034842" cy="1526960"/>
          </a:xfrm>
          <a:prstGeom prst="rect">
            <a:avLst/>
          </a:prstGeom>
        </p:spPr>
      </p:pic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60825AC6-24C2-4FFF-5295-91EA476C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8" y="1635646"/>
            <a:ext cx="4993790" cy="14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3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 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방법 예시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성분중심과 절차중심을 혼합할 때의 순서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상황에 따라 성분중심접근법과 절차중심접근법을 선택하여 작업을 나누는 것은 효율성과 관련이 있음으로 적절한 순서대로 문제분해 방법을 수행하면 됨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DA64AF-FEDD-99C4-0A54-D5EEA3559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91830"/>
            <a:ext cx="5086936" cy="10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0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 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방법 예시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DBFC347-8010-3DB4-11E2-B021CC1A7C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01736"/>
            <a:ext cx="3689607" cy="875099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5538A24-E8CB-3F4F-8324-3ABDA75613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95567"/>
            <a:ext cx="3822775" cy="1176238"/>
          </a:xfrm>
          <a:prstGeom prst="rect">
            <a:avLst/>
          </a:prstGeom>
        </p:spPr>
      </p:pic>
      <p:pic>
        <p:nvPicPr>
          <p:cNvPr id="6" name="내용 개체 틀 7" descr="테이블이(가) 표시된 사진&#10;&#10;자동 생성된 설명">
            <a:extLst>
              <a:ext uri="{FF2B5EF4-FFF2-40B4-BE49-F238E27FC236}">
                <a16:creationId xmlns:a16="http://schemas.microsoft.com/office/drawing/2014/main" id="{89D26212-E4A0-6B52-6F14-993FAE98CF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71805"/>
            <a:ext cx="4241583" cy="1726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6323E-0B49-89DE-4FCE-AEACAF8A1135}"/>
              </a:ext>
            </a:extLst>
          </p:cNvPr>
          <p:cNvSpPr txBox="1"/>
          <p:nvPr/>
        </p:nvSpPr>
        <p:spPr>
          <a:xfrm>
            <a:off x="6390580" y="3970249"/>
            <a:ext cx="23762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/>
              <a:t>※ </a:t>
            </a:r>
            <a:r>
              <a:rPr lang="ko-KR" altLang="ko-Kore-KR" sz="1400" dirty="0"/>
              <a:t>광범위한 문제를 해결하기 위해서 브레인스토밍</a:t>
            </a:r>
            <a:r>
              <a:rPr lang="en-US" altLang="ko-Kore-KR" sz="1400" dirty="0"/>
              <a:t>(Brainstorming)</a:t>
            </a:r>
            <a:r>
              <a:rPr lang="ko-KR" altLang="ko-Kore-KR" sz="1400" dirty="0"/>
              <a:t>을 할 수 있다</a:t>
            </a:r>
            <a:r>
              <a:rPr lang="en-US" altLang="ko-Kore-KR" sz="1400" dirty="0"/>
              <a:t>.</a:t>
            </a:r>
            <a:endParaRPr lang="ko-KR" altLang="en-US" sz="1400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BDE43150-03FC-311D-5C7A-CA29CEE625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91" y="1368001"/>
            <a:ext cx="3926648" cy="23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1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 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방법 실습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5</a:t>
            </a:r>
            <a:r>
              <a:rPr lang="ko-KR" altLang="en-US" sz="1400" dirty="0"/>
              <a:t>명의 친구가 동네에 같이 모여 사는 경우 누구 집에 모여야 이동거리가 가장 최소가 될까</a:t>
            </a:r>
            <a:r>
              <a:rPr lang="en-US" altLang="ko-KR" sz="1400" dirty="0"/>
              <a:t>?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22F5A0-7FB4-C6A1-8736-812FD41C5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28795"/>
            <a:ext cx="5394104" cy="614963"/>
          </a:xfrm>
          <a:prstGeom prst="rect">
            <a:avLst/>
          </a:prstGeom>
        </p:spPr>
      </p:pic>
      <p:pic>
        <p:nvPicPr>
          <p:cNvPr id="11" name="온라인 미디어 10" title="EP1-1 레전드의 시작 그리운 응팔 시절 아련한 첫 등장 [#응답하라1988]">
            <a:hlinkClick r:id="" action="ppaction://media"/>
            <a:extLst>
              <a:ext uri="{FF2B5EF4-FFF2-40B4-BE49-F238E27FC236}">
                <a16:creationId xmlns:a16="http://schemas.microsoft.com/office/drawing/2014/main" id="{B0976F68-0235-235C-EE8F-28FECEE2508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115616" y="2722120"/>
            <a:ext cx="3826484" cy="21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문제분해의 이해</a:t>
            </a: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문제분해 방법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  <p:sp>
        <p:nvSpPr>
          <p:cNvPr id="2" name="Rounded Rectangle 36">
            <a:extLst>
              <a:ext uri="{FF2B5EF4-FFF2-40B4-BE49-F238E27FC236}">
                <a16:creationId xmlns:a16="http://schemas.microsoft.com/office/drawing/2014/main" id="{66B383F6-7589-FA05-9CD4-4606D67A0645}"/>
              </a:ext>
            </a:extLst>
          </p:cNvPr>
          <p:cNvSpPr/>
          <p:nvPr/>
        </p:nvSpPr>
        <p:spPr>
          <a:xfrm rot="18900000">
            <a:off x="5043693" y="3818666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" name="Rounded Rectangle 44">
            <a:extLst>
              <a:ext uri="{FF2B5EF4-FFF2-40B4-BE49-F238E27FC236}">
                <a16:creationId xmlns:a16="http://schemas.microsoft.com/office/drawing/2014/main" id="{E2A9E321-BD6A-5B6B-315B-9445E7ED8A76}"/>
              </a:ext>
            </a:extLst>
          </p:cNvPr>
          <p:cNvSpPr/>
          <p:nvPr/>
        </p:nvSpPr>
        <p:spPr>
          <a:xfrm rot="18900000">
            <a:off x="5098538" y="3863444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AFF91DD-C31A-B3A6-46A9-235A5974F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395" y="3920508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문제분해와 소프트웨어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4F280D7-3F80-473A-9501-66A1945E9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11" y="3942611"/>
            <a:ext cx="505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03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 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방법 실습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그림과 같이 </a:t>
            </a:r>
            <a:r>
              <a:rPr lang="en-US" altLang="ko-KR" sz="1400" dirty="0"/>
              <a:t>16</a:t>
            </a:r>
            <a:r>
              <a:rPr lang="ko-KR" altLang="en-US" sz="1400" dirty="0"/>
              <a:t>개의 점이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서로 다른 </a:t>
            </a:r>
            <a:r>
              <a:rPr lang="en-US" altLang="ko-KR" sz="1400" dirty="0"/>
              <a:t>4</a:t>
            </a:r>
            <a:r>
              <a:rPr lang="ko-KR" altLang="en-US" sz="1400" dirty="0"/>
              <a:t>개의 점을 연결해서 정사각형을 만드는 방법의 수는 몇 가지인가</a:t>
            </a:r>
            <a:r>
              <a:rPr lang="en-US" altLang="ko-KR" sz="1400" dirty="0"/>
              <a:t>?</a:t>
            </a:r>
          </a:p>
        </p:txBody>
      </p:sp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E375A7FF-F699-8CDB-6E20-92E3B0EFE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93" y="2869903"/>
            <a:ext cx="1526680" cy="14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6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 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방법 실습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그림과 같이 </a:t>
            </a:r>
            <a:r>
              <a:rPr lang="en-US" altLang="ko-KR" sz="1400" dirty="0"/>
              <a:t>16</a:t>
            </a:r>
            <a:r>
              <a:rPr lang="ko-KR" altLang="en-US" sz="1400" dirty="0"/>
              <a:t>개의 점이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서로 다른 </a:t>
            </a:r>
            <a:r>
              <a:rPr lang="en-US" altLang="ko-KR" sz="1400" dirty="0"/>
              <a:t>4</a:t>
            </a:r>
            <a:r>
              <a:rPr lang="ko-KR" altLang="en-US" sz="1400" dirty="0"/>
              <a:t>개의 점을 연결해서 정사각형을 만드는 방법의 수는 몇 가지인가</a:t>
            </a:r>
            <a:r>
              <a:rPr lang="en-US" altLang="ko-KR" sz="1400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705F6B-F535-93D8-6DCE-0BF64D41AD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7" y="2551038"/>
            <a:ext cx="3373752" cy="24221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1F811A-479A-B384-B839-FD2580A0C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4" y="2116160"/>
            <a:ext cx="1285412" cy="14405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FDAE7E-F31F-07E7-E3C4-1F546A10B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56" y="2104142"/>
            <a:ext cx="1285412" cy="144054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D57ADC2-349D-2038-7B79-0CA34DCB2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82" y="2089895"/>
            <a:ext cx="1285412" cy="14690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247031-BBDF-8020-7A49-E2EB467945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011" y="3561350"/>
            <a:ext cx="1357751" cy="14690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E8E423-5740-BE90-E577-E758D3AEF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37" y="3574286"/>
            <a:ext cx="1285412" cy="14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8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문제분해와 소프트웨어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문제분해를 통한 소프트웨어 설계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소프트웨어에 제공할 기능을 결정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기능을 상세하게 나누어 모듈별로 다시 나눔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개발자들에게 모듈별로 개발을 할당하고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개발자는 모듈별로 코딩과 디버깅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전체 모듈을 합쳐서 목적하고자 하는 프로그램을 완성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전체적인 구상을 하고 문제점에 대해서 나누고 각각에 대해서 이것을 어떻게 해결할지 충분히 고민하고 구상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프로그램 개발 작업에 착수해서 코딩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9636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문제분해와 소프트웨어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826896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문제분해를 통한 소프트웨어 설계 예시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학교 셔틀 앱 개발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전체적인 과정</a:t>
            </a:r>
            <a:r>
              <a:rPr lang="en-US" altLang="ko-KR" sz="1400" dirty="0"/>
              <a:t>: </a:t>
            </a:r>
            <a:r>
              <a:rPr lang="ko-KR" altLang="ko-Kore-KR" sz="1400" dirty="0"/>
              <a:t>자신이 출발해서</a:t>
            </a:r>
            <a:r>
              <a:rPr lang="en-US" altLang="ko-Kore-KR" sz="1400" dirty="0"/>
              <a:t>, </a:t>
            </a:r>
            <a:r>
              <a:rPr lang="ko-KR" altLang="ko-Kore-KR" sz="1400" dirty="0"/>
              <a:t>정류장에서 버스를 타고</a:t>
            </a:r>
            <a:r>
              <a:rPr lang="en-US" altLang="ko-Kore-KR" sz="1400" dirty="0"/>
              <a:t>, </a:t>
            </a:r>
            <a:r>
              <a:rPr lang="ko-KR" altLang="ko-Kore-KR" sz="1400" dirty="0"/>
              <a:t>요금을 내고 도착하는 등 일련의 과정에 대한 절차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400" dirty="0"/>
              <a:t>이 중에서 소프트웨어로 나타낼 수 있는 부분을 선택</a:t>
            </a:r>
            <a:r>
              <a:rPr lang="en-US" altLang="ko-Kore-KR" sz="1400" dirty="0"/>
              <a:t>:</a:t>
            </a:r>
            <a:br>
              <a:rPr lang="en-US" altLang="ko-Kore-KR" sz="1400" dirty="0"/>
            </a:br>
            <a:r>
              <a:rPr lang="ko-KR" altLang="ko-Kore-KR" sz="1400" dirty="0"/>
              <a:t>버스 요금을 내는 부분이 될 수도 있고</a:t>
            </a:r>
            <a:r>
              <a:rPr lang="en-US" altLang="ko-Kore-KR" sz="1400" dirty="0"/>
              <a:t>, </a:t>
            </a:r>
            <a:r>
              <a:rPr lang="ko-KR" altLang="ko-Kore-KR" sz="1400" dirty="0"/>
              <a:t>버스를 기다리는 부분이 될 수도 있음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400" dirty="0"/>
              <a:t>만약 버스의 도착 예정 시간을 구하는 부분을 선택한다면 어떠한 기능으로 나누면 되는가</a:t>
            </a:r>
            <a:r>
              <a:rPr lang="en-US" altLang="ko-Kore-KR" sz="1400" dirty="0"/>
              <a:t>?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400" dirty="0"/>
              <a:t>먼저 도착 정보를 산출하는 기능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400" dirty="0"/>
              <a:t>정류장 버스 통과 시간 정보의 송수신 기능 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23965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문제분해와 소프트웨어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8268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문제분해를 통한 소프트웨어 설계 예시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학교 셔틀 앱 개발</a:t>
            </a:r>
            <a:endParaRPr lang="en-US" altLang="ko-KR" sz="1400" dirty="0"/>
          </a:p>
        </p:txBody>
      </p:sp>
      <p:pic>
        <p:nvPicPr>
          <p:cNvPr id="3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5423180F-A11C-51A4-3C77-17AED9D9C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10361"/>
            <a:ext cx="5472956" cy="18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88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문제분해와 소프트웨어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82689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문제분해를 통한 소프트웨어 설계의 필요성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문제분해는 전체 코딩을 단순한 여러 개의 작은 모듈로 나누어 해결하게 해준다</a:t>
            </a:r>
            <a:r>
              <a:rPr lang="en-US" altLang="ko-KR" sz="14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러플로</a:t>
            </a:r>
            <a:r>
              <a:rPr lang="ko-KR" altLang="en-US" sz="1400" dirty="0"/>
              <a:t> 프로그램을 만들어보자</a:t>
            </a:r>
            <a:r>
              <a:rPr lang="en-US" altLang="ko-KR" sz="1400" dirty="0"/>
              <a:t>!</a:t>
            </a: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E61FB80-BDA9-E4B9-6480-1B95D4309B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47" y="2596763"/>
            <a:ext cx="2382515" cy="21410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D2928-99D4-E767-00A8-5505E1345A38}"/>
              </a:ext>
            </a:extLst>
          </p:cNvPr>
          <p:cNvSpPr txBox="1"/>
          <p:nvPr/>
        </p:nvSpPr>
        <p:spPr>
          <a:xfrm>
            <a:off x="2877493" y="2875866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러플</a:t>
            </a:r>
            <a:r>
              <a:rPr lang="ko-KR" altLang="en-US" dirty="0"/>
              <a:t> 월드에서 로봇이 </a:t>
            </a:r>
            <a:r>
              <a:rPr lang="en-US" altLang="ko-KR" dirty="0"/>
              <a:t>(1, 10) </a:t>
            </a:r>
            <a:r>
              <a:rPr lang="ko-KR" altLang="en-US" dirty="0"/>
              <a:t>위치에 가고자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중간중간에 </a:t>
            </a:r>
            <a:r>
              <a:rPr lang="ko-KR" altLang="en-US" dirty="0" err="1"/>
              <a:t>비퍼를</a:t>
            </a:r>
            <a:r>
              <a:rPr lang="ko-KR" altLang="en-US" dirty="0"/>
              <a:t> 두어서 로봇을 안내하고 싶다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어떻게 안내하면 좋을까</a:t>
            </a:r>
            <a:r>
              <a:rPr lang="en-US" altLang="ko-KR" dirty="0"/>
              <a:t>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C10E18-6744-42FD-025A-FACE976A5A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40" y="3455122"/>
            <a:ext cx="3177549" cy="15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복잡한 문제 또는 어려운 문제는 해결이 가능한 수준으로 분해해서 진행하는 것이 쉬움</a:t>
            </a:r>
            <a:endParaRPr lang="en-US" altLang="ko-KR" sz="14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7EC8ED7-4A3A-C63C-4893-64378E446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2023509"/>
            <a:ext cx="5467837" cy="243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문제분해란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문제를 해결가능한 수준의 작은 단위로 나누는 것</a:t>
            </a:r>
            <a:endParaRPr lang="en-US" altLang="ko-KR" sz="1400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78F847F6-302D-06AB-6EF5-F24CFB5A3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69164"/>
            <a:ext cx="3594998" cy="25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1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문제분해란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문제를 해결가능한 수준의 작은 단위로 나누는 것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AFE795-2349-34B3-2762-C64F8ACAF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02376"/>
            <a:ext cx="3688020" cy="27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9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문제분해란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문제를 해결가능한 수준의 작은 단위로 나누는 것</a:t>
            </a:r>
            <a:endParaRPr lang="en-US" altLang="ko-KR" sz="1400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FA45674-C470-2783-406D-95A9ABD91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9662"/>
            <a:ext cx="7008499" cy="903056"/>
          </a:xfrm>
          <a:prstGeom prst="rect">
            <a:avLst/>
          </a:prstGeom>
        </p:spPr>
      </p:pic>
      <p:pic>
        <p:nvPicPr>
          <p:cNvPr id="5" name="그림 4" descr="텍스트, 컴퓨터, 전자기기이(가) 표시된 사진&#10;&#10;자동 생성된 설명">
            <a:extLst>
              <a:ext uri="{FF2B5EF4-FFF2-40B4-BE49-F238E27FC236}">
                <a16:creationId xmlns:a16="http://schemas.microsoft.com/office/drawing/2014/main" id="{B742B112-312E-3EC2-7600-C306F75D48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6" y="2758028"/>
            <a:ext cx="4717501" cy="23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전체 문제 구성의 성분 파악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학생의 하루 일과를 세분화하면</a:t>
            </a:r>
            <a:r>
              <a:rPr lang="en-US" altLang="ko-KR" sz="1400" dirty="0"/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오전</a:t>
            </a:r>
            <a:r>
              <a:rPr lang="en-US" altLang="ko-KR" sz="1400" dirty="0"/>
              <a:t>, </a:t>
            </a:r>
            <a:r>
              <a:rPr lang="ko-KR" altLang="en-US" sz="1400" dirty="0"/>
              <a:t>오후</a:t>
            </a:r>
            <a:r>
              <a:rPr lang="en-US" altLang="ko-KR" sz="1400" dirty="0"/>
              <a:t>, </a:t>
            </a:r>
            <a:r>
              <a:rPr lang="ko-KR" altLang="en-US" sz="1400" dirty="0"/>
              <a:t>저녁 시간대별로 나눔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시간대별로 하는 활동을 학교 공부</a:t>
            </a:r>
            <a:r>
              <a:rPr lang="en-US" altLang="ko-KR" sz="1400" dirty="0"/>
              <a:t>, </a:t>
            </a:r>
            <a:r>
              <a:rPr lang="ko-KR" altLang="en-US" sz="1400" dirty="0"/>
              <a:t>이동</a:t>
            </a:r>
            <a:r>
              <a:rPr lang="en-US" altLang="ko-KR" sz="1400" dirty="0"/>
              <a:t>, </a:t>
            </a:r>
            <a:r>
              <a:rPr lang="ko-KR" altLang="en-US" sz="1400" dirty="0"/>
              <a:t>식사</a:t>
            </a:r>
            <a:r>
              <a:rPr lang="en-US" altLang="ko-KR" sz="1400" dirty="0"/>
              <a:t>, </a:t>
            </a:r>
            <a:r>
              <a:rPr lang="ko-KR" altLang="en-US" sz="1400" dirty="0"/>
              <a:t>인터넷</a:t>
            </a:r>
            <a:r>
              <a:rPr lang="en-US" altLang="ko-KR" sz="1400" dirty="0"/>
              <a:t>, </a:t>
            </a:r>
            <a:r>
              <a:rPr lang="ko-KR" altLang="en-US" sz="1400" dirty="0"/>
              <a:t>게임</a:t>
            </a:r>
            <a:r>
              <a:rPr lang="en-US" altLang="ko-KR" sz="1400" dirty="0"/>
              <a:t>, </a:t>
            </a:r>
            <a:r>
              <a:rPr lang="ko-KR" altLang="en-US" sz="1400" dirty="0"/>
              <a:t>데이트 등으로 나눔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6368DF-89B8-B143-0655-778672DF7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30218"/>
            <a:ext cx="1275513" cy="38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6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문제분해의 목적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각 단위의 작업</a:t>
            </a:r>
            <a:r>
              <a:rPr lang="en-US" altLang="ko-KR" sz="1400" dirty="0"/>
              <a:t>(task)</a:t>
            </a:r>
            <a:r>
              <a:rPr lang="ko-KR" altLang="en-US" sz="1400" dirty="0"/>
              <a:t>을 분해해 </a:t>
            </a:r>
            <a:r>
              <a:rPr lang="ko-KR" altLang="ko-Kore-KR" sz="1400" dirty="0"/>
              <a:t>절차나 과정을 명확하게 드러낼 수 있고 전체 문제를 구성하는 성분들을 파악하기 쉬움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과정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분할 정복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구성요소를 나누고 더 세분화하여 계속해서 나누어 해결 가능한 수준으로 만들어 내는 전략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예시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공무험</a:t>
            </a:r>
            <a:r>
              <a:rPr lang="ko-KR" altLang="en-US" sz="1400" dirty="0"/>
              <a:t> 시험을 준비하기 위해 필수 과목 및 선택 과목을 결정한 후</a:t>
            </a:r>
            <a:r>
              <a:rPr lang="en-US" altLang="ko-KR" sz="1400" dirty="0"/>
              <a:t>, </a:t>
            </a:r>
            <a:r>
              <a:rPr lang="ko-KR" altLang="en-US" sz="1400" dirty="0"/>
              <a:t>각 과목을 어떻게 준비할 것인지 전략을 계획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5280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문제분해의 이해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문제분해 과정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예시</a:t>
            </a:r>
            <a:r>
              <a:rPr lang="en-US" altLang="ko-KR" sz="1400" dirty="0"/>
              <a:t>2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20</a:t>
            </a:r>
            <a:r>
              <a:rPr lang="ko-KR" altLang="en-US" sz="1400" dirty="0"/>
              <a:t>명인 학생이 교실 청소를 하는 경우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모든 학생이 같이 청소를 하기 위해 공간으로 나누어 인원수를 적절히 배분</a:t>
            </a:r>
            <a:endParaRPr lang="en-US" altLang="ko-KR" sz="1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청소 대상을 나눠서 구분</a:t>
            </a:r>
            <a:endParaRPr lang="en-US" altLang="ko-KR" sz="1400" dirty="0"/>
          </a:p>
        </p:txBody>
      </p:sp>
      <p:pic>
        <p:nvPicPr>
          <p:cNvPr id="3" name="내용 개체 틀 6">
            <a:extLst>
              <a:ext uri="{FF2B5EF4-FFF2-40B4-BE49-F238E27FC236}">
                <a16:creationId xmlns:a16="http://schemas.microsoft.com/office/drawing/2014/main" id="{47803DCC-7748-ACDD-98AC-E59E460824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61" y="3076363"/>
            <a:ext cx="3627567" cy="19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0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762</Words>
  <Application>Microsoft Office PowerPoint</Application>
  <PresentationFormat>화면 슬라이드 쇼(16:9)</PresentationFormat>
  <Paragraphs>139</Paragraphs>
  <Slides>25</Slides>
  <Notes>1</Notes>
  <HiddenSlides>0</HiddenSlides>
  <MMClips>4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jeon minho</cp:lastModifiedBy>
  <cp:revision>191</cp:revision>
  <dcterms:created xsi:type="dcterms:W3CDTF">2021-10-09T11:03:01Z</dcterms:created>
  <dcterms:modified xsi:type="dcterms:W3CDTF">2023-04-03T05:27:28Z</dcterms:modified>
</cp:coreProperties>
</file>