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00" r:id="rId2"/>
    <p:sldId id="390" r:id="rId3"/>
    <p:sldId id="422" r:id="rId4"/>
    <p:sldId id="451" r:id="rId5"/>
    <p:sldId id="452" r:id="rId6"/>
    <p:sldId id="453" r:id="rId7"/>
    <p:sldId id="454" r:id="rId8"/>
    <p:sldId id="455" r:id="rId9"/>
    <p:sldId id="456" r:id="rId10"/>
    <p:sldId id="439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5" r:id="rId19"/>
    <p:sldId id="467" r:id="rId20"/>
    <p:sldId id="466" r:id="rId21"/>
    <p:sldId id="468" r:id="rId22"/>
    <p:sldId id="469" r:id="rId23"/>
    <p:sldId id="470" r:id="rId24"/>
    <p:sldId id="47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370" autoAdjust="0"/>
  </p:normalViewPr>
  <p:slideViewPr>
    <p:cSldViewPr>
      <p:cViewPr varScale="1">
        <p:scale>
          <a:sx n="145" d="100"/>
          <a:sy n="145" d="100"/>
        </p:scale>
        <p:origin x="49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코딩</a:t>
            </a: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-I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10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캡슐화와 상속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지향의 </a:t>
            </a:r>
            <a:r>
              <a:rPr lang="en-US" altLang="ko-KR" sz="1400"/>
              <a:t>3</a:t>
            </a:r>
            <a:r>
              <a:rPr lang="ko-KR" altLang="en-US" sz="1400"/>
              <a:t>번째 특성</a:t>
            </a:r>
            <a:r>
              <a:rPr lang="en-US" altLang="ko-KR" sz="1400"/>
              <a:t>!! </a:t>
            </a:r>
            <a:r>
              <a:rPr lang="ko-KR" altLang="en-US" sz="1400"/>
              <a:t>상속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상속이란 글자 뜻 그대로 어떤 클래스를 물려받는 것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부모클래스의 필드와 메서드를 사용할 수 있게 하는 것</a:t>
            </a:r>
            <a:r>
              <a:rPr lang="en-US" altLang="ko-KR" sz="1400"/>
              <a:t>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상속이란 상위 클래스의 코드를 하위 클래스가 물려받아 사용하는 개념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동일한 </a:t>
            </a:r>
            <a:r>
              <a:rPr lang="en-US" altLang="ko-KR" sz="1400"/>
              <a:t>name, age, height</a:t>
            </a:r>
            <a:r>
              <a:rPr lang="ko-KR" altLang="en-US" sz="1400"/>
              <a:t>를 사용한다고 해도</a:t>
            </a:r>
            <a:r>
              <a:rPr lang="en-US" altLang="ko-KR" sz="1400"/>
              <a:t>, </a:t>
            </a:r>
            <a:r>
              <a:rPr lang="ko-KR" altLang="en-US" sz="1400"/>
              <a:t>상속을 하지 않을 경우 유사한 </a:t>
            </a:r>
            <a:r>
              <a:rPr lang="en-US" altLang="ko-KR" sz="1400"/>
              <a:t>class</a:t>
            </a:r>
            <a:r>
              <a:rPr lang="ko-KR" altLang="en-US" sz="1400"/>
              <a:t>를 정의 해야 함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상위 클래스는 부모 클래스</a:t>
            </a:r>
            <a:r>
              <a:rPr lang="en-US" altLang="ko-KR" sz="1400"/>
              <a:t>, </a:t>
            </a:r>
            <a:r>
              <a:rPr lang="ko-KR" altLang="en-US" sz="1400"/>
              <a:t>베이스 클래스 등으로 불림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하위 클래스는 자식 클래스</a:t>
            </a:r>
            <a:r>
              <a:rPr lang="en-US" altLang="ko-KR" sz="1400"/>
              <a:t>, </a:t>
            </a:r>
            <a:r>
              <a:rPr lang="ko-KR" altLang="en-US" sz="1400"/>
              <a:t>파생클래스 등으로 불림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개의 부모 클래스를 한 자식 클래스가 상속받는 다중 상속은 불가능함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9652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지향의 </a:t>
            </a:r>
            <a:r>
              <a:rPr lang="en-US" altLang="ko-KR" sz="1400"/>
              <a:t>3</a:t>
            </a:r>
            <a:r>
              <a:rPr lang="ko-KR" altLang="en-US" sz="1400"/>
              <a:t>번째 특성</a:t>
            </a:r>
            <a:r>
              <a:rPr lang="en-US" altLang="ko-KR" sz="1400"/>
              <a:t>!! </a:t>
            </a:r>
            <a:r>
              <a:rPr lang="ko-KR" altLang="en-US" sz="1400"/>
              <a:t>상속</a:t>
            </a:r>
            <a:endParaRPr lang="en-US" altLang="ko-KR" sz="14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9090550-A0B4-4D05-869D-6CFC9408DBD1}"/>
              </a:ext>
            </a:extLst>
          </p:cNvPr>
          <p:cNvSpPr/>
          <p:nvPr/>
        </p:nvSpPr>
        <p:spPr>
          <a:xfrm>
            <a:off x="2701670" y="1494383"/>
            <a:ext cx="1080120" cy="10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Parent</a:t>
            </a: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544F3F-7CDD-4DD6-97BA-44948D9CE4D0}"/>
              </a:ext>
            </a:extLst>
          </p:cNvPr>
          <p:cNvSpPr/>
          <p:nvPr/>
        </p:nvSpPr>
        <p:spPr>
          <a:xfrm>
            <a:off x="1258230" y="3409216"/>
            <a:ext cx="1080120" cy="10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Child</a:t>
            </a: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C9AE630-3AE5-4939-A1EF-3E1CFF6BC1F1}"/>
              </a:ext>
            </a:extLst>
          </p:cNvPr>
          <p:cNvSpPr/>
          <p:nvPr/>
        </p:nvSpPr>
        <p:spPr>
          <a:xfrm>
            <a:off x="4145111" y="3409216"/>
            <a:ext cx="1080120" cy="10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Child</a:t>
            </a: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9CAF162-58BF-41DE-8043-59E93867C8E1}"/>
              </a:ext>
            </a:extLst>
          </p:cNvPr>
          <p:cNvCxnSpPr>
            <a:stCxn id="3" idx="4"/>
            <a:endCxn id="8" idx="7"/>
          </p:cNvCxnSpPr>
          <p:nvPr/>
        </p:nvCxnSpPr>
        <p:spPr>
          <a:xfrm flipH="1">
            <a:off x="2180170" y="2574383"/>
            <a:ext cx="1061560" cy="992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DCFB85-A466-4B5C-937F-059ABE66503C}"/>
              </a:ext>
            </a:extLst>
          </p:cNvPr>
          <p:cNvCxnSpPr>
            <a:cxnSpLocks/>
            <a:stCxn id="3" idx="4"/>
            <a:endCxn id="9" idx="1"/>
          </p:cNvCxnSpPr>
          <p:nvPr/>
        </p:nvCxnSpPr>
        <p:spPr>
          <a:xfrm>
            <a:off x="3241730" y="2574383"/>
            <a:ext cx="1061561" cy="992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2C0072-80EE-4840-8BE6-2E27B879EB59}"/>
              </a:ext>
            </a:extLst>
          </p:cNvPr>
          <p:cNvSpPr txBox="1"/>
          <p:nvPr/>
        </p:nvSpPr>
        <p:spPr>
          <a:xfrm>
            <a:off x="628159" y="4569424"/>
            <a:ext cx="522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부모 클래스의 모든 필드를 자식 클래스가 물려받는 것은 아님</a:t>
            </a:r>
            <a:r>
              <a:rPr lang="en-US" altLang="ko-KR" sz="1400"/>
              <a:t>(</a:t>
            </a:r>
            <a:r>
              <a:rPr lang="ko-KR" altLang="en-US" sz="1400"/>
              <a:t>맴버의 접근 제한자에 의해 결정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8632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지향의 </a:t>
            </a:r>
            <a:r>
              <a:rPr lang="en-US" altLang="ko-KR" sz="1400"/>
              <a:t>3</a:t>
            </a:r>
            <a:r>
              <a:rPr lang="ko-KR" altLang="en-US" sz="1400"/>
              <a:t>번째 특성</a:t>
            </a:r>
            <a:r>
              <a:rPr lang="en-US" altLang="ko-KR" sz="1400"/>
              <a:t>!! </a:t>
            </a:r>
            <a:r>
              <a:rPr lang="ko-KR" altLang="en-US" sz="1400"/>
              <a:t>상속 하는법</a:t>
            </a:r>
            <a:r>
              <a:rPr lang="en-US" altLang="ko-KR" sz="140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어렵지 않습니다</a:t>
            </a:r>
            <a:r>
              <a:rPr lang="en-US" altLang="ko-KR" sz="1400"/>
              <a:t>!! (:)</a:t>
            </a:r>
            <a:r>
              <a:rPr lang="en-US" altLang="ko-KR" sz="1400">
                <a:sym typeface="Wingdings" panose="05000000000000000000" pitchFamily="2" charset="2"/>
              </a:rPr>
              <a:t> </a:t>
            </a:r>
            <a:r>
              <a:rPr lang="ko-KR" altLang="en-US" sz="1400">
                <a:sym typeface="Wingdings" panose="05000000000000000000" pitchFamily="2" charset="2"/>
              </a:rPr>
              <a:t>이것만 기억한다면</a:t>
            </a:r>
            <a:r>
              <a:rPr lang="en-US" altLang="ko-KR" sz="1400">
                <a:sym typeface="Wingdings" panose="05000000000000000000" pitchFamily="2" charset="2"/>
              </a:rPr>
              <a:t>!!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4B129A-A1B3-4698-AB12-043A22E8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88169"/>
            <a:ext cx="2762250" cy="200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CE4C84-394D-4D0C-94EA-04485DA8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43" y="2091739"/>
            <a:ext cx="3219450" cy="285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85605-505F-46FB-9FFC-E97FB1FFF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851" y="2091739"/>
            <a:ext cx="3981450" cy="1847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AE0DF5-EDCE-4D13-93A3-644375E22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851" y="4092241"/>
            <a:ext cx="34480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5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지향의 </a:t>
            </a:r>
            <a:r>
              <a:rPr lang="en-US" altLang="ko-KR" sz="1400"/>
              <a:t>3</a:t>
            </a:r>
            <a:r>
              <a:rPr lang="ko-KR" altLang="en-US" sz="1400"/>
              <a:t>번째 특성</a:t>
            </a:r>
            <a:r>
              <a:rPr lang="en-US" altLang="ko-KR" sz="1400"/>
              <a:t>!!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상속에서도 캡슐화에 대한 접근 제한자를 활용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This</a:t>
            </a:r>
            <a:r>
              <a:rPr lang="ko-KR" altLang="en-US" sz="1400"/>
              <a:t>가 무엇</a:t>
            </a:r>
            <a:r>
              <a:rPr lang="en-US" altLang="ko-KR" sz="1400"/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생성된 객체의 맴버에 접근할 때 객체의 이름 뒤에 마침표를 붙여서 접근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 내부에서는 </a:t>
            </a:r>
            <a:r>
              <a:rPr lang="en-US" altLang="ko-KR" sz="1400"/>
              <a:t>age = 32</a:t>
            </a:r>
            <a:r>
              <a:rPr lang="ko-KR" altLang="en-US" sz="1400"/>
              <a:t>와 같이 바로 접근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사실 </a:t>
            </a:r>
            <a:r>
              <a:rPr lang="en-US" altLang="ko-KR" sz="1400"/>
              <a:t>age</a:t>
            </a:r>
            <a:r>
              <a:rPr lang="ko-KR" altLang="en-US" sz="1400"/>
              <a:t>의 앞에는 </a:t>
            </a:r>
            <a:r>
              <a:rPr lang="en-US" altLang="ko-KR" sz="1400"/>
              <a:t>this</a:t>
            </a:r>
            <a:r>
              <a:rPr lang="ko-KR" altLang="en-US" sz="1400"/>
              <a:t>가 존재</a:t>
            </a:r>
            <a:endParaRPr lang="en-US" altLang="ko-KR" sz="140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this.age = value; </a:t>
            </a:r>
            <a:r>
              <a:rPr lang="ko-KR" altLang="en-US" sz="1400"/>
              <a:t>와 동일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4C7CA-1BEC-4055-8543-AB52ECB76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388634"/>
            <a:ext cx="3110836" cy="5906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69707B-0468-41DA-88F7-F8ED6163D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27" y="3009279"/>
            <a:ext cx="1573530" cy="3239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282698-5B87-46A8-BFC7-934FB58E7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4063811"/>
            <a:ext cx="2247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0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지향의 </a:t>
            </a:r>
            <a:r>
              <a:rPr lang="en-US" altLang="ko-KR" sz="1400"/>
              <a:t>3</a:t>
            </a:r>
            <a:r>
              <a:rPr lang="ko-KR" altLang="en-US" sz="1400"/>
              <a:t>번째 특성</a:t>
            </a:r>
            <a:r>
              <a:rPr lang="en-US" altLang="ko-KR" sz="1400"/>
              <a:t>!!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그럼 앞에서 배운 </a:t>
            </a:r>
            <a:r>
              <a:rPr lang="en-US" altLang="ko-KR" sz="1400"/>
              <a:t>base</a:t>
            </a:r>
            <a:r>
              <a:rPr lang="ko-KR" altLang="en-US" sz="1400"/>
              <a:t>는 무엇</a:t>
            </a:r>
            <a:r>
              <a:rPr lang="en-US" altLang="ko-KR" sz="1400"/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This</a:t>
            </a:r>
            <a:r>
              <a:rPr lang="ko-KR" altLang="en-US" sz="1400"/>
              <a:t>는 클래스의 현재 객체를 가리킴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Base</a:t>
            </a:r>
            <a:r>
              <a:rPr lang="ko-KR" altLang="en-US" sz="1400"/>
              <a:t>는 부모 클래스를 가리킴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Base</a:t>
            </a:r>
            <a:r>
              <a:rPr lang="ko-KR" altLang="en-US" sz="1400"/>
              <a:t>키워드는 생성된 객체의 부모 클래스의 멤버에 접근할 수 있게 도와주는 키워드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앞에서 수행한 예제에서는 부모 클래스의 생성자를 호출한 것</a:t>
            </a:r>
            <a:r>
              <a:rPr lang="en-US" altLang="ko-KR" sz="1400"/>
              <a:t>!!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B6ADA7-3D49-4FAC-94DE-1CC97E779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162"/>
          <a:stretch/>
        </p:blipFill>
        <p:spPr>
          <a:xfrm>
            <a:off x="2015516" y="3748382"/>
            <a:ext cx="3219450" cy="62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2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C#</a:t>
            </a:r>
            <a:r>
              <a:rPr lang="ko-KR" altLang="en-US" sz="1400"/>
              <a:t>에도 존재하는 암시적 형변환과 명시적 형변환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형변환</a:t>
            </a:r>
            <a:r>
              <a:rPr lang="en-US" altLang="ko-KR" sz="1400"/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자료형에서 학습</a:t>
            </a:r>
            <a:r>
              <a:rPr lang="en-US" altLang="ko-KR" sz="140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암시적 형변환이란 특수한 타입에서 일반적인 타입으로 형변환 될 때 별도의 표시를 하지 않아도 컴파일러가 알아서 형변환을 해주는 방식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명시적 형변환이란 일반적인 타입에서 특수한 타입으로 형변환 될 때 변환되는 타입을 명시해 형변환하는 방식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클래스에서도 형변환을 사용할 수 있음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특수 타입인 자식 클래스는 일반적인 타입인 부모 클래스로 형변환이 가능함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ex) Adult </a:t>
            </a:r>
            <a:r>
              <a:rPr lang="ko-KR" altLang="en-US" sz="1400"/>
              <a:t>객체는 </a:t>
            </a:r>
            <a:r>
              <a:rPr lang="en-US" altLang="ko-KR" sz="1400"/>
              <a:t>Human </a:t>
            </a:r>
            <a:r>
              <a:rPr lang="ko-KR" altLang="en-US" sz="1400"/>
              <a:t>타입으로 형변환 가능</a:t>
            </a:r>
            <a:r>
              <a:rPr lang="en-US" altLang="ko-KR" sz="140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0231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C#</a:t>
            </a:r>
            <a:r>
              <a:rPr lang="ko-KR" altLang="en-US" sz="1400"/>
              <a:t>에도 존재하는 암시적 형변환과 명시적 형변환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클래스에서도 형변환을 사용할 수 있음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ex) Adult </a:t>
            </a:r>
            <a:r>
              <a:rPr lang="ko-KR" altLang="en-US" sz="1400"/>
              <a:t>객체는 </a:t>
            </a:r>
            <a:r>
              <a:rPr lang="en-US" altLang="ko-KR" sz="1400"/>
              <a:t>Human </a:t>
            </a:r>
            <a:r>
              <a:rPr lang="ko-KR" altLang="en-US" sz="1400"/>
              <a:t>타입으로 형변환 가능</a:t>
            </a:r>
            <a:r>
              <a:rPr lang="en-US" altLang="ko-KR" sz="1400"/>
              <a:t>!!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그러면 반대도 가능</a:t>
            </a:r>
            <a:r>
              <a:rPr lang="en-US" altLang="ko-KR" sz="1400"/>
              <a:t>?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에러는 없으나 오류 발생</a:t>
            </a:r>
            <a:r>
              <a:rPr lang="en-US" altLang="ko-KR" sz="140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명시적 형변환이 가능한 경우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 클래스 변수에 담긴 자식 클래스를 다시 자식 클래스 변수로 형변환할 때 사용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90233B-67E7-4BED-9FED-3CA7979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16610"/>
            <a:ext cx="2609850" cy="1143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884AB8-8874-4FF1-B7C3-89405A5B5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630885"/>
            <a:ext cx="2924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0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this, base </a:t>
            </a:r>
            <a:r>
              <a:rPr lang="ko-KR" altLang="en-US" sz="1400"/>
              <a:t>다음에는 </a:t>
            </a:r>
            <a:r>
              <a:rPr lang="en-US" altLang="ko-KR" sz="1400"/>
              <a:t>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형변환이 가능할 때 캐스팅 연산자와 마찬가지로 형변환을 실행하고</a:t>
            </a:r>
            <a:r>
              <a:rPr lang="en-US" altLang="ko-KR" sz="1400"/>
              <a:t>, </a:t>
            </a:r>
            <a:r>
              <a:rPr lang="ko-KR" altLang="en-US" sz="1400"/>
              <a:t>불가능하다면 </a:t>
            </a:r>
            <a:r>
              <a:rPr lang="en-US" altLang="ko-KR" sz="1400"/>
              <a:t>null</a:t>
            </a:r>
            <a:r>
              <a:rPr lang="ko-KR" altLang="en-US" sz="1400"/>
              <a:t>을 반환</a:t>
            </a:r>
            <a:endParaRPr lang="en-US" altLang="ko-KR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6461B2-76A9-4F07-82F9-AB2B0B4D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1" y="2256539"/>
            <a:ext cx="3505200" cy="1857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13A25E-4493-41E7-9CF1-07BD7E0E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6" y="4299466"/>
            <a:ext cx="2676525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8FCEE9-53C6-4983-93CE-5B63CDE7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5" y="2266454"/>
            <a:ext cx="3816424" cy="1846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849C62-278A-479E-A1AF-77603832B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5" y="4299466"/>
            <a:ext cx="295232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7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다형성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객체의 마지막 특징 다형성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추상화</a:t>
            </a:r>
            <a:r>
              <a:rPr lang="en-US" altLang="ko-KR" sz="1400"/>
              <a:t>, </a:t>
            </a:r>
            <a:r>
              <a:rPr lang="ko-KR" altLang="en-US" sz="1400"/>
              <a:t>캡슐화</a:t>
            </a:r>
            <a:r>
              <a:rPr lang="en-US" altLang="ko-KR" sz="1400"/>
              <a:t>, </a:t>
            </a:r>
            <a:r>
              <a:rPr lang="ko-KR" altLang="en-US" sz="1400"/>
              <a:t>상속</a:t>
            </a:r>
            <a:r>
              <a:rPr lang="en-US" altLang="ko-KR" sz="1400"/>
              <a:t>, </a:t>
            </a:r>
            <a:r>
              <a:rPr lang="ko-KR" altLang="en-US" sz="1400"/>
              <a:t>다형성 </a:t>
            </a:r>
            <a:r>
              <a:rPr lang="en-US" altLang="ko-KR" sz="1400"/>
              <a:t>&gt;&gt; </a:t>
            </a:r>
            <a:r>
              <a:rPr lang="ko-KR" altLang="en-US" sz="1400"/>
              <a:t>웬지 시험에 나올듯한</a:t>
            </a:r>
            <a:r>
              <a:rPr lang="en-US" altLang="ko-KR" sz="140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다형성은 글자 그대로 여러 가지 형태를 가질 수 있다는 것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메서드 오버라이드와 메서드 오버로드가 존재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메서드 오버라이드란</a:t>
            </a:r>
            <a:r>
              <a:rPr lang="en-US" altLang="ko-KR" sz="140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 클래스의 메서드를 자식 클래스에서 재정의 하는 것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두 메서드는 접근 제한자</a:t>
            </a:r>
            <a:r>
              <a:rPr lang="en-US" altLang="ko-KR" sz="1400"/>
              <a:t>, </a:t>
            </a:r>
            <a:r>
              <a:rPr lang="ko-KR" altLang="en-US" sz="1400"/>
              <a:t>식별자</a:t>
            </a:r>
            <a:r>
              <a:rPr lang="en-US" altLang="ko-KR" sz="1400"/>
              <a:t>, </a:t>
            </a:r>
            <a:r>
              <a:rPr lang="ko-KR" altLang="en-US" sz="1400"/>
              <a:t>매개변수</a:t>
            </a:r>
            <a:r>
              <a:rPr lang="en-US" altLang="ko-KR" sz="1400"/>
              <a:t>, </a:t>
            </a:r>
            <a:r>
              <a:rPr lang="ko-KR" altLang="en-US" sz="1400"/>
              <a:t>반환 타입이 같아야 하는 특징이 존재함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즉 형태는 같지만</a:t>
            </a:r>
            <a:r>
              <a:rPr lang="en-US" altLang="ko-KR" sz="1400"/>
              <a:t>, </a:t>
            </a:r>
            <a:r>
              <a:rPr lang="ko-KR" altLang="en-US" sz="1400"/>
              <a:t>그 역할을 재정의 하는 것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 클래스에는 </a:t>
            </a:r>
            <a:r>
              <a:rPr lang="en-US" altLang="ko-KR" sz="1400"/>
              <a:t>virtual, </a:t>
            </a:r>
            <a:r>
              <a:rPr lang="ko-KR" altLang="en-US" sz="1400"/>
              <a:t>자식 클래스에는 </a:t>
            </a:r>
            <a:r>
              <a:rPr lang="en-US" altLang="ko-KR" sz="1400"/>
              <a:t>override</a:t>
            </a:r>
            <a:r>
              <a:rPr lang="ko-KR" altLang="en-US" sz="1400"/>
              <a:t> 키워드를 사용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5274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다형성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접근제한자 </a:t>
            </a:r>
            <a:r>
              <a:rPr lang="en-US" altLang="ko-KR" sz="1400"/>
              <a:t>virtual </a:t>
            </a:r>
            <a:r>
              <a:rPr lang="ko-KR" altLang="en-US" sz="1400"/>
              <a:t>반환타입 메서드 이름</a:t>
            </a:r>
            <a:r>
              <a:rPr lang="en-US" altLang="ko-KR" sz="1400"/>
              <a:t>(</a:t>
            </a:r>
            <a:r>
              <a:rPr lang="ko-KR" altLang="en-US" sz="1400"/>
              <a:t>매개변수</a:t>
            </a:r>
            <a:r>
              <a:rPr lang="en-US" altLang="ko-KR" sz="1400"/>
              <a:t>) &gt; </a:t>
            </a:r>
            <a:r>
              <a:rPr lang="ko-KR" altLang="en-US" sz="1400"/>
              <a:t>부모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Public virtual int walk(int no)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Debug.Log(“walk”);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접근제한자 </a:t>
            </a:r>
            <a:r>
              <a:rPr lang="en-US" altLang="ko-KR" sz="1400"/>
              <a:t>override </a:t>
            </a:r>
            <a:r>
              <a:rPr lang="ko-KR" altLang="en-US" sz="1400"/>
              <a:t>반환타입 메서드 이름</a:t>
            </a:r>
            <a:r>
              <a:rPr lang="en-US" altLang="ko-KR" sz="1400"/>
              <a:t>(</a:t>
            </a:r>
            <a:r>
              <a:rPr lang="ko-KR" altLang="en-US" sz="1400"/>
              <a:t>매개변수</a:t>
            </a:r>
            <a:r>
              <a:rPr lang="en-US" altLang="ko-KR" sz="1400"/>
              <a:t>) &gt; </a:t>
            </a:r>
            <a:r>
              <a:rPr lang="ko-KR" altLang="en-US" sz="1400"/>
              <a:t>자식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Public override int walk(int no)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Debug.Log(“hop”);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39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856238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901017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942161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캡슐화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890159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934937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992001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980183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3014104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다형성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new</a:t>
            </a:r>
            <a:r>
              <a:rPr lang="ko-KR" altLang="en-US" sz="1400"/>
              <a:t>도 있습니다</a:t>
            </a:r>
            <a:r>
              <a:rPr lang="en-US" altLang="ko-KR" sz="1400"/>
              <a:t>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 클래스의 메서드를 재정의하는 것이 아닌 완전히 다른 메서드지만 식별자만 같은 메서드를 정의할 때 사용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Public new int walk(int no)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Debug.Log(“walk”);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}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9203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다형성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메서드 오버로드란</a:t>
            </a:r>
            <a:r>
              <a:rPr lang="en-US" altLang="ko-KR" sz="140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기억</a:t>
            </a:r>
            <a:r>
              <a:rPr lang="en-US" altLang="ko-KR" sz="1400"/>
              <a:t>!! </a:t>
            </a:r>
            <a:r>
              <a:rPr lang="ko-KR" altLang="en-US" sz="1400"/>
              <a:t>메서드 오버라이드는 부모 클래스의 메서드를 자식 클래스에서 재정의하는 것</a:t>
            </a:r>
            <a:r>
              <a:rPr lang="en-US" altLang="ko-KR" sz="1400"/>
              <a:t>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메서드 오버로드는 같은 클래스에 식별자는 같지만 매개변수는 다른 메서드를 두 개 이상 정의하는 것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만일 동일한 내용을 수행하지만</a:t>
            </a:r>
            <a:r>
              <a:rPr lang="en-US" altLang="ko-KR" sz="1400"/>
              <a:t>, </a:t>
            </a:r>
            <a:r>
              <a:rPr lang="ko-KR" altLang="en-US" sz="1400"/>
              <a:t>받아들이는 변수가 다르다면</a:t>
            </a:r>
            <a:r>
              <a:rPr lang="en-US" altLang="ko-KR" sz="1400"/>
              <a:t>?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모두 다른 이름으로 메서드를 만들어야 한다</a:t>
            </a:r>
            <a:r>
              <a:rPr lang="en-US" altLang="ko-KR" sz="1400"/>
              <a:t>?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메서드의 이름을 외우다가 한세월</a:t>
            </a:r>
            <a:r>
              <a:rPr lang="en-US" altLang="ko-KR" sz="1400"/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6477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다형성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248CB-795D-4551-B12E-B53C6571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50" y="771550"/>
            <a:ext cx="2764774" cy="43329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028D98-DAD8-4E22-BB17-AB2335835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999225"/>
            <a:ext cx="48101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다형성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메서드 오버로드 사용 방법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8D79D8-47CE-47AB-A9E4-7D58DD57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70724"/>
            <a:ext cx="2247900" cy="1343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D04BCF-6635-4590-BB23-5504A1E1A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30" y="1570724"/>
            <a:ext cx="2857500" cy="2124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21B9C-21FC-4E28-955B-9D4164D2D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867317"/>
            <a:ext cx="31051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90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00.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Next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Enemy </a:t>
            </a:r>
            <a:r>
              <a:rPr lang="ko-KR" altLang="en-US" sz="1400"/>
              <a:t>클래스 생성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Enemy </a:t>
            </a:r>
            <a:r>
              <a:rPr lang="ko-KR" altLang="en-US" sz="1400"/>
              <a:t>객체 생성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피격 알고리즘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피해 알고리즘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적군의 생성</a:t>
            </a:r>
            <a:r>
              <a:rPr lang="en-US" altLang="ko-KR" sz="1400"/>
              <a:t>(</a:t>
            </a:r>
            <a:r>
              <a:rPr lang="ko-KR" altLang="en-US" sz="1400"/>
              <a:t>상속</a:t>
            </a:r>
            <a:r>
              <a:rPr lang="en-US" altLang="ko-KR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687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캡슐화란</a:t>
            </a:r>
            <a:r>
              <a:rPr lang="en-US" altLang="ko-KR" sz="1400"/>
              <a:t>?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데이터를 캡슐로 만들겠다는 것</a:t>
            </a:r>
            <a:r>
              <a:rPr lang="en-US" altLang="ko-KR" sz="1400"/>
              <a:t>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예시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감기약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감기 증상을 치료할 수 있는 여러 재료를 한데 모아 캡슐에 넣은 약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포장지에 핵심 성분 또는 복용자가 알아야 할 성분들을 명시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객체를 설명하기 위한 필드와</a:t>
            </a:r>
            <a:r>
              <a:rPr lang="en-US" altLang="ko-KR" sz="1400"/>
              <a:t> </a:t>
            </a:r>
            <a:r>
              <a:rPr lang="ko-KR" altLang="en-US" sz="1400"/>
              <a:t>메서드를 한데 모아 정의하고 외부에 공개할 맴버와 공개하지 않을 맴버를 구분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이전 학습 내용 중 </a:t>
            </a:r>
            <a:r>
              <a:rPr lang="en-US" altLang="ko-KR" sz="1400"/>
              <a:t>Human </a:t>
            </a:r>
            <a:r>
              <a:rPr lang="ko-KR" altLang="en-US" sz="1400"/>
              <a:t>클래스를 정의할 때 사람을 설명하기 위한 </a:t>
            </a:r>
            <a:r>
              <a:rPr lang="en-US" altLang="ko-KR" sz="1400"/>
              <a:t>age, name </a:t>
            </a:r>
            <a:r>
              <a:rPr lang="ko-KR" altLang="en-US" sz="1400"/>
              <a:t>등의 필드와 </a:t>
            </a:r>
            <a:r>
              <a:rPr lang="en-US" altLang="ko-KR" sz="1400"/>
              <a:t>Eat, Walk </a:t>
            </a:r>
            <a:r>
              <a:rPr lang="ko-KR" altLang="en-US" sz="1400"/>
              <a:t>등의 메서드를 클래스에 모아 정의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247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캡슐화를 이용해 정보를 은닉하는 법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접근 제한자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접근제한자란</a:t>
            </a:r>
            <a:r>
              <a:rPr lang="en-US" altLang="ko-KR" sz="140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 외부에 클래스의 맴버를 공개할 것인지 공개하지 않을 것인지를 결정하는 키워드</a:t>
            </a:r>
            <a:endParaRPr lang="en-US" altLang="ko-KR" sz="140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53E771-255E-48B6-A385-3DAB13A51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91198"/>
              </p:ext>
            </p:extLst>
          </p:nvPr>
        </p:nvGraphicFramePr>
        <p:xfrm>
          <a:off x="467544" y="2644042"/>
          <a:ext cx="5184576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923961198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18164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접근 제한자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06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public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모든 외부에서 접근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0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internal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같은 어셈블리 내에서만 접근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9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protected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파생 클래스만 접근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5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private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외부에 공개하지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5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64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유니티에서는 한 프로젝트가 하나의 어셈블리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외부 프로젝트에서 접근하지 않는 이상 </a:t>
            </a:r>
            <a:r>
              <a:rPr lang="en-US" altLang="ko-KR" sz="1400"/>
              <a:t>public</a:t>
            </a:r>
            <a:r>
              <a:rPr lang="ko-KR" altLang="en-US" sz="1400"/>
              <a:t>과 </a:t>
            </a:r>
            <a:r>
              <a:rPr lang="en-US" altLang="ko-KR" sz="1400"/>
              <a:t>internal</a:t>
            </a:r>
            <a:r>
              <a:rPr lang="ko-KR" altLang="en-US" sz="1400"/>
              <a:t>을 같은 의미를 가짐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protected</a:t>
            </a:r>
            <a:r>
              <a:rPr lang="ko-KR" altLang="en-US" sz="1400"/>
              <a:t>는 뒤에나오는 상속 때 별도로 설명 예정</a:t>
            </a:r>
            <a:r>
              <a:rPr lang="en-US" altLang="ko-KR" sz="1400"/>
              <a:t>(</a:t>
            </a:r>
            <a:r>
              <a:rPr lang="ko-KR" altLang="en-US" sz="1400"/>
              <a:t>상속 관련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private</a:t>
            </a:r>
            <a:r>
              <a:rPr lang="ko-KR" altLang="en-US" sz="1400"/>
              <a:t>는 외부에 공개하지 않겠다는 뜻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기본적으로 </a:t>
            </a:r>
            <a:r>
              <a:rPr lang="en-US" altLang="ko-KR" sz="1400"/>
              <a:t>publi</a:t>
            </a:r>
            <a:r>
              <a:rPr lang="ko-KR" altLang="en-US" sz="1400"/>
              <a:t>과 </a:t>
            </a:r>
            <a:r>
              <a:rPr lang="en-US" altLang="ko-KR" sz="1400"/>
              <a:t>private</a:t>
            </a:r>
            <a:r>
              <a:rPr lang="ko-KR" altLang="en-US" sz="1400"/>
              <a:t>를 많이 사용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75FD8E-6A81-4BB4-8256-2C2D9AE4A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450"/>
          <a:stretch/>
        </p:blipFill>
        <p:spPr>
          <a:xfrm>
            <a:off x="1390021" y="2982585"/>
            <a:ext cx="3205774" cy="19897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907E86-C623-4E98-8DD0-0F0B3D4D9503}"/>
              </a:ext>
            </a:extLst>
          </p:cNvPr>
          <p:cNvSpPr/>
          <p:nvPr/>
        </p:nvSpPr>
        <p:spPr>
          <a:xfrm>
            <a:off x="1390020" y="2953222"/>
            <a:ext cx="438531" cy="24253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38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클래스의 </a:t>
            </a:r>
            <a:r>
              <a:rPr lang="en-US" altLang="ko-KR" sz="1400"/>
              <a:t>private </a:t>
            </a:r>
            <a:r>
              <a:rPr lang="ko-KR" altLang="en-US" sz="1400"/>
              <a:t>키워드는 해당 클래스를 같은 프로젝트 내 다른 스크립트에서 접근할 수 없게 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맴버의 </a:t>
            </a:r>
            <a:r>
              <a:rPr lang="en-US" altLang="ko-KR" sz="1400"/>
              <a:t>private </a:t>
            </a:r>
            <a:r>
              <a:rPr lang="ko-KR" altLang="en-US" sz="1400"/>
              <a:t>키워드는 해당 맴버를 다른 클래스에서 접근할 수 없게 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외부에 숨겨야 하는 민감한 데이터를 </a:t>
            </a:r>
            <a:r>
              <a:rPr lang="en-US" altLang="ko-KR" sz="1400"/>
              <a:t>private </a:t>
            </a:r>
            <a:r>
              <a:rPr lang="ko-KR" altLang="en-US" sz="1400"/>
              <a:t>키워드를 이용해 은닉하는 것</a:t>
            </a:r>
            <a:r>
              <a:rPr lang="en-US" altLang="ko-KR" sz="1400"/>
              <a:t>(</a:t>
            </a:r>
            <a:r>
              <a:rPr lang="ko-KR" altLang="en-US" sz="1400"/>
              <a:t>해킹 방지</a:t>
            </a:r>
            <a:r>
              <a:rPr lang="en-US" altLang="ko-KR" sz="140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D0C72E-900D-4DF8-AAF8-BEF85786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787774"/>
            <a:ext cx="3079863" cy="2212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9A63CB-0EE9-4BB3-921E-91781639EA7F}"/>
              </a:ext>
            </a:extLst>
          </p:cNvPr>
          <p:cNvSpPr txBox="1"/>
          <p:nvPr/>
        </p:nvSpPr>
        <p:spPr>
          <a:xfrm>
            <a:off x="465764" y="3524457"/>
            <a:ext cx="19477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지난 주 코드</a:t>
            </a:r>
            <a:endParaRPr lang="en-US" altLang="ko-KR" sz="1400"/>
          </a:p>
          <a:p>
            <a:r>
              <a:rPr lang="en-US" altLang="ko-KR" sz="1400"/>
              <a:t>Public </a:t>
            </a:r>
            <a:r>
              <a:rPr lang="en-US" altLang="ko-KR" sz="1400">
                <a:sym typeface="Wingdings" panose="05000000000000000000" pitchFamily="2" charset="2"/>
              </a:rPr>
              <a:t> private </a:t>
            </a:r>
            <a:r>
              <a:rPr lang="ko-KR" altLang="en-US" sz="1400">
                <a:sym typeface="Wingdings" panose="05000000000000000000" pitchFamily="2" charset="2"/>
              </a:rPr>
              <a:t>변경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:</a:t>
            </a:r>
            <a:r>
              <a:rPr lang="ko-KR" altLang="en-US" sz="1400">
                <a:sym typeface="Wingdings" panose="05000000000000000000" pitchFamily="2" charset="2"/>
              </a:rPr>
              <a:t>에러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r>
              <a:rPr lang="ko-KR" altLang="en-US" sz="1400">
                <a:sym typeface="Wingdings" panose="05000000000000000000" pitchFamily="2" charset="2"/>
              </a:rPr>
              <a:t>발생</a:t>
            </a:r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D91DE7-188E-48B7-A583-542F38FE0318}"/>
              </a:ext>
            </a:extLst>
          </p:cNvPr>
          <p:cNvSpPr/>
          <p:nvPr/>
        </p:nvSpPr>
        <p:spPr>
          <a:xfrm>
            <a:off x="2867562" y="2876702"/>
            <a:ext cx="768334" cy="3240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21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접근 제한자는 생략할 수 있음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클래스와 맴버가 다르게 동작하기 때문에 차이를 알아둘 필요성이 존재함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접근 제한자가 생략된 맴버는 기본 </a:t>
            </a:r>
            <a:r>
              <a:rPr lang="en-US" altLang="ko-KR" sz="1400"/>
              <a:t>private</a:t>
            </a:r>
            <a:r>
              <a:rPr lang="ko-KR" altLang="en-US" sz="1400"/>
              <a:t>로 설정 </a:t>
            </a:r>
            <a:r>
              <a:rPr lang="en-US" altLang="ko-KR" sz="1400">
                <a:sym typeface="Wingdings" panose="05000000000000000000" pitchFamily="2" charset="2"/>
              </a:rPr>
              <a:t>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클래스는 접근 제한자를 생략하면 </a:t>
            </a:r>
            <a:r>
              <a:rPr lang="en-US" altLang="ko-KR" sz="1400">
                <a:sym typeface="Wingdings" panose="05000000000000000000" pitchFamily="2" charset="2"/>
              </a:rPr>
              <a:t>internal</a:t>
            </a:r>
            <a:r>
              <a:rPr lang="ko-KR" altLang="en-US" sz="1400">
                <a:sym typeface="Wingdings" panose="05000000000000000000" pitchFamily="2" charset="2"/>
              </a:rPr>
              <a:t>로 설정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곧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다른 프로그램이 아닌 상태에서는 모두 접근 가능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지난번 예제에서 </a:t>
            </a:r>
            <a:r>
              <a:rPr lang="en-US" altLang="ko-KR" sz="1400">
                <a:sym typeface="Wingdings" panose="05000000000000000000" pitchFamily="2" charset="2"/>
              </a:rPr>
              <a:t>public </a:t>
            </a:r>
            <a:r>
              <a:rPr lang="ko-KR" altLang="en-US" sz="1400">
                <a:sym typeface="Wingdings" panose="05000000000000000000" pitchFamily="2" charset="2"/>
              </a:rPr>
              <a:t>제거 가능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동일한 기능 수행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86E94-16E9-419C-94DC-B4EE3F56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84" y="1909192"/>
            <a:ext cx="1143000" cy="59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98A803-E2E1-4B66-BD46-F919C01C5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737" y="3732063"/>
            <a:ext cx="25336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1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속성이란 어떤 필드의 값에 접근하거나 값을 설정하는 메서드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프로그래밍 용어이며</a:t>
            </a:r>
            <a:r>
              <a:rPr lang="en-US" altLang="ko-KR" sz="1400"/>
              <a:t>, </a:t>
            </a:r>
            <a:r>
              <a:rPr lang="ko-KR" altLang="en-US" sz="1400"/>
              <a:t>필드나 메서드처럼 클래스를 구성하는 맴버 중 하나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</a:t>
            </a:r>
            <a:r>
              <a:rPr lang="en-US" altLang="ko-KR" sz="1400"/>
              <a:t>, </a:t>
            </a:r>
            <a:r>
              <a:rPr lang="ko-KR" altLang="en-US" sz="1400"/>
              <a:t>메서드와 같은 </a:t>
            </a:r>
            <a:r>
              <a:rPr lang="en-US" altLang="ko-KR" sz="1400"/>
              <a:t>C#</a:t>
            </a:r>
            <a:r>
              <a:rPr lang="ko-KR" altLang="en-US" sz="1400"/>
              <a:t>의 문법 요소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속성에는 </a:t>
            </a:r>
            <a:r>
              <a:rPr lang="en-US" altLang="ko-KR" sz="1400"/>
              <a:t>get </a:t>
            </a:r>
            <a:r>
              <a:rPr lang="ko-KR" altLang="en-US" sz="1400"/>
              <a:t>접근자와 </a:t>
            </a:r>
            <a:r>
              <a:rPr lang="en-US" altLang="ko-KR" sz="1400"/>
              <a:t>set </a:t>
            </a:r>
            <a:r>
              <a:rPr lang="ko-KR" altLang="en-US" sz="1400"/>
              <a:t>접근자가 존재</a:t>
            </a:r>
            <a:r>
              <a:rPr lang="en-US" altLang="ko-KR" sz="1400"/>
              <a:t>(Web</a:t>
            </a:r>
            <a:r>
              <a:rPr lang="ko-KR" altLang="en-US" sz="1400"/>
              <a:t>에도 사용</a:t>
            </a:r>
            <a:r>
              <a:rPr lang="en-US" altLang="ko-KR" sz="140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get </a:t>
            </a:r>
            <a:r>
              <a:rPr lang="ko-KR" altLang="en-US" sz="1400"/>
              <a:t>접근자는 해당 필드에 접근하는 역할을 수행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set </a:t>
            </a:r>
            <a:r>
              <a:rPr lang="ko-KR" altLang="en-US" sz="1400"/>
              <a:t>접근자는 해당 필드의 값을 설정하는 역할을 수행</a:t>
            </a:r>
            <a:endParaRPr lang="en-US" altLang="ko-KR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61588E-49AA-4206-B685-6EBD6AC4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1" y="3323648"/>
            <a:ext cx="3541428" cy="16645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F4C78F-EEF5-412D-8DE4-B8D2936C2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323648"/>
            <a:ext cx="2853514" cy="16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속성의 진짜 역할은 바로 부분적으로 필드를 외부에 공개하는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앞의 예제에서 </a:t>
            </a:r>
            <a:r>
              <a:rPr lang="en-US" altLang="ko-KR" sz="1400"/>
              <a:t>Age </a:t>
            </a:r>
            <a:r>
              <a:rPr lang="ko-KR" altLang="en-US" sz="1400"/>
              <a:t>속성의 </a:t>
            </a:r>
            <a:r>
              <a:rPr lang="en-US" altLang="ko-KR" sz="1400"/>
              <a:t>set</a:t>
            </a:r>
            <a:r>
              <a:rPr lang="ko-KR" altLang="en-US" sz="1400"/>
              <a:t>접근자를 제거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Human.Age error </a:t>
            </a:r>
            <a:r>
              <a:rPr lang="en-US" altLang="ko-KR" sz="1400">
                <a:sym typeface="Wingdings" panose="05000000000000000000" pitchFamily="2" charset="2"/>
              </a:rPr>
              <a:t> it is read only (get</a:t>
            </a:r>
            <a:r>
              <a:rPr lang="ko-KR" altLang="en-US" sz="1400">
                <a:sym typeface="Wingdings" panose="05000000000000000000" pitchFamily="2" charset="2"/>
              </a:rPr>
              <a:t>만 있기 때문에 읽기 전용 속성이 됨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ym typeface="Wingdings" panose="05000000000000000000" pitchFamily="2" charset="2"/>
              </a:rPr>
              <a:t>get</a:t>
            </a:r>
            <a:r>
              <a:rPr lang="ko-KR" altLang="en-US" sz="1400">
                <a:sym typeface="Wingdings" panose="05000000000000000000" pitchFamily="2" charset="2"/>
              </a:rPr>
              <a:t>이 없다면</a:t>
            </a:r>
            <a:r>
              <a:rPr lang="en-US" altLang="ko-KR" sz="140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변수의 값을 읽을 수 없는 수정 전용 속성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속성이 없어도 </a:t>
            </a:r>
            <a:r>
              <a:rPr lang="en-US" altLang="ko-KR" sz="1400">
                <a:sym typeface="Wingdings" panose="05000000000000000000" pitchFamily="2" charset="2"/>
              </a:rPr>
              <a:t>get </a:t>
            </a:r>
            <a:r>
              <a:rPr lang="ko-KR" altLang="en-US" sz="1400">
                <a:sym typeface="Wingdings" panose="05000000000000000000" pitchFamily="2" charset="2"/>
              </a:rPr>
              <a:t>접근자와 </a:t>
            </a:r>
            <a:r>
              <a:rPr lang="en-US" altLang="ko-KR" sz="1400">
                <a:sym typeface="Wingdings" panose="05000000000000000000" pitchFamily="2" charset="2"/>
              </a:rPr>
              <a:t>set </a:t>
            </a:r>
            <a:r>
              <a:rPr lang="ko-KR" altLang="en-US" sz="1400">
                <a:sym typeface="Wingdings" panose="05000000000000000000" pitchFamily="2" charset="2"/>
              </a:rPr>
              <a:t>접근자의 역할을 메서드로 구현도 가능함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ym typeface="Wingdings" panose="05000000000000000000" pitchFamily="2" charset="2"/>
              </a:rPr>
              <a:t>ChatGPT </a:t>
            </a:r>
            <a:r>
              <a:rPr lang="ko-KR" altLang="en-US" sz="1400">
                <a:sym typeface="Wingdings" panose="05000000000000000000" pitchFamily="2" charset="2"/>
              </a:rPr>
              <a:t>도움을 받아서 이해해 보자</a:t>
            </a:r>
            <a:r>
              <a:rPr lang="en-US" altLang="ko-KR" sz="1400">
                <a:sym typeface="Wingdings" panose="05000000000000000000" pitchFamily="2" charset="2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23008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1065</Words>
  <Application>Microsoft Office PowerPoint</Application>
  <PresentationFormat>화면 슬라이드 쇼(16:9)</PresentationFormat>
  <Paragraphs>189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HY견고딕</vt:lpstr>
      <vt:lpstr>HY헤드라인M</vt:lpstr>
      <vt:lpstr>Open Sans</vt:lpstr>
      <vt:lpstr>굴림</vt:lpstr>
      <vt:lpstr>맑은 고딕</vt:lpstr>
      <vt:lpstr>Arial</vt:lpstr>
      <vt:lpstr>Calibri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sehan</cp:lastModifiedBy>
  <cp:revision>265</cp:revision>
  <dcterms:created xsi:type="dcterms:W3CDTF">2021-10-09T11:03:01Z</dcterms:created>
  <dcterms:modified xsi:type="dcterms:W3CDTF">2023-05-17T02:42:27Z</dcterms:modified>
</cp:coreProperties>
</file>