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0" r:id="rId2"/>
    <p:sldId id="39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43" autoAdjust="0"/>
  </p:normalViewPr>
  <p:slideViewPr>
    <p:cSldViewPr>
      <p:cViewPr varScale="1">
        <p:scale>
          <a:sx n="134" d="100"/>
          <a:sy n="134" d="100"/>
        </p:scale>
        <p:origin x="120" y="4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://www.bodnara.co.kr/bbs/article.html?num=11159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코딩</a:t>
            </a: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-I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4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연산자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논리연산자란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숫자를 연산하는 것이 아닌 </a:t>
            </a:r>
            <a:r>
              <a:rPr lang="en-US" altLang="ko-KR" sz="1400" dirty="0" err="1"/>
              <a:t>ture</a:t>
            </a:r>
            <a:r>
              <a:rPr lang="en-US" altLang="ko-KR" sz="1400" dirty="0"/>
              <a:t>, false</a:t>
            </a:r>
            <a:r>
              <a:rPr lang="ko-KR" altLang="en-US" sz="1400" dirty="0"/>
              <a:t>와 같은 </a:t>
            </a:r>
            <a:r>
              <a:rPr lang="ko-KR" altLang="en-US" sz="1400" dirty="0" err="1"/>
              <a:t>부울대수를</a:t>
            </a:r>
            <a:r>
              <a:rPr lang="ko-KR" altLang="en-US" sz="1400" dirty="0"/>
              <a:t> 연산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부울대수란</a:t>
            </a:r>
            <a:r>
              <a:rPr lang="en-US" altLang="ko-KR" sz="1400" dirty="0"/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1</a:t>
            </a:r>
            <a:r>
              <a:rPr lang="ko-KR" altLang="en-US" sz="1400" dirty="0"/>
              <a:t>을 뜻하는 문자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0 = false(</a:t>
            </a:r>
            <a:r>
              <a:rPr lang="ko-KR" altLang="en-US" sz="1400" dirty="0"/>
              <a:t>거짓</a:t>
            </a:r>
            <a:r>
              <a:rPr lang="en-US" altLang="ko-KR" sz="1400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1 = true(</a:t>
            </a:r>
            <a:r>
              <a:rPr lang="ko-KR" altLang="en-US" sz="1400" dirty="0"/>
              <a:t>참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98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논리연산자란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AF97420-A2FD-8652-048B-02FBA53E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92387"/>
              </p:ext>
            </p:extLst>
          </p:nvPr>
        </p:nvGraphicFramePr>
        <p:xfrm>
          <a:off x="755576" y="1684624"/>
          <a:ext cx="4650278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091885491"/>
                    </a:ext>
                  </a:extLst>
                </a:gridCol>
                <a:gridCol w="3138110">
                  <a:extLst>
                    <a:ext uri="{9D8B030D-6E8A-4147-A177-3AD203B41FA5}">
                      <a16:colId xmlns:a16="http://schemas.microsoft.com/office/drawing/2014/main" val="1136009481"/>
                    </a:ext>
                  </a:extLst>
                </a:gridCol>
              </a:tblGrid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7940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true AND true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114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true AND false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false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217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false AND true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false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38643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false AND false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false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029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true OR true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81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true OR false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8534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false OR true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9640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false OR false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false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60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논리연산자란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AF97420-A2FD-8652-048B-02FBA53E8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44682"/>
              </p:ext>
            </p:extLst>
          </p:nvPr>
        </p:nvGraphicFramePr>
        <p:xfrm>
          <a:off x="755576" y="1684624"/>
          <a:ext cx="465027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091885491"/>
                    </a:ext>
                  </a:extLst>
                </a:gridCol>
                <a:gridCol w="3138110">
                  <a:extLst>
                    <a:ext uri="{9D8B030D-6E8A-4147-A177-3AD203B41FA5}">
                      <a16:colId xmlns:a16="http://schemas.microsoft.com/office/drawing/2014/main" val="1136009481"/>
                    </a:ext>
                  </a:extLst>
                </a:gridCol>
              </a:tblGrid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7940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&amp;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</a:t>
                      </a:r>
                      <a:r>
                        <a:rPr lang="en-US" altLang="ko-KR" sz="1400" dirty="0"/>
                        <a:t> AND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114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&amp;&amp;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조건부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논리 </a:t>
                      </a:r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217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|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논리 </a:t>
                      </a:r>
                      <a:r>
                        <a:rPr lang="en-US" altLang="ko-KR" sz="1400" dirty="0"/>
                        <a:t>OR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38643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||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조건부 논리 </a:t>
                      </a:r>
                      <a:r>
                        <a:rPr lang="en-US" altLang="ko-KR" sz="1400" dirty="0"/>
                        <a:t>OR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029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!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99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논리연산자 실습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C570C-8AA5-6661-33F6-9758767F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9" y="1481137"/>
            <a:ext cx="3190875" cy="2181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AE9A9A-B586-AA12-5BAF-79934A49C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248" y="1481138"/>
            <a:ext cx="2821668" cy="218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비교연산자란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실제 프로그램에서 </a:t>
            </a:r>
            <a:r>
              <a:rPr lang="en-US" altLang="ko-KR" sz="1400" dirty="0"/>
              <a:t>true, false</a:t>
            </a:r>
            <a:r>
              <a:rPr lang="ko-KR" altLang="en-US" sz="1400" dirty="0"/>
              <a:t>를 작성하는 경우가 종종 있으나</a:t>
            </a:r>
            <a:r>
              <a:rPr lang="en-US" altLang="ko-KR" sz="1400" dirty="0"/>
              <a:t>, </a:t>
            </a:r>
            <a:r>
              <a:rPr lang="ko-KR" altLang="en-US" sz="1400" dirty="0"/>
              <a:t>논리연산자를 단독으로 사용되는 경우는 없음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비교연산자와 논리연산자를 동시에 활용하는 경우가 대부분임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비교연산자는 두 연산자의 값을 비교해 참</a:t>
            </a:r>
            <a:r>
              <a:rPr lang="en-US" altLang="ko-KR" sz="1400" dirty="0"/>
              <a:t>(true)</a:t>
            </a:r>
            <a:r>
              <a:rPr lang="ko-KR" altLang="en-US" sz="1400" dirty="0"/>
              <a:t>인지 거짓</a:t>
            </a:r>
            <a:r>
              <a:rPr lang="en-US" altLang="ko-KR" sz="1400" dirty="0"/>
              <a:t>(false)</a:t>
            </a:r>
            <a:r>
              <a:rPr lang="ko-KR" altLang="en-US" sz="1400" dirty="0"/>
              <a:t>인지 판별하는 연산자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대입연산자</a:t>
            </a:r>
            <a:r>
              <a:rPr lang="en-US" altLang="ko-KR" sz="1400" dirty="0"/>
              <a:t>(=)</a:t>
            </a:r>
            <a:r>
              <a:rPr lang="ko-KR" altLang="en-US" sz="1400" dirty="0"/>
              <a:t>가 두개 사용되면 비교연산자 중 </a:t>
            </a:r>
            <a:r>
              <a:rPr lang="en-US" altLang="ko-KR" sz="1400" dirty="0"/>
              <a:t>“</a:t>
            </a:r>
            <a:r>
              <a:rPr lang="ko-KR" altLang="en-US" sz="1400" dirty="0"/>
              <a:t>같다</a:t>
            </a:r>
            <a:r>
              <a:rPr lang="en-US" altLang="ko-KR" sz="1400" dirty="0"/>
              <a:t>”</a:t>
            </a:r>
            <a:r>
              <a:rPr lang="ko-KR" altLang="en-US" sz="1400" dirty="0"/>
              <a:t>라는 의미를 가지는 비교연산자가 됨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64259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비교연산자</a:t>
            </a:r>
            <a:endParaRPr lang="en-US" altLang="ko-KR" sz="14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CABA9F6-F381-DCF3-E346-E98A0D63A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12048"/>
              </p:ext>
            </p:extLst>
          </p:nvPr>
        </p:nvGraphicFramePr>
        <p:xfrm>
          <a:off x="215516" y="1684624"/>
          <a:ext cx="6156684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109188549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1136009481"/>
                    </a:ext>
                  </a:extLst>
                </a:gridCol>
              </a:tblGrid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7940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왼쪽 피연산자와 오른쪽 피연산자가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114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!=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왼쪽 피연산자와 오른쪽 피연산자가 다름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217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피연산자보다 오른쪽 피연산자가 작음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38643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피연산자보다 오른쪽 피연산자가 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029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피연산자보다 오른쪽 피연산자가 작거나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81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&gt;=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왼쪽 피연산자보다 오른쪽 피연산자가 크거나 같음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28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092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비교 연산자실습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904D4D-462D-6C2E-FAB0-8E5FFDAF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1" y="1758691"/>
            <a:ext cx="3038475" cy="273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34AE2B-C95D-130B-DB0E-97B1E497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985" y="2013129"/>
            <a:ext cx="24955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57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9785E1D-E004-307E-1598-2165DE5C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7" y="1491630"/>
            <a:ext cx="2464567" cy="314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8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53A8FD6-851E-6C0B-DF2D-437F729B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835787"/>
            <a:ext cx="3893571" cy="4155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7F748-5DD1-01F4-10DF-40B5D4F37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066128"/>
            <a:ext cx="2038350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7A4EBC-CFC0-8743-40CB-1D8775877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573425"/>
            <a:ext cx="43148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0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A271C01-B5CD-D12F-3759-4415C980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19" y="1200517"/>
            <a:ext cx="2428875" cy="3476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933093-BB04-17CE-79F9-F7B8237F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200517"/>
            <a:ext cx="23145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7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연산자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연산자 실전 학습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A2EA8FF-BC75-5289-3B32-78B057B8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930217"/>
            <a:ext cx="3242511" cy="39399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8475AA-9517-6B87-ED9B-E963C6BD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59" y="1419622"/>
            <a:ext cx="2529176" cy="27269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8CBDD4-51AC-4E20-07C7-B1E06DAC2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043" y="926767"/>
            <a:ext cx="2390775" cy="1657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A5489A-71FD-9BBB-1947-96E0D49CF1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8139" r="11279" b="4959"/>
          <a:stretch/>
        </p:blipFill>
        <p:spPr>
          <a:xfrm>
            <a:off x="3867698" y="2938862"/>
            <a:ext cx="1408604" cy="1896722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C7B0D421-8AD8-5FF8-8A70-7F86CEAAA1EA}"/>
              </a:ext>
            </a:extLst>
          </p:cNvPr>
          <p:cNvSpPr/>
          <p:nvPr/>
        </p:nvSpPr>
        <p:spPr>
          <a:xfrm>
            <a:off x="4375398" y="3075806"/>
            <a:ext cx="720080" cy="720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BF62CDB-698A-3C46-FEE8-BB9FF2E223CB}"/>
              </a:ext>
            </a:extLst>
          </p:cNvPr>
          <p:cNvSpPr/>
          <p:nvPr/>
        </p:nvSpPr>
        <p:spPr>
          <a:xfrm>
            <a:off x="5246375" y="3168377"/>
            <a:ext cx="713606" cy="36003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7641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D060101-B1FD-6A34-5851-D926B4AE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04" y="987574"/>
            <a:ext cx="2514600" cy="1209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F2EBC5-FC54-878A-C24E-5859B1FE2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04" y="2753012"/>
            <a:ext cx="2133600" cy="16859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8F46F9-56A7-3685-2190-791E6C44B769}"/>
              </a:ext>
            </a:extLst>
          </p:cNvPr>
          <p:cNvSpPr/>
          <p:nvPr/>
        </p:nvSpPr>
        <p:spPr>
          <a:xfrm>
            <a:off x="338104" y="3003798"/>
            <a:ext cx="1426840" cy="360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5C4F46-AFE4-FE6D-62DC-E40583E69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987573"/>
            <a:ext cx="2981022" cy="34513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D6EA97-7171-DB5F-7E3C-2C543B580ABF}"/>
              </a:ext>
            </a:extLst>
          </p:cNvPr>
          <p:cNvSpPr/>
          <p:nvPr/>
        </p:nvSpPr>
        <p:spPr>
          <a:xfrm>
            <a:off x="3373908" y="2213223"/>
            <a:ext cx="2954977" cy="360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426F900-9D98-55B5-26EA-C6392D368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727" y="1535577"/>
            <a:ext cx="1171457" cy="109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96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D2EA5DA-6477-6685-E92B-68BCC28E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771550"/>
            <a:ext cx="1905000" cy="4010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B4562F-AB6A-201F-7D2B-C41CE2782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637" y="981099"/>
            <a:ext cx="42767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43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9462D09-C9C6-57DD-1917-9DF562389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3598"/>
            <a:ext cx="6300192" cy="30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2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AFB002B-3120-07A4-5ED7-4F08473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35646"/>
            <a:ext cx="4314825" cy="962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FC9201-C112-D6C2-A9CB-EF4A84238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5" y="2833092"/>
            <a:ext cx="4324350" cy="904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93BF00-FD35-D17C-69E4-D671E0E5D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541" y="1641898"/>
            <a:ext cx="3812380" cy="20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47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137F1C9-D563-0CBA-9B1F-943CA5E3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09" y="837893"/>
            <a:ext cx="7134951" cy="407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연산자란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산술연산자</a:t>
            </a:r>
            <a:r>
              <a:rPr lang="en-US" altLang="ko-KR" sz="1400" dirty="0"/>
              <a:t>, </a:t>
            </a:r>
            <a:r>
              <a:rPr lang="ko-KR" altLang="en-US" sz="1400" dirty="0"/>
              <a:t>대입연산자</a:t>
            </a:r>
            <a:r>
              <a:rPr lang="en-US" altLang="ko-KR" sz="1400" dirty="0"/>
              <a:t>, </a:t>
            </a:r>
            <a:r>
              <a:rPr lang="ko-KR" altLang="en-US" sz="1400" dirty="0"/>
              <a:t>비교연산자가 존재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연산이란 앞과 뒤의 데이터의 연산</a:t>
            </a:r>
            <a:r>
              <a:rPr lang="en-US" altLang="ko-KR" sz="1400" dirty="0"/>
              <a:t>(</a:t>
            </a:r>
            <a:r>
              <a:rPr lang="ko-KR" altLang="en-US" sz="1400" dirty="0"/>
              <a:t>산술</a:t>
            </a:r>
            <a:r>
              <a:rPr lang="en-US" altLang="ko-KR" sz="1400" dirty="0"/>
              <a:t>, </a:t>
            </a:r>
            <a:r>
              <a:rPr lang="ko-KR" altLang="en-US" sz="1400" dirty="0"/>
              <a:t>대입</a:t>
            </a:r>
            <a:r>
              <a:rPr lang="en-US" altLang="ko-KR" sz="1400" dirty="0"/>
              <a:t>, </a:t>
            </a:r>
            <a:r>
              <a:rPr lang="ko-KR" altLang="en-US" sz="1400" dirty="0"/>
              <a:t>비교</a:t>
            </a:r>
            <a:r>
              <a:rPr lang="en-US" altLang="ko-KR" sz="1400" dirty="0"/>
              <a:t>)</a:t>
            </a:r>
            <a:r>
              <a:rPr lang="ko-KR" altLang="en-US" sz="1400" dirty="0"/>
              <a:t>을 수행하는 것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45567BD-F21E-DCE7-EACF-F98E2B9F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7567"/>
              </p:ext>
            </p:extLst>
          </p:nvPr>
        </p:nvGraphicFramePr>
        <p:xfrm>
          <a:off x="569794" y="2434415"/>
          <a:ext cx="4650278" cy="243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9878">
                  <a:extLst>
                    <a:ext uri="{9D8B030D-6E8A-4147-A177-3AD203B41FA5}">
                      <a16:colId xmlns:a16="http://schemas.microsoft.com/office/drawing/2014/main" val="109188549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136009481"/>
                    </a:ext>
                  </a:extLst>
                </a:gridCol>
              </a:tblGrid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7940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더하기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114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빼기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217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*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곱하기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38643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/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029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02559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++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증가</a:t>
                      </a:r>
                      <a:r>
                        <a:rPr lang="en-US" altLang="ko-KR" sz="1400" dirty="0"/>
                        <a:t>(+1)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08448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감소</a:t>
                      </a:r>
                      <a:r>
                        <a:rPr lang="en-US" altLang="ko-KR" sz="1400" dirty="0"/>
                        <a:t>(-1)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0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산술연산자의 활용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043BD7-D81D-C8FA-BCA6-48DAEFDA4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4"/>
          <a:stretch/>
        </p:blipFill>
        <p:spPr>
          <a:xfrm>
            <a:off x="611560" y="1624026"/>
            <a:ext cx="4124240" cy="30816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32FD09-5BF1-A9BD-6638-8FC3BBA2D4CB}"/>
              </a:ext>
            </a:extLst>
          </p:cNvPr>
          <p:cNvSpPr/>
          <p:nvPr/>
        </p:nvSpPr>
        <p:spPr>
          <a:xfrm>
            <a:off x="2433192" y="2582317"/>
            <a:ext cx="2066800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B89585-C881-EBF1-4B89-C7A6EAF74DA8}"/>
              </a:ext>
            </a:extLst>
          </p:cNvPr>
          <p:cNvSpPr/>
          <p:nvPr/>
        </p:nvSpPr>
        <p:spPr>
          <a:xfrm>
            <a:off x="2433192" y="3400126"/>
            <a:ext cx="2066800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75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대입연산자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오른쪽의 피연산자의 값을 왼쪽의 피연산자에 대입하는 연산자 </a:t>
            </a:r>
            <a:r>
              <a:rPr lang="en-US" altLang="ko-KR" sz="1400" dirty="0"/>
              <a:t>(=)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A049497-16B3-A0EF-DAA2-63EA31F37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13745"/>
              </p:ext>
            </p:extLst>
          </p:nvPr>
        </p:nvGraphicFramePr>
        <p:xfrm>
          <a:off x="569794" y="2237601"/>
          <a:ext cx="465027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9878">
                  <a:extLst>
                    <a:ext uri="{9D8B030D-6E8A-4147-A177-3AD203B41FA5}">
                      <a16:colId xmlns:a16="http://schemas.microsoft.com/office/drawing/2014/main" val="1091885491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136009481"/>
                    </a:ext>
                  </a:extLst>
                </a:gridCol>
              </a:tblGrid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97940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대입연산자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114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+=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복합 대입 연산자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더하기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21772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복합 대입 연산자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빼기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538643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*=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복합 대입 연산자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곱하기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029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/=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복합 대입 연산자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나누기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0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5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복합 대입연산자의 활용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043BD7-D81D-C8FA-BCA6-48DAEFDA4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174"/>
          <a:stretch/>
        </p:blipFill>
        <p:spPr>
          <a:xfrm>
            <a:off x="611560" y="1624026"/>
            <a:ext cx="4124240" cy="30816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32FD09-5BF1-A9BD-6638-8FC3BBA2D4CB}"/>
              </a:ext>
            </a:extLst>
          </p:cNvPr>
          <p:cNvSpPr/>
          <p:nvPr/>
        </p:nvSpPr>
        <p:spPr>
          <a:xfrm>
            <a:off x="2177592" y="2593182"/>
            <a:ext cx="262744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D751C4-5534-6C61-4937-4C88901672E7}"/>
              </a:ext>
            </a:extLst>
          </p:cNvPr>
          <p:cNvSpPr/>
          <p:nvPr/>
        </p:nvSpPr>
        <p:spPr>
          <a:xfrm>
            <a:off x="2177592" y="3399558"/>
            <a:ext cx="262744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53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복합 대입연산자 실습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4A4145-206C-075C-A834-3B8F6E60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4" y="2571750"/>
            <a:ext cx="3105150" cy="18669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A81199B-1E42-E331-8C0C-76CE31CBD51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150820" y="1801959"/>
            <a:ext cx="864096" cy="769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F2F113-F28E-FA64-E0A2-F0788E286FCA}"/>
              </a:ext>
            </a:extLst>
          </p:cNvPr>
          <p:cNvSpPr txBox="1"/>
          <p:nvPr/>
        </p:nvSpPr>
        <p:spPr>
          <a:xfrm>
            <a:off x="3014916" y="1432627"/>
            <a:ext cx="2789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이제 이게 </a:t>
            </a:r>
            <a:r>
              <a:rPr lang="ko-KR" altLang="en-US" sz="1400" dirty="0" err="1"/>
              <a:t>파일명인거는</a:t>
            </a:r>
            <a:r>
              <a:rPr lang="ko-KR" altLang="en-US" sz="1400" dirty="0"/>
              <a:t> 아시죠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따라하시면 안되요</a:t>
            </a:r>
            <a:r>
              <a:rPr lang="en-US" altLang="ko-KR" sz="1400" dirty="0"/>
              <a:t>!!</a:t>
            </a:r>
          </a:p>
          <a:p>
            <a:r>
              <a:rPr lang="ko-KR" altLang="en-US" sz="1400" dirty="0"/>
              <a:t>파일명과 동일해야 합니다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178EF-1D0A-86D0-E9A1-D87EADDCF232}"/>
              </a:ext>
            </a:extLst>
          </p:cNvPr>
          <p:cNvSpPr txBox="1"/>
          <p:nvPr/>
        </p:nvSpPr>
        <p:spPr>
          <a:xfrm>
            <a:off x="3803703" y="3349618"/>
            <a:ext cx="2207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부분만 따라해봅시다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23F4750-1098-52C3-7288-312F8E8227F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357394" y="3503507"/>
            <a:ext cx="1446309" cy="137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B06AAA-4744-3B46-9553-F2AA89000DD5}"/>
              </a:ext>
            </a:extLst>
          </p:cNvPr>
          <p:cNvSpPr/>
          <p:nvPr/>
        </p:nvSpPr>
        <p:spPr>
          <a:xfrm>
            <a:off x="1043608" y="3248398"/>
            <a:ext cx="1313786" cy="8640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25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복합 대입연산자 실습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76EA3-6CFA-8D08-8ED6-7FF51958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888976"/>
            <a:ext cx="4029075" cy="22669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3B0C418-9C90-4BB5-BEC1-2166EA636A29}"/>
              </a:ext>
            </a:extLst>
          </p:cNvPr>
          <p:cNvSpPr/>
          <p:nvPr/>
        </p:nvSpPr>
        <p:spPr>
          <a:xfrm>
            <a:off x="1116494" y="3363838"/>
            <a:ext cx="1313786" cy="43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69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복합 대입연산자 실습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68CBB0-B0D9-F540-8494-67AF74A5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0" y="1923678"/>
            <a:ext cx="3228975" cy="240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EB10-CD3E-43C7-5637-CE0B8F06D707}"/>
              </a:ext>
            </a:extLst>
          </p:cNvPr>
          <p:cNvSpPr txBox="1"/>
          <p:nvPr/>
        </p:nvSpPr>
        <p:spPr>
          <a:xfrm>
            <a:off x="2555776" y="1441454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</a:t>
            </a:r>
            <a:r>
              <a:rPr lang="ko-KR" altLang="en-US" sz="1400" dirty="0"/>
              <a:t> </a:t>
            </a:r>
            <a:r>
              <a:rPr lang="en-US" altLang="ko-KR" sz="1400" dirty="0"/>
              <a:t>= a+3</a:t>
            </a:r>
            <a:r>
              <a:rPr lang="ko-KR" altLang="en-US" sz="1400" dirty="0"/>
              <a:t>과 </a:t>
            </a:r>
            <a:r>
              <a:rPr lang="en-US" altLang="ko-KR" sz="1400" dirty="0"/>
              <a:t>a+=3</a:t>
            </a:r>
            <a:r>
              <a:rPr lang="ko-KR" altLang="en-US" sz="1400" dirty="0"/>
              <a:t>은</a:t>
            </a:r>
            <a:r>
              <a:rPr lang="en-US" altLang="ko-KR" sz="1400" dirty="0"/>
              <a:t> </a:t>
            </a:r>
            <a:r>
              <a:rPr lang="ko-KR" altLang="en-US" sz="1400" dirty="0"/>
              <a:t>같은 연산입니다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0551BB-E5DB-AD6F-010B-BB5E74ABA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42" y="3123828"/>
            <a:ext cx="2438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449</Words>
  <Application>Microsoft Office PowerPoint</Application>
  <PresentationFormat>화면 슬라이드 쇼(16:9)</PresentationFormat>
  <Paragraphs>158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186</cp:revision>
  <dcterms:created xsi:type="dcterms:W3CDTF">2021-10-09T11:03:01Z</dcterms:created>
  <dcterms:modified xsi:type="dcterms:W3CDTF">2023-03-28T07:58:56Z</dcterms:modified>
</cp:coreProperties>
</file>