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9" r:id="rId18"/>
    <p:sldId id="275" r:id="rId19"/>
    <p:sldId id="276" r:id="rId20"/>
    <p:sldId id="277" r:id="rId21"/>
    <p:sldId id="280" r:id="rId22"/>
    <p:sldId id="281" r:id="rId23"/>
    <p:sldId id="278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ditr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hpedit.en.softonic.com/" TargetMode="External"/><Relationship Id="rId3" Type="http://schemas.openxmlformats.org/officeDocument/2006/relationships/hyperlink" Target="https://www.activestate.com/products/komodo-ide/" TargetMode="External"/><Relationship Id="rId7" Type="http://schemas.openxmlformats.org/officeDocument/2006/relationships/hyperlink" Target="http://www.nusphere.com/" TargetMode="External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pdt/" TargetMode="External"/><Relationship Id="rId5" Type="http://schemas.openxmlformats.org/officeDocument/2006/relationships/hyperlink" Target="https://www.mpsoftware.dk/phpdesigner.php" TargetMode="External"/><Relationship Id="rId4" Type="http://schemas.openxmlformats.org/officeDocument/2006/relationships/hyperlink" Target="https://netbeans.org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1687" y="2770234"/>
            <a:ext cx="69993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웹 </a:t>
            </a:r>
            <a:r>
              <a:rPr lang="ko-KR" altLang="en-US" sz="3600" dirty="0" smtClean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800" dirty="0" smtClean="0"/>
          </a:p>
          <a:p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</a:rPr>
              <a:t>Apache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</a:rPr>
              <a:t>기반 웹 서버 구축 및 환경 설정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166" y="4807178"/>
            <a:ext cx="130035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2020.07.06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" y="1483568"/>
            <a:ext cx="6011778" cy="479855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875453" y="4152122"/>
            <a:ext cx="1475670" cy="5598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58" y="1483568"/>
            <a:ext cx="2171700" cy="533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958" y="2447147"/>
            <a:ext cx="3152775" cy="209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10958" y="2930203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2020.07.06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7.4.7-0</a:t>
            </a:r>
            <a:r>
              <a:rPr lang="ko-KR" altLang="en-US" dirty="0" smtClean="0"/>
              <a:t>이 최신 버전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10958" y="3573041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다운로드한 </a:t>
            </a:r>
            <a:r>
              <a:rPr lang="en-US" altLang="ko-KR" dirty="0" smtClean="0"/>
              <a:t>xampp-windows-x64-7.4.7-0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관리자 권한으로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46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9" y="1869826"/>
            <a:ext cx="4781550" cy="4048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19" y="1869826"/>
            <a:ext cx="4781550" cy="404812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807851" y="5498072"/>
            <a:ext cx="885448" cy="4012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71880" y="3312367"/>
            <a:ext cx="885448" cy="2332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71880" y="4018775"/>
            <a:ext cx="885448" cy="2332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771880" y="4428548"/>
            <a:ext cx="1087611" cy="2332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87" y="1449258"/>
            <a:ext cx="4781550" cy="404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9" y="1449258"/>
            <a:ext cx="4781550" cy="404812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957140" y="5077504"/>
            <a:ext cx="885448" cy="4012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500690" y="5087029"/>
            <a:ext cx="885448" cy="4012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71823" y="5992391"/>
            <a:ext cx="705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관련 제품 정보</a:t>
            </a:r>
            <a:r>
              <a:rPr lang="en-US" altLang="ko-KR" dirty="0" smtClean="0"/>
              <a:t>(Next)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기본 포트 설정</a:t>
            </a:r>
            <a:r>
              <a:rPr lang="en-US" altLang="ko-KR" dirty="0" smtClean="0">
                <a:sym typeface="Wingdings" panose="05000000000000000000" pitchFamily="2" charset="2"/>
              </a:rPr>
              <a:t>(Next)  </a:t>
            </a:r>
            <a:r>
              <a:rPr lang="ko-KR" altLang="en-US" dirty="0" smtClean="0">
                <a:sym typeface="Wingdings" panose="05000000000000000000" pitchFamily="2" charset="2"/>
              </a:rPr>
              <a:t>설치 완료</a:t>
            </a:r>
            <a:r>
              <a:rPr lang="en-US" altLang="ko-KR" dirty="0" smtClean="0">
                <a:sym typeface="Wingdings" panose="05000000000000000000" pitchFamily="2" charset="2"/>
              </a:rPr>
              <a:t>(Finish)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2" y="2019300"/>
            <a:ext cx="4779768" cy="41290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74" y="2295525"/>
            <a:ext cx="5292476" cy="34385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33012" y="3079229"/>
            <a:ext cx="4330238" cy="4259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33012" y="3533775"/>
            <a:ext cx="4330238" cy="6762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04562" y="4288904"/>
            <a:ext cx="1834688" cy="1092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시작 시 자동으로 </a:t>
            </a:r>
            <a:r>
              <a:rPr lang="en-US" altLang="ko-KR" dirty="0" err="1" smtClean="0"/>
              <a:t>Aapache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227680"/>
            <a:ext cx="6362700" cy="41338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27258" y="2592611"/>
            <a:ext cx="797392" cy="207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277" y="2103855"/>
            <a:ext cx="3429000" cy="42576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70358" y="3285273"/>
            <a:ext cx="1064092" cy="2199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70358" y="3505200"/>
            <a:ext cx="587842" cy="4286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9233" y="6029325"/>
            <a:ext cx="759292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포트 설정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46" y="1952624"/>
            <a:ext cx="3429000" cy="42576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94876" y="5173244"/>
            <a:ext cx="1359367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57" y="1271587"/>
            <a:ext cx="4467225" cy="2505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857" y="4081462"/>
            <a:ext cx="4467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서버 설치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시스템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제어판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검색하여 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고급 시스템 설정 선택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시스템 변수 편집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또는 새 시스템 변수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en-US" altLang="ko-KR" dirty="0" smtClean="0">
                <a:sym typeface="Wingdings" panose="05000000000000000000" pitchFamily="2" charset="2"/>
              </a:rPr>
              <a:t>PATH </a:t>
            </a:r>
            <a:r>
              <a:rPr lang="ko-KR" altLang="en-US" dirty="0" smtClean="0">
                <a:sym typeface="Wingdings" panose="05000000000000000000" pitchFamily="2" charset="2"/>
              </a:rPr>
              <a:t>를 클릭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" y="2752725"/>
            <a:ext cx="3017396" cy="335756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24771" y="5438774"/>
            <a:ext cx="923926" cy="2095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18" y="2752725"/>
            <a:ext cx="3546963" cy="33575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225021" y="4652159"/>
            <a:ext cx="2128154" cy="1484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10" y="5052910"/>
            <a:ext cx="3524972" cy="8906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54765" y="6143521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변수이름</a:t>
            </a:r>
            <a:r>
              <a:rPr lang="en-US" altLang="ko-KR" dirty="0" smtClean="0"/>
              <a:t>: MYSQL_HOME</a:t>
            </a:r>
            <a:endParaRPr lang="en-US" altLang="ko-KR" dirty="0"/>
          </a:p>
          <a:p>
            <a:r>
              <a:rPr lang="ko-KR" altLang="en-US" dirty="0" smtClean="0"/>
              <a:t>변수 값</a:t>
            </a:r>
            <a:r>
              <a:rPr lang="en-US" altLang="ko-KR" dirty="0" smtClean="0"/>
              <a:t>: C</a:t>
            </a:r>
            <a:r>
              <a:rPr lang="en-US" altLang="ko-KR" dirty="0"/>
              <a:t>:\xampp\mysql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078" y="2756684"/>
            <a:ext cx="3582072" cy="339079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425546" y="4452830"/>
            <a:ext cx="2166254" cy="170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16378" y="46503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새로 만들기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21545" y="5498255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편집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새로만들기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9096" y="2502332"/>
            <a:ext cx="2577657" cy="245048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644821" y="5052911"/>
            <a:ext cx="489779" cy="15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621512" y="2733675"/>
            <a:ext cx="443165" cy="1619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778553" y="6282020"/>
            <a:ext cx="259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%MYSQL_HOME%\</a:t>
            </a:r>
            <a:r>
              <a:rPr lang="ko-KR" altLang="en-US" dirty="0" err="1"/>
              <a:t>bin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668127" y="4430743"/>
            <a:ext cx="1707547" cy="103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서버 설치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검색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cmd</a:t>
            </a:r>
            <a:r>
              <a:rPr lang="en-US" altLang="ko-KR" dirty="0" smtClean="0">
                <a:sym typeface="Wingdings" panose="05000000000000000000" pitchFamily="2" charset="2"/>
              </a:rPr>
              <a:t>  </a:t>
            </a:r>
            <a:r>
              <a:rPr lang="ko-KR" altLang="en-US" dirty="0" smtClean="0">
                <a:sym typeface="Wingdings" panose="05000000000000000000" pitchFamily="2" charset="2"/>
              </a:rPr>
              <a:t>명령 프롬프트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관리자 권한 실행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en-US" altLang="ko-KR" dirty="0" smtClean="0">
                <a:sym typeface="Wingdings" panose="05000000000000000000" pitchFamily="2" charset="2"/>
              </a:rPr>
              <a:t> –u root –p: (</a:t>
            </a:r>
            <a:r>
              <a:rPr lang="ko-KR" altLang="en-US" dirty="0" smtClean="0">
                <a:sym typeface="Wingdings" panose="05000000000000000000" pitchFamily="2" charset="2"/>
              </a:rPr>
              <a:t>초기에는 </a:t>
            </a:r>
            <a:r>
              <a:rPr lang="en-US" altLang="ko-KR" dirty="0" smtClean="0">
                <a:sym typeface="Wingdings" panose="05000000000000000000" pitchFamily="2" charset="2"/>
              </a:rPr>
              <a:t>p/w</a:t>
            </a:r>
            <a:r>
              <a:rPr lang="ko-KR" altLang="en-US" dirty="0" smtClean="0">
                <a:sym typeface="Wingdings" panose="05000000000000000000" pitchFamily="2" charset="2"/>
              </a:rPr>
              <a:t>가 없음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4182"/>
          <a:stretch/>
        </p:blipFill>
        <p:spPr>
          <a:xfrm>
            <a:off x="1850184" y="2391602"/>
            <a:ext cx="3512391" cy="40091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3622"/>
          <a:stretch/>
        </p:blipFill>
        <p:spPr>
          <a:xfrm>
            <a:off x="5572126" y="2378312"/>
            <a:ext cx="5105400" cy="40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서버 설치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웹 서버의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Start </a:t>
            </a:r>
            <a:r>
              <a:rPr lang="ko-KR" altLang="en-US" dirty="0" smtClean="0"/>
              <a:t>실행 후 인터넷 익스플로러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크롬 익스플로러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localhost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4" y="2592105"/>
            <a:ext cx="5255466" cy="3414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74" y="2592105"/>
            <a:ext cx="6303653" cy="34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서버 설치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손쉬운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3295" r="23970"/>
          <a:stretch/>
        </p:blipFill>
        <p:spPr>
          <a:xfrm>
            <a:off x="345234" y="2005489"/>
            <a:ext cx="4130759" cy="42429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08905" y="2310289"/>
            <a:ext cx="457563" cy="2043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95" y="2154449"/>
            <a:ext cx="7283057" cy="39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622" y="2100166"/>
            <a:ext cx="36519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동적인 웹 콘텐츠 소개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웹 서버 설치 및 구성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프론트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백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웹 서버 </a:t>
            </a:r>
            <a:r>
              <a:rPr lang="ko-KR" altLang="en-US" dirty="0"/>
              <a:t>기초 </a:t>
            </a:r>
            <a:r>
              <a:rPr lang="ko-KR" altLang="en-US" dirty="0" smtClean="0"/>
              <a:t>동작 확인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프로그램 편집기 설치 및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개발 서버 설치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My-SQL </a:t>
            </a:r>
            <a:r>
              <a:rPr lang="ko-KR" altLang="en-US" dirty="0" smtClean="0"/>
              <a:t>관리자 비밀 번호 변경 및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의 접속 비밀번호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My-SQL </a:t>
            </a:r>
            <a:r>
              <a:rPr lang="ko-KR" altLang="en-US" dirty="0" smtClean="0"/>
              <a:t>관리자 비밀 번호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My-SQL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</a:t>
            </a:r>
            <a:r>
              <a:rPr lang="en-US" altLang="ko-KR" dirty="0" smtClean="0"/>
              <a:t>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Set password=password(‘1234’);//1234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변경할 비밀번호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flush privileges;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오류 발생 확인</a:t>
            </a:r>
            <a:r>
              <a:rPr lang="en-US" altLang="ko-KR" dirty="0" smtClean="0"/>
              <a:t>(My-SQL </a:t>
            </a:r>
            <a:r>
              <a:rPr lang="ko-KR" altLang="en-US" dirty="0" smtClean="0"/>
              <a:t>비밀번호가 변경될 경우 </a:t>
            </a:r>
            <a:r>
              <a:rPr lang="en-US" altLang="ko-KR" dirty="0" err="1" smtClean="0"/>
              <a:t>phpMyAdmin</a:t>
            </a:r>
            <a:r>
              <a:rPr lang="ko-KR" altLang="en-US" dirty="0" smtClean="0"/>
              <a:t>의 비밀번호도 변경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C:/xampp/phpMyAdmin </a:t>
            </a:r>
            <a:r>
              <a:rPr lang="ko-KR" altLang="en-US" dirty="0" smtClean="0"/>
              <a:t>폴더로 이동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Config.inc.php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메모장으로 열기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cfg</a:t>
            </a:r>
            <a:r>
              <a:rPr lang="en-US" altLang="ko-KR" dirty="0"/>
              <a:t>['Servers'][$</a:t>
            </a:r>
            <a:r>
              <a:rPr lang="en-US" altLang="ko-KR" dirty="0" err="1"/>
              <a:t>i</a:t>
            </a:r>
            <a:r>
              <a:rPr lang="en-US" altLang="ko-KR" dirty="0"/>
              <a:t>]['password'] = </a:t>
            </a:r>
            <a:r>
              <a:rPr lang="en-US" altLang="ko-KR" dirty="0" smtClean="0"/>
              <a:t>'';</a:t>
            </a:r>
            <a:r>
              <a:rPr lang="ko-KR" altLang="en-US" dirty="0" smtClean="0"/>
              <a:t>를</a:t>
            </a:r>
            <a:r>
              <a:rPr lang="en-US" altLang="ko-KR" dirty="0"/>
              <a:t> $</a:t>
            </a:r>
            <a:r>
              <a:rPr lang="en-US" altLang="ko-KR" dirty="0" err="1"/>
              <a:t>cfg</a:t>
            </a:r>
            <a:r>
              <a:rPr lang="en-US" altLang="ko-KR" dirty="0"/>
              <a:t>['Servers'][$</a:t>
            </a:r>
            <a:r>
              <a:rPr lang="en-US" altLang="ko-KR" dirty="0" err="1"/>
              <a:t>i</a:t>
            </a:r>
            <a:r>
              <a:rPr lang="en-US" altLang="ko-KR" dirty="0"/>
              <a:t>]['password'] = '1234</a:t>
            </a:r>
            <a:r>
              <a:rPr lang="en-US" altLang="ko-KR" dirty="0" smtClean="0"/>
              <a:t>';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이때 </a:t>
            </a:r>
            <a:r>
              <a:rPr lang="en-US" altLang="ko-KR" dirty="0" smtClean="0"/>
              <a:t>‘1234’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과 동일한 비밀번호 입력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 후 </a:t>
            </a:r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80" y="3134201"/>
            <a:ext cx="3857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프론트 </a:t>
            </a:r>
            <a:r>
              <a:rPr lang="ko-KR" altLang="en-US" dirty="0" err="1" smtClean="0">
                <a:solidFill>
                  <a:schemeClr val="bg1"/>
                </a:solidFill>
              </a:rPr>
              <a:t>엔드</a:t>
            </a:r>
            <a:r>
              <a:rPr lang="ko-KR" altLang="en-US" dirty="0" smtClean="0">
                <a:solidFill>
                  <a:schemeClr val="bg1"/>
                </a:solidFill>
              </a:rPr>
              <a:t> 및 백 </a:t>
            </a:r>
            <a:r>
              <a:rPr lang="ko-KR" altLang="en-US" dirty="0" err="1" smtClean="0">
                <a:solidFill>
                  <a:schemeClr val="bg1"/>
                </a:solidFill>
              </a:rPr>
              <a:t>엔드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프론트 </a:t>
            </a:r>
            <a:r>
              <a:rPr lang="ko-KR" altLang="en-US" dirty="0" err="1" smtClean="0"/>
              <a:t>엔드란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HTML5 + CSS3 + jQuery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태그로 이루어진 웹의 가장 기본이 되는 언어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 smtClean="0"/>
              <a:t>은 여러 버전을 거쳐 현재는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가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는 꾸미는 기능을 가지고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페이지를 이루는 여러 태그들의 배경을 지정할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텍스트의 색을 변경할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위치를 변경하는 등 웹 페이지를 원하는 대로 꾸밀 수 있도록 도와줌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어어 중 자바스크립트가 존재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자바스크립트는 웹 서비스에서 이미지 </a:t>
            </a:r>
            <a:r>
              <a:rPr lang="ko-KR" altLang="en-US" dirty="0" err="1" smtClean="0"/>
              <a:t>위헤</a:t>
            </a:r>
            <a:r>
              <a:rPr lang="ko-KR" altLang="en-US" dirty="0" smtClean="0"/>
              <a:t> 마우스 포인터를 올려놓으면 더욱 강조된 이미지로 변경되는 기능 등을 구현할 때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98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프론트 </a:t>
            </a:r>
            <a:r>
              <a:rPr lang="ko-KR" altLang="en-US" dirty="0" err="1" smtClean="0">
                <a:solidFill>
                  <a:schemeClr val="bg1"/>
                </a:solidFill>
              </a:rPr>
              <a:t>엔드</a:t>
            </a:r>
            <a:r>
              <a:rPr lang="ko-KR" altLang="en-US" dirty="0" smtClean="0">
                <a:solidFill>
                  <a:schemeClr val="bg1"/>
                </a:solidFill>
              </a:rPr>
              <a:t> 및 백 </a:t>
            </a:r>
            <a:r>
              <a:rPr lang="ko-KR" altLang="en-US" dirty="0" err="1" smtClean="0">
                <a:solidFill>
                  <a:schemeClr val="bg1"/>
                </a:solidFill>
              </a:rPr>
              <a:t>엔드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백 </a:t>
            </a:r>
            <a:r>
              <a:rPr lang="ko-KR" altLang="en-US" dirty="0" err="1" smtClean="0"/>
              <a:t>엔드란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MySQL + PHP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MySQL(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서비스를 사용하면서 입력하는 블로그의 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블로그를 이용하기 위해 가입한 개인정보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누른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학교에서 치룬 시험의 성적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쇼핑몰에서 구입한 상품명 등이 모두 데이터베이스에 기록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기록들은 테이블이라는 구조에 저장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대표적인 서버사이드 스크립트 언어</a:t>
            </a:r>
            <a:r>
              <a:rPr lang="en-US" altLang="ko-KR" dirty="0"/>
              <a:t>jQuery</a:t>
            </a:r>
            <a:r>
              <a:rPr lang="ko-KR" altLang="en-US" dirty="0"/>
              <a:t>는 클라이언트 사이드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 내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코드를 삽입하게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설치된 </a:t>
            </a:r>
            <a:r>
              <a:rPr lang="en-US" altLang="ko-KR" dirty="0" smtClean="0"/>
              <a:t>PHP Module</a:t>
            </a:r>
            <a:r>
              <a:rPr lang="ko-KR" altLang="en-US" dirty="0" smtClean="0"/>
              <a:t>이 인터프리터를 포함하고 요청을 받아 해석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인터프리터란 매번 실행할 때마다 코드를 한 줄씩 읽어 바이너리로 치환하는 방식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와 같은 인터프리터 방식의 언어는 수정 즉시 결과가 반영되어 즉각적인 피드백을 받음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044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서버 기초 동작 확인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실전 연습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Hello World</a:t>
            </a:r>
            <a:r>
              <a:rPr lang="ko-KR" altLang="en-US" dirty="0" smtClean="0"/>
              <a:t>를 출력하는 </a:t>
            </a:r>
            <a:r>
              <a:rPr lang="en-US" altLang="ko-KR" dirty="0" err="1" smtClean="0"/>
              <a:t>index.php</a:t>
            </a:r>
            <a:r>
              <a:rPr lang="en-US" altLang="ko-KR" dirty="0" smtClean="0"/>
              <a:t> or html </a:t>
            </a:r>
            <a:r>
              <a:rPr lang="ko-KR" altLang="en-US" dirty="0" smtClean="0"/>
              <a:t>파일을 만들어 웹 서버가 제대로 동작하는지 확인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Step 1. C:\</a:t>
            </a:r>
            <a:r>
              <a:rPr lang="en-US" altLang="ko-KR" dirty="0" smtClean="0"/>
              <a:t>xampp\htdocs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ko-KR" altLang="en-US" dirty="0" smtClean="0"/>
              <a:t>폴더 내 모든 파일 삭제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Step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index.php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또는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4. </a:t>
            </a:r>
            <a:r>
              <a:rPr lang="ko-KR" altLang="en-US" dirty="0" smtClean="0"/>
              <a:t>생성된 파일을 열기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Step </a:t>
            </a:r>
            <a:r>
              <a:rPr lang="en-US" altLang="ko-KR" dirty="0" smtClean="0"/>
              <a:t>5. html </a:t>
            </a:r>
            <a:r>
              <a:rPr lang="ko-KR" altLang="en-US" dirty="0" smtClean="0"/>
              <a:t>규격 또는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규격에 맞게 코드 입력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258050" y="4791075"/>
            <a:ext cx="3093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&lt;? 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echo “hello world”;</a:t>
            </a:r>
          </a:p>
          <a:p>
            <a:r>
              <a:rPr lang="en-US" altLang="ko-KR" dirty="0" smtClean="0"/>
              <a:t>?&gt;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13" y="4098578"/>
            <a:ext cx="39433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&lt;html&gt;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&lt;html&gt;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&lt;title&gt;test&lt;/title&gt;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&lt;/html&gt;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&lt;body&gt;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Hello World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6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프로그램 편집기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프로그램 편집기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텍스트 편집기로 </a:t>
            </a:r>
            <a:r>
              <a:rPr lang="en-US" altLang="ko-KR" dirty="0" smtClean="0"/>
              <a:t>HTML, PHP,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수정하는데 문제는 없지만 문법을 색으로 강조하는 전용 프로그램 편집기의 기능을 사용한다면 개발이 훨씬 용이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Editra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OS X,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유닉스에 무료로 제공되는 도구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Http://editra.org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Notepad++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편집기이자</a:t>
            </a:r>
            <a:r>
              <a:rPr lang="ko-KR" altLang="en-US" dirty="0" smtClean="0"/>
              <a:t> 소스 코드 편집기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윈도우에서 제공하는 문서 편집기인 메모장에 견주어 노트패드</a:t>
            </a:r>
            <a:r>
              <a:rPr lang="en-US" altLang="ko-KR" dirty="0" smtClean="0"/>
              <a:t>++</a:t>
            </a:r>
            <a:r>
              <a:rPr lang="ko-KR" altLang="en-US" dirty="0" smtClean="0"/>
              <a:t>는 탭 편집을 제공하므로 여러 개의 파일을 동시에 열어서 편집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통합개발환경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IDE: Integrated Development Environment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브라우저를 구동하지 않고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 입력하여 실행 결과를 확인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45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프로그램 편집기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79134"/>
              </p:ext>
            </p:extLst>
          </p:nvPr>
        </p:nvGraphicFramePr>
        <p:xfrm>
          <a:off x="257171" y="672041"/>
          <a:ext cx="116490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13">
                  <a:extLst>
                    <a:ext uri="{9D8B030D-6E8A-4147-A177-3AD203B41FA5}">
                      <a16:colId xmlns:a16="http://schemas.microsoft.com/office/drawing/2014/main" val="4060058499"/>
                    </a:ext>
                  </a:extLst>
                </a:gridCol>
                <a:gridCol w="5907091">
                  <a:extLst>
                    <a:ext uri="{9D8B030D-6E8A-4147-A177-3AD203B41FA5}">
                      <a16:colId xmlns:a16="http://schemas.microsoft.com/office/drawing/2014/main" val="36953101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0828262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62771263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1694730278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99978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다운로드 </a:t>
                      </a:r>
                      <a:r>
                        <a:rPr lang="en-US" altLang="ko-KR" dirty="0" smtClean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윈도우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리눅스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8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Eclipse PDT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https://www.eclipse.org/downloads/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1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Komodo 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https://www.activestate.com/products/komodo-ide/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NetBeans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https://netbeans.org/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phpDesigner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https://www.mpsoftware.dk/phpdesigner.php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9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PHP Eclipse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6"/>
                        </a:rPr>
                        <a:t>https://www.eclipse.org/pdt/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6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PHPED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7"/>
                        </a:rPr>
                        <a:t>http://www.nusphere.com/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유료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3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PHPEdit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8"/>
                        </a:rPr>
                        <a:t>https://phpedit.en.softonic.com/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유료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088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313" y="3685461"/>
            <a:ext cx="1126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유로 항목의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도 대체적으로 부분유로이거나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기간은 무료로 서비스를 제공함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편하다고 생각되는 프로그램 편집기나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를 설치해야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사람마다 편하다고 생각되는 편집기가 서로 상이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062" y="4655491"/>
            <a:ext cx="4924425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0325" y="5475712"/>
            <a:ext cx="353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Notepad++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 작성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3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동적인 웹 콘텐츠 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 절차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웹 브라우저가 </a:t>
            </a:r>
            <a:r>
              <a:rPr lang="ko-KR" altLang="en-US" b="1" u="sng" dirty="0" smtClean="0"/>
              <a:t>특정 웹 페이지를 웹 서버에게 요청</a:t>
            </a:r>
            <a:r>
              <a:rPr lang="ko-KR" altLang="en-US" dirty="0" smtClean="0"/>
              <a:t>하면 웹 서버는 </a:t>
            </a:r>
            <a:r>
              <a:rPr lang="ko-KR" altLang="en-US" b="1" u="sng" dirty="0" smtClean="0"/>
              <a:t>요청 받은 페이지를 응답</a:t>
            </a:r>
            <a:r>
              <a:rPr lang="ko-KR" altLang="en-US" dirty="0" smtClean="0"/>
              <a:t>으로 전송하는 방식으로 이루어진다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2392" y="24912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0629" y="2491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인터넷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327" y="249127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웹 서버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55194" y="24912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디스크 드라이브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8888" y="2860606"/>
            <a:ext cx="1791478" cy="427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주소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83471" y="3451542"/>
            <a:ext cx="1791478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주소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2550366" y="3074433"/>
            <a:ext cx="1828844" cy="377109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58888" y="3992720"/>
            <a:ext cx="1791478" cy="643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IP</a:t>
            </a:r>
            <a:r>
              <a:rPr lang="ko-KR" altLang="en-US" sz="1400" dirty="0" smtClean="0">
                <a:solidFill>
                  <a:schemeClr val="tx1"/>
                </a:solidFill>
              </a:rPr>
              <a:t>를 이용해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웹 주소로부터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페이지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2" idx="1"/>
            <a:endCxn id="15" idx="0"/>
          </p:cNvCxnSpPr>
          <p:nvPr/>
        </p:nvCxnSpPr>
        <p:spPr>
          <a:xfrm rot="10800000" flipV="1">
            <a:off x="1654627" y="3665742"/>
            <a:ext cx="1828844" cy="32697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084046" y="4683187"/>
            <a:ext cx="1791478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인덱스 페이지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요청 수신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5" idx="3"/>
            <a:endCxn id="19" idx="0"/>
          </p:cNvCxnSpPr>
          <p:nvPr/>
        </p:nvCxnSpPr>
        <p:spPr>
          <a:xfrm>
            <a:off x="2550366" y="4314626"/>
            <a:ext cx="4429419" cy="36856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200578" y="5141167"/>
            <a:ext cx="1791478" cy="645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하드디스크로부터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index.html(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php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파일 획득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19" idx="3"/>
            <a:endCxn id="23" idx="0"/>
          </p:cNvCxnSpPr>
          <p:nvPr/>
        </p:nvCxnSpPr>
        <p:spPr>
          <a:xfrm>
            <a:off x="7875524" y="4897387"/>
            <a:ext cx="2220793" cy="24378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084046" y="5884634"/>
            <a:ext cx="1791478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인덱스 페이지로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3" idx="1"/>
            <a:endCxn id="27" idx="0"/>
          </p:cNvCxnSpPr>
          <p:nvPr/>
        </p:nvCxnSpPr>
        <p:spPr>
          <a:xfrm rot="10800000" flipV="1">
            <a:off x="6979786" y="5463834"/>
            <a:ext cx="2220793" cy="42080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6944" y="6369018"/>
            <a:ext cx="1791478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응답 수신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 디스플레이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27" idx="1"/>
            <a:endCxn id="32" idx="0"/>
          </p:cNvCxnSpPr>
          <p:nvPr/>
        </p:nvCxnSpPr>
        <p:spPr>
          <a:xfrm rot="10800000" flipV="1">
            <a:off x="1652684" y="6098834"/>
            <a:ext cx="4431363" cy="270184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동적인 웹 콘텐츠 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동적 변화하는 웹 페이지의 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 절차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7252" y="14555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6970" y="1455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1900" y="14555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4044" y="145557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디스크 드라이브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3870" y="1824904"/>
            <a:ext cx="1791478" cy="70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URL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>
                <a:solidFill>
                  <a:schemeClr val="tx1"/>
                </a:solidFill>
              </a:rPr>
              <a:t>Uniform Resource Locator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050" dirty="0" smtClean="0">
                <a:solidFill>
                  <a:schemeClr val="tx1"/>
                </a:solidFill>
              </a:rPr>
              <a:t>web address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72711" y="2414984"/>
            <a:ext cx="785680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IP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1885348" y="2176761"/>
            <a:ext cx="1280203" cy="238223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3870" y="2957018"/>
            <a:ext cx="1791478" cy="31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메인 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12" idx="1"/>
            <a:endCxn id="15" idx="0"/>
          </p:cNvCxnSpPr>
          <p:nvPr/>
        </p:nvCxnSpPr>
        <p:spPr>
          <a:xfrm rot="10800000" flipV="1">
            <a:off x="989609" y="2629184"/>
            <a:ext cx="1783102" cy="327834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05619" y="3325911"/>
            <a:ext cx="1791478" cy="42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인덱스 페이지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요청 수신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5" idx="3"/>
            <a:endCxn id="19" idx="0"/>
          </p:cNvCxnSpPr>
          <p:nvPr/>
        </p:nvCxnSpPr>
        <p:spPr>
          <a:xfrm>
            <a:off x="1885348" y="3115483"/>
            <a:ext cx="3116010" cy="21042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460746" y="3711727"/>
            <a:ext cx="1791478" cy="645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index.html(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php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파일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획득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19" idx="3"/>
            <a:endCxn id="23" idx="0"/>
          </p:cNvCxnSpPr>
          <p:nvPr/>
        </p:nvCxnSpPr>
        <p:spPr>
          <a:xfrm>
            <a:off x="5897097" y="3540111"/>
            <a:ext cx="3459388" cy="171616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105619" y="4207017"/>
            <a:ext cx="1791478" cy="306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PHP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 포함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3" idx="1"/>
            <a:endCxn id="27" idx="0"/>
          </p:cNvCxnSpPr>
          <p:nvPr/>
        </p:nvCxnSpPr>
        <p:spPr>
          <a:xfrm rot="10800000" flipV="1">
            <a:off x="5001358" y="4034393"/>
            <a:ext cx="3459388" cy="172623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869" y="6462848"/>
            <a:ext cx="1791478" cy="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페이지 </a:t>
            </a:r>
            <a:r>
              <a:rPr lang="ko-KR" altLang="en-US" sz="1400" dirty="0" smtClean="0">
                <a:solidFill>
                  <a:schemeClr val="tx1"/>
                </a:solidFill>
              </a:rPr>
              <a:t>디스플레이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51" idx="1"/>
            <a:endCxn id="32" idx="0"/>
          </p:cNvCxnSpPr>
          <p:nvPr/>
        </p:nvCxnSpPr>
        <p:spPr>
          <a:xfrm rot="10800000" flipV="1">
            <a:off x="989609" y="6121968"/>
            <a:ext cx="3116011" cy="34088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4866" y="145557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PHP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41767" y="14566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174866" y="4725331"/>
            <a:ext cx="1791478" cy="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PHP </a:t>
            </a:r>
            <a:r>
              <a:rPr lang="ko-KR" altLang="en-US" sz="14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93922" y="5153733"/>
            <a:ext cx="1100718" cy="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SQL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27" idx="3"/>
            <a:endCxn id="39" idx="0"/>
          </p:cNvCxnSpPr>
          <p:nvPr/>
        </p:nvCxnSpPr>
        <p:spPr>
          <a:xfrm>
            <a:off x="5897097" y="4360414"/>
            <a:ext cx="1173508" cy="364917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9" idx="3"/>
            <a:endCxn id="40" idx="0"/>
          </p:cNvCxnSpPr>
          <p:nvPr/>
        </p:nvCxnSpPr>
        <p:spPr>
          <a:xfrm>
            <a:off x="7966344" y="4878331"/>
            <a:ext cx="3277937" cy="27540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174866" y="5573820"/>
            <a:ext cx="1791478" cy="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수신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40" idx="1"/>
            <a:endCxn id="47" idx="0"/>
          </p:cNvCxnSpPr>
          <p:nvPr/>
        </p:nvCxnSpPr>
        <p:spPr>
          <a:xfrm rot="10800000" flipV="1">
            <a:off x="7070606" y="5306732"/>
            <a:ext cx="3623317" cy="267087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105619" y="5968968"/>
            <a:ext cx="1791478" cy="30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페이지 응답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7" idx="1"/>
            <a:endCxn id="51" idx="0"/>
          </p:cNvCxnSpPr>
          <p:nvPr/>
        </p:nvCxnSpPr>
        <p:spPr>
          <a:xfrm rot="10800000" flipV="1">
            <a:off x="5001358" y="5726820"/>
            <a:ext cx="1173508" cy="24214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동적인 웹 콘텐츠 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PHP, My-SQL,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CSS, HTML5</a:t>
            </a:r>
            <a:r>
              <a:rPr lang="ko-KR" altLang="en-US" dirty="0" smtClean="0"/>
              <a:t>의 이점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의 단순함과 자체적으로 제공되는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과의 연결성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의 동적인 조작에 있어 핵심 역할을 담당하는 자바스크립트는 클라이언트에서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실행하는데 중요한 역할을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Ajax </a:t>
            </a:r>
            <a:r>
              <a:rPr lang="ko-KR" altLang="en-US" dirty="0" smtClean="0"/>
              <a:t>기술을 사용하면 데이터 처리와 웹 페이지 요청 기능이 사용자의 시야에서 벗어나 백그라운드에서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My-SQL</a:t>
            </a:r>
            <a:r>
              <a:rPr lang="ko-KR" altLang="en-US" dirty="0" smtClean="0"/>
              <a:t>의 가장 큰 장점은 빠르고 동적인 웹 사이트를 구성하기 편하다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 사용한다면 매우 동적이고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상호작용하는 웹 사이트를 개발하기 쉽다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&lt;?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echo “Today is ”.date(“1”).”. “; ?&gt; </a:t>
            </a:r>
            <a:r>
              <a:rPr lang="en-US" altLang="ko-KR" dirty="0" smtClean="0">
                <a:sym typeface="Wingdings" panose="05000000000000000000" pitchFamily="2" charset="2"/>
              </a:rPr>
              <a:t> PHP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Here’s the latest news. </a:t>
            </a:r>
            <a:r>
              <a:rPr lang="en-US" altLang="ko-KR" dirty="0" smtClean="0">
                <a:sym typeface="Wingdings" panose="05000000000000000000" pitchFamily="2" charset="2"/>
              </a:rPr>
              <a:t> HTML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Result: Today is Monday. H</a:t>
            </a:r>
            <a:r>
              <a:rPr lang="en-US" altLang="ko-KR" dirty="0"/>
              <a:t>ere’s the latest news.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02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동적인 웹 콘텐츠 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JavaScript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&lt;script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type=“text/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”&gt;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(“Today is ” + Data() 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&lt;/script&gt;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Result: Today is Mon Jul 06 2020. 09: 30:27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CSS</a:t>
            </a:r>
            <a:r>
              <a:rPr lang="ko-KR" altLang="en-US" dirty="0" smtClean="0">
                <a:sym typeface="Wingdings" panose="05000000000000000000" pitchFamily="2" charset="2"/>
              </a:rPr>
              <a:t>의 사용 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&lt;style&gt;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 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t</a:t>
            </a:r>
            <a:r>
              <a:rPr lang="en-US" altLang="ko-KR" dirty="0" err="1" smtClean="0">
                <a:sym typeface="Wingdings" panose="05000000000000000000" pitchFamily="2" charset="2"/>
              </a:rPr>
              <a:t>ext-align:justify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font-family:Helvetica</a:t>
            </a:r>
            <a:r>
              <a:rPr lang="en-US" altLang="ko-KR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&lt;/style&gt;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Result: p </a:t>
            </a:r>
            <a:r>
              <a:rPr lang="ko-KR" altLang="en-US" dirty="0" smtClean="0">
                <a:sym typeface="Wingdings" panose="05000000000000000000" pitchFamily="2" charset="2"/>
              </a:rPr>
              <a:t>태그 사용시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양쪽 맞춤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글꼴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Helvetica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02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</a:t>
            </a:r>
            <a:r>
              <a:rPr lang="ko-KR" altLang="en-US" dirty="0" smtClean="0">
                <a:solidFill>
                  <a:schemeClr val="bg1"/>
                </a:solidFill>
              </a:rPr>
              <a:t>서버 </a:t>
            </a:r>
            <a:r>
              <a:rPr lang="ko-KR" altLang="en-US" dirty="0" smtClean="0">
                <a:solidFill>
                  <a:schemeClr val="bg1"/>
                </a:solidFill>
              </a:rPr>
              <a:t>설치 및 구성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아파치 웹 서버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아파치 소프트웨어 재단에서 관리하는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BSD, </a:t>
            </a:r>
            <a:r>
              <a:rPr lang="ko-KR" altLang="en-US" dirty="0" smtClean="0"/>
              <a:t>리눅스 등 유닉스 계열 뿐 아니라 마이크로소프트 윈도우나 노벨 </a:t>
            </a:r>
            <a:r>
              <a:rPr lang="ko-KR" altLang="en-US" dirty="0" err="1" smtClean="0"/>
              <a:t>넷웨어</a:t>
            </a:r>
            <a:r>
              <a:rPr lang="ko-KR" altLang="en-US" dirty="0" smtClean="0"/>
              <a:t> 같은 기종에서도 운용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BSD: Berkeley Software Distribution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버클리에서 개발한 유닉스 운영 체제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노벨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넷웨어</a:t>
            </a:r>
            <a:r>
              <a:rPr lang="en-US" altLang="ko-KR" sz="1400" dirty="0" smtClean="0"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ym typeface="Wingdings" panose="05000000000000000000" pitchFamily="2" charset="2"/>
              </a:rPr>
              <a:t>노벨이 개발한 네트워크 운영 체제</a:t>
            </a:r>
            <a:r>
              <a:rPr lang="en-US" altLang="ko-KR" sz="1400" dirty="0" smtClean="0">
                <a:sym typeface="Wingdings" panose="05000000000000000000" pitchFamily="2" charset="2"/>
              </a:rPr>
              <a:t>(NOS)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설치 프로그램의 종류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APMsetup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 종료된 설치 프로그램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APM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Apache, PHP, My-SQL</a:t>
            </a:r>
            <a:r>
              <a:rPr lang="ko-KR" altLang="en-US" sz="1400" dirty="0" smtClean="0"/>
              <a:t>의 약어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예전에는 </a:t>
            </a:r>
            <a:r>
              <a:rPr lang="en-US" altLang="ko-KR" sz="1400" dirty="0" err="1" smtClean="0"/>
              <a:t>APMsetup</a:t>
            </a:r>
            <a:r>
              <a:rPr lang="ko-KR" altLang="en-US" sz="1400" dirty="0" smtClean="0"/>
              <a:t>을 이용하여 웹 개발 서버를 구성하였으나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현재는 다른 설치 프로그램을 사용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WAMP(MAMP, LAMP): Windows Apache My-SQL PHP(Mac, Linux)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APMsetup</a:t>
            </a:r>
            <a:r>
              <a:rPr lang="ko-KR" altLang="en-US" sz="1400" dirty="0" smtClean="0"/>
              <a:t>의 한 종류로 단순히 프로그램을 다운로드해서 설치하면 서버 구성 완료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최소한의 노력으로 쉬운 명령 몇 개만 따라 하면 빠른 시간 안에 서버를 구동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Localhost</a:t>
            </a:r>
            <a:r>
              <a:rPr lang="ko-KR" altLang="en-US" sz="1400" dirty="0" smtClean="0"/>
              <a:t>용으로 최적화되어 보안 설정은 상용 웹 서버에 비해 간단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7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XAMPP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크로스 플랫폼 웹 서버 자유 소프트웨어 꾸러미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아파치 웹 서버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MariaDB</a:t>
            </a:r>
            <a:r>
              <a:rPr lang="en-US" altLang="ko-KR" dirty="0" smtClean="0"/>
              <a:t>(My-SQL)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오픈 소스의 관계형 데이터베이스 관리 시스템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My-SQL</a:t>
            </a:r>
            <a:r>
              <a:rPr lang="ko-KR" altLang="en-US" sz="1400" dirty="0" smtClean="0"/>
              <a:t>과 동일한 소스코드를 기반으로 운영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오라클 소유의 불확실한 </a:t>
            </a:r>
            <a:r>
              <a:rPr lang="en-US" altLang="ko-KR" sz="1400" dirty="0" smtClean="0"/>
              <a:t>My-SQL</a:t>
            </a:r>
            <a:r>
              <a:rPr lang="ko-KR" altLang="en-US" sz="1400" dirty="0" smtClean="0"/>
              <a:t>의 라이선스 상태에 반발하여 만들어짐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배포자는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몬티</a:t>
            </a:r>
            <a:r>
              <a:rPr lang="ko-KR" altLang="en-US" sz="1400" dirty="0" smtClean="0"/>
              <a:t> 프로그램 </a:t>
            </a:r>
            <a:r>
              <a:rPr lang="en-US" altLang="ko-KR" sz="1400" dirty="0" smtClean="0"/>
              <a:t>AB</a:t>
            </a:r>
            <a:r>
              <a:rPr lang="ko-KR" altLang="en-US" sz="1400" dirty="0" smtClean="0"/>
              <a:t>와 저작권을 공유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펄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인터프리터 방식의 프로그래밍 언어 혹은 그 인터프리터 소프트웨어를 말함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고급 언어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범용 언어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인터프리터 언어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동적 언어 범주에 속함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702280" y="574034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본 강의에서는 </a:t>
            </a:r>
            <a:r>
              <a:rPr lang="en-US" altLang="ko-KR" dirty="0" smtClean="0"/>
              <a:t>WAMP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XAMPP</a:t>
            </a:r>
            <a:r>
              <a:rPr lang="ko-KR" altLang="en-US" dirty="0" smtClean="0"/>
              <a:t>를 기반으로 웹 서버를 구성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여러 오픈 소스와 무료 패키지 중 </a:t>
            </a:r>
            <a:r>
              <a:rPr lang="en-US" altLang="ko-KR" dirty="0" smtClean="0"/>
              <a:t>XAMPP</a:t>
            </a:r>
            <a:r>
              <a:rPr lang="ko-KR" altLang="en-US" dirty="0" smtClean="0"/>
              <a:t>가 가장 사용하기 편리함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호스팅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 서버 설치 및 </a:t>
            </a:r>
            <a:r>
              <a:rPr lang="ko-KR" altLang="en-US" dirty="0" smtClean="0">
                <a:solidFill>
                  <a:schemeClr val="bg1"/>
                </a:solidFill>
              </a:rPr>
              <a:t>구성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WAMP(</a:t>
            </a:r>
            <a:r>
              <a:rPr lang="en-US" altLang="ko-KR" dirty="0" smtClean="0"/>
              <a:t>XAMPP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XAMPP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구글검색</a:t>
            </a:r>
            <a:r>
              <a:rPr lang="en-US" altLang="ko-KR" dirty="0" smtClean="0"/>
              <a:t>: XAMPP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입력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www.apachefriends.org/index.html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항상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최신의 안정된 버전을 다운로드하길 권장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10" y="3098279"/>
            <a:ext cx="6801565" cy="37042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18262" y="3098279"/>
            <a:ext cx="3765665" cy="12302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1431</Words>
  <Application>Microsoft Office PowerPoint</Application>
  <PresentationFormat>와이드스크린</PresentationFormat>
  <Paragraphs>298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</cp:revision>
  <dcterms:created xsi:type="dcterms:W3CDTF">2020-07-04T07:52:29Z</dcterms:created>
  <dcterms:modified xsi:type="dcterms:W3CDTF">2020-07-04T23:15:42Z</dcterms:modified>
</cp:coreProperties>
</file>