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23" r:id="rId5"/>
    <p:sldId id="325" r:id="rId6"/>
    <p:sldId id="326" r:id="rId7"/>
    <p:sldId id="327" r:id="rId8"/>
    <p:sldId id="328" r:id="rId9"/>
    <p:sldId id="329" r:id="rId10"/>
    <p:sldId id="330" r:id="rId11"/>
    <p:sldId id="332" r:id="rId12"/>
    <p:sldId id="331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29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2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2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86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30424"/>
            <a:ext cx="10515600" cy="53465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839623" y="270583"/>
            <a:ext cx="9360000" cy="0"/>
          </a:xfrm>
          <a:prstGeom prst="line">
            <a:avLst/>
          </a:prstGeom>
          <a:ln w="571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-1" y="270592"/>
            <a:ext cx="2880000" cy="0"/>
          </a:xfrm>
          <a:prstGeom prst="line">
            <a:avLst/>
          </a:prstGeom>
          <a:ln w="571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7578" y="107913"/>
            <a:ext cx="7772400" cy="36266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84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3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65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96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47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7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16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5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0B3A1-4E02-48EC-A2A5-B6D90E6AC991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21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8426" y="3324871"/>
            <a:ext cx="6999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JQuery</a:t>
            </a:r>
            <a:endParaRPr lang="en-US" altLang="ko-KR" sz="3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968" y="121298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청해진대학사업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교육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23985" y="1212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선문대학교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7906" y="4798865"/>
            <a:ext cx="1300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2020.08.12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전 민 호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225419" y="522515"/>
            <a:ext cx="10980000" cy="0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-1" y="522515"/>
            <a:ext cx="2880000" cy="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213814" y="963315"/>
            <a:ext cx="6455060" cy="1851311"/>
            <a:chOff x="2225518" y="616701"/>
            <a:chExt cx="6455060" cy="1851311"/>
          </a:xfrm>
        </p:grpSpPr>
        <p:pic>
          <p:nvPicPr>
            <p:cNvPr id="11" name="그림 10" descr="Server Computer Case · Free vector graphic on Pixabay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518" y="616701"/>
              <a:ext cx="725500" cy="948021"/>
            </a:xfrm>
            <a:prstGeom prst="rect">
              <a:avLst/>
            </a:prstGeom>
          </p:spPr>
        </p:pic>
        <p:sp>
          <p:nvSpPr>
            <p:cNvPr id="12" name="구름 11"/>
            <p:cNvSpPr/>
            <p:nvPr/>
          </p:nvSpPr>
          <p:spPr>
            <a:xfrm>
              <a:off x="4348066" y="980601"/>
              <a:ext cx="1903444" cy="948021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Network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구부러진 연결선 13"/>
            <p:cNvCxnSpPr>
              <a:stCxn id="11" idx="3"/>
              <a:endCxn id="12" idx="2"/>
            </p:cNvCxnSpPr>
            <p:nvPr/>
          </p:nvCxnSpPr>
          <p:spPr>
            <a:xfrm>
              <a:off x="2951018" y="1090712"/>
              <a:ext cx="1402952" cy="363900"/>
            </a:xfrm>
            <a:prstGeom prst="curved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그림 15" descr="Carousel Website Page · Free vector graphic on Pixabay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519" b="92331" l="15000" r="8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1153" y="653945"/>
              <a:ext cx="1239425" cy="858560"/>
            </a:xfrm>
            <a:prstGeom prst="rect">
              <a:avLst/>
            </a:prstGeom>
          </p:spPr>
        </p:pic>
        <p:cxnSp>
          <p:nvCxnSpPr>
            <p:cNvPr id="17" name="구부러진 연결선 16"/>
            <p:cNvCxnSpPr>
              <a:stCxn id="16" idx="1"/>
              <a:endCxn id="12" idx="0"/>
            </p:cNvCxnSpPr>
            <p:nvPr/>
          </p:nvCxnSpPr>
          <p:spPr>
            <a:xfrm rot="10800000" flipV="1">
              <a:off x="6249925" y="1083224"/>
              <a:ext cx="1191229" cy="3713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그림 19" descr="Carousel Website Page · Free vector graphic on Pixabay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519" b="92331" l="15000" r="8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1152" y="1609452"/>
              <a:ext cx="1239425" cy="858560"/>
            </a:xfrm>
            <a:prstGeom prst="rect">
              <a:avLst/>
            </a:prstGeom>
          </p:spPr>
        </p:pic>
        <p:cxnSp>
          <p:nvCxnSpPr>
            <p:cNvPr id="21" name="구부러진 연결선 20"/>
            <p:cNvCxnSpPr>
              <a:stCxn id="20" idx="1"/>
              <a:endCxn id="12" idx="0"/>
            </p:cNvCxnSpPr>
            <p:nvPr/>
          </p:nvCxnSpPr>
          <p:spPr>
            <a:xfrm rot="10800000">
              <a:off x="6249924" y="1454612"/>
              <a:ext cx="1191228" cy="58412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634551" y="74676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PHP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98161" y="1929399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My-SQL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 descr="Database Data Technology · Free image on Pixaba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6" y="1418176"/>
            <a:ext cx="746288" cy="48042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480605" y="785680"/>
            <a:ext cx="90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JQuery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1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45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이벤트 처리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jQuery</a:t>
            </a:r>
            <a:r>
              <a:rPr lang="ko-KR" altLang="en-US" dirty="0" smtClean="0"/>
              <a:t>의 유일한 기능이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스타일을 변경하는 것이라면 </a:t>
            </a:r>
            <a:r>
              <a:rPr lang="ko-KR" altLang="en-US" dirty="0" smtClean="0"/>
              <a:t>이 기술은 매장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jQuery </a:t>
            </a:r>
            <a:r>
              <a:rPr lang="ko-KR" altLang="en-US" dirty="0" smtClean="0"/>
              <a:t>이벤트를 사용하고 다양한 기능을 익힘으로써 </a:t>
            </a:r>
            <a:r>
              <a:rPr lang="en-US" altLang="ko-KR" dirty="0" smtClean="0"/>
              <a:t>jQuery</a:t>
            </a:r>
            <a:r>
              <a:rPr lang="ko-KR" altLang="en-US" dirty="0" smtClean="0"/>
              <a:t>를 학습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키</a:t>
            </a:r>
            <a:r>
              <a:rPr lang="en-US" altLang="ko-KR" dirty="0"/>
              <a:t> </a:t>
            </a:r>
            <a:r>
              <a:rPr lang="ko-KR" altLang="en-US" dirty="0" smtClean="0"/>
              <a:t>입력 이벤트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908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04" y="2726574"/>
            <a:ext cx="4820398" cy="40081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169" y="2664542"/>
            <a:ext cx="2419350" cy="4476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169" y="4556754"/>
            <a:ext cx="24003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5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45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이벤트 처리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jQuery</a:t>
            </a:r>
            <a:r>
              <a:rPr lang="ko-KR" altLang="en-US" dirty="0" smtClean="0"/>
              <a:t>의 유일한 기능이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스타일을 변경하는 것이라면 </a:t>
            </a:r>
            <a:r>
              <a:rPr lang="ko-KR" altLang="en-US" dirty="0" smtClean="0"/>
              <a:t>이 기술은 매장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jQuery </a:t>
            </a:r>
            <a:r>
              <a:rPr lang="ko-KR" altLang="en-US" dirty="0" smtClean="0"/>
              <a:t>이벤트를 사용하고 다양한 기능을 익힘으로써 </a:t>
            </a:r>
            <a:r>
              <a:rPr lang="en-US" altLang="ko-KR" dirty="0" smtClean="0"/>
              <a:t>jQuery</a:t>
            </a:r>
            <a:r>
              <a:rPr lang="ko-KR" altLang="en-US" dirty="0" smtClean="0"/>
              <a:t>를 학습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마우스 이동 이벤트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908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4" y="2829722"/>
            <a:ext cx="3127688" cy="21019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890" y="4553589"/>
            <a:ext cx="3135716" cy="21114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069" y="2249179"/>
            <a:ext cx="3987338" cy="460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45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이벤트 처리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jQuery</a:t>
            </a:r>
            <a:r>
              <a:rPr lang="ko-KR" altLang="en-US" dirty="0" smtClean="0"/>
              <a:t>의 유일한 기능이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스타일을 변경하는 것이라면 </a:t>
            </a:r>
            <a:r>
              <a:rPr lang="ko-KR" altLang="en-US" dirty="0" smtClean="0"/>
              <a:t>이 기술은 매장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jQuery </a:t>
            </a:r>
            <a:r>
              <a:rPr lang="ko-KR" altLang="en-US" dirty="0" smtClean="0"/>
              <a:t>이벤트를 사용하고 다양한 기능을 익힘으로써 </a:t>
            </a:r>
            <a:r>
              <a:rPr lang="en-US" altLang="ko-KR" dirty="0" smtClean="0"/>
              <a:t>jQuery</a:t>
            </a:r>
            <a:r>
              <a:rPr lang="ko-KR" altLang="en-US" dirty="0" smtClean="0"/>
              <a:t>를 학습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마우스 이동 이벤트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908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658" y="3223131"/>
            <a:ext cx="3228975" cy="5238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658" y="4069367"/>
            <a:ext cx="2343150" cy="5619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658" y="4953703"/>
            <a:ext cx="2276475" cy="5905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019" y="2696718"/>
            <a:ext cx="6006101" cy="408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6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45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이벤트 처리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jQuery</a:t>
            </a:r>
            <a:r>
              <a:rPr lang="ko-KR" altLang="en-US" dirty="0" smtClean="0"/>
              <a:t>의 유일한 기능이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스타일을 변경하는 것이라면 </a:t>
            </a:r>
            <a:r>
              <a:rPr lang="ko-KR" altLang="en-US" dirty="0" smtClean="0"/>
              <a:t>이 기술은 매장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jQuery </a:t>
            </a:r>
            <a:r>
              <a:rPr lang="ko-KR" altLang="en-US" dirty="0" smtClean="0"/>
              <a:t>이벤트를 사용하고 다양한 기능을 익힘으로써 </a:t>
            </a:r>
            <a:r>
              <a:rPr lang="en-US" altLang="ko-KR" dirty="0" smtClean="0"/>
              <a:t>jQuery</a:t>
            </a:r>
            <a:r>
              <a:rPr lang="ko-KR" altLang="en-US" dirty="0" smtClean="0"/>
              <a:t>를 학습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Submit </a:t>
            </a:r>
            <a:r>
              <a:rPr lang="ko-KR" altLang="en-US" dirty="0" smtClean="0"/>
              <a:t>이벤트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908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071" y="2873433"/>
            <a:ext cx="2638425" cy="762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287" y="2627212"/>
            <a:ext cx="5573338" cy="40645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071" y="3922706"/>
            <a:ext cx="2667000" cy="771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0538" y="4861421"/>
            <a:ext cx="19526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45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이벤트 처리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jQuery</a:t>
            </a:r>
            <a:r>
              <a:rPr lang="ko-KR" altLang="en-US" dirty="0" smtClean="0"/>
              <a:t>의 유일한 기능이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스타일을 변경하는 것이라면 </a:t>
            </a:r>
            <a:r>
              <a:rPr lang="ko-KR" altLang="en-US" dirty="0" smtClean="0"/>
              <a:t>이 기술은 매장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jQuery </a:t>
            </a:r>
            <a:r>
              <a:rPr lang="ko-KR" altLang="en-US" dirty="0" smtClean="0"/>
              <a:t>이벤트를 사용하고 다양한 기능을 익힘으로써 </a:t>
            </a:r>
            <a:r>
              <a:rPr lang="en-US" altLang="ko-KR" dirty="0" smtClean="0"/>
              <a:t>jQuery</a:t>
            </a:r>
            <a:r>
              <a:rPr lang="ko-KR" altLang="en-US" dirty="0" smtClean="0"/>
              <a:t>를 학습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특수 효과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숨기기와 보이기 </a:t>
            </a:r>
            <a:r>
              <a:rPr lang="en-US" altLang="ko-KR" dirty="0" smtClean="0">
                <a:sym typeface="Wingdings" panose="05000000000000000000" pitchFamily="2" charset="2"/>
              </a:rPr>
              <a:t> toggle</a:t>
            </a:r>
            <a:r>
              <a:rPr lang="ko-KR" altLang="en-US" dirty="0" smtClean="0">
                <a:sym typeface="Wingdings" panose="05000000000000000000" pitchFamily="2" charset="2"/>
              </a:rPr>
              <a:t>을 추가해 보자</a:t>
            </a:r>
            <a:r>
              <a:rPr lang="en-US" altLang="ko-KR" dirty="0" smtClean="0">
                <a:sym typeface="Wingdings" panose="05000000000000000000" pitchFamily="2" charset="2"/>
              </a:rPr>
              <a:t>!!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908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471" y="2831722"/>
            <a:ext cx="2476500" cy="6762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471" y="3980064"/>
            <a:ext cx="3667125" cy="8763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34" y="2831722"/>
            <a:ext cx="76200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1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45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이벤트 처리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jQuery</a:t>
            </a:r>
            <a:r>
              <a:rPr lang="ko-KR" altLang="en-US" dirty="0" smtClean="0"/>
              <a:t>의 유일한 기능이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스타일을 변경하는 것이라면 </a:t>
            </a:r>
            <a:r>
              <a:rPr lang="ko-KR" altLang="en-US" dirty="0" smtClean="0"/>
              <a:t>이 기술은 매장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jQuery </a:t>
            </a:r>
            <a:r>
              <a:rPr lang="ko-KR" altLang="en-US" dirty="0" smtClean="0"/>
              <a:t>이벤트를 사용하고 다양한 기능을 익힘으로써 </a:t>
            </a:r>
            <a:r>
              <a:rPr lang="en-US" altLang="ko-KR" dirty="0" smtClean="0"/>
              <a:t>jQuery</a:t>
            </a:r>
            <a:r>
              <a:rPr lang="ko-KR" altLang="en-US" dirty="0" smtClean="0"/>
              <a:t>를 학습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특수 효과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페이드</a:t>
            </a:r>
            <a:r>
              <a:rPr lang="ko-KR" altLang="en-US" dirty="0" smtClean="0"/>
              <a:t> 효과</a:t>
            </a:r>
            <a:r>
              <a:rPr lang="en-US" altLang="ko-KR" dirty="0" smtClean="0"/>
              <a:t>(4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908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512" y="3169860"/>
            <a:ext cx="2981325" cy="685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98" y="2696718"/>
            <a:ext cx="83439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0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45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이벤트 처리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jQuery</a:t>
            </a:r>
            <a:r>
              <a:rPr lang="ko-KR" altLang="en-US" dirty="0" smtClean="0"/>
              <a:t>의 유일한 기능이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스타일을 변경하는 것이라면 </a:t>
            </a:r>
            <a:r>
              <a:rPr lang="ko-KR" altLang="en-US" dirty="0" smtClean="0"/>
              <a:t>이 기술은 매장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jQuery </a:t>
            </a:r>
            <a:r>
              <a:rPr lang="ko-KR" altLang="en-US" dirty="0" smtClean="0"/>
              <a:t>이벤트를 사용하고 다양한 기능을 익힘으로써 </a:t>
            </a:r>
            <a:r>
              <a:rPr lang="en-US" altLang="ko-KR" dirty="0" smtClean="0"/>
              <a:t>jQuery</a:t>
            </a:r>
            <a:r>
              <a:rPr lang="ko-KR" altLang="en-US" dirty="0" smtClean="0"/>
              <a:t>를 학습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특수 효과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제어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908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385" y="2358928"/>
            <a:ext cx="6434051" cy="437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0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45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이벤트 처리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jQuery</a:t>
            </a:r>
            <a:r>
              <a:rPr lang="ko-KR" altLang="en-US" dirty="0" smtClean="0"/>
              <a:t>의 유일한 기능이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스타일을 변경하는 것이라면 </a:t>
            </a:r>
            <a:r>
              <a:rPr lang="ko-KR" altLang="en-US" dirty="0" smtClean="0"/>
              <a:t>이 기술은 매장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jQuery </a:t>
            </a:r>
            <a:r>
              <a:rPr lang="ko-KR" altLang="en-US" dirty="0" smtClean="0"/>
              <a:t>이벤트를 사용하고 다양한 기능을 익힘으로써 </a:t>
            </a:r>
            <a:r>
              <a:rPr lang="en-US" altLang="ko-KR" dirty="0" smtClean="0"/>
              <a:t>jQuery</a:t>
            </a:r>
            <a:r>
              <a:rPr lang="ko-KR" altLang="en-US" dirty="0" smtClean="0"/>
              <a:t>를 학습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특수 효과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애니메이션</a:t>
            </a:r>
            <a:r>
              <a:rPr lang="en-US" altLang="ko-KR" dirty="0" smtClean="0"/>
              <a:t>1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첨부</a:t>
            </a:r>
            <a:r>
              <a:rPr lang="en-US" altLang="ko-KR" dirty="0" smtClean="0"/>
              <a:t>: ball.png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Animate: </a:t>
            </a:r>
            <a:r>
              <a:rPr lang="ko-KR" altLang="en-US" dirty="0" smtClean="0"/>
              <a:t>애니메이션 효과를 생성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908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796" y="2216763"/>
            <a:ext cx="4840605" cy="45046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364" y="3574961"/>
            <a:ext cx="4068356" cy="304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4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45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이벤트 처리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jQuery</a:t>
            </a:r>
            <a:r>
              <a:rPr lang="ko-KR" altLang="en-US" dirty="0" smtClean="0"/>
              <a:t>의 유일한 기능이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스타일을 변경하는 것이라면 </a:t>
            </a:r>
            <a:r>
              <a:rPr lang="ko-KR" altLang="en-US" dirty="0" smtClean="0"/>
              <a:t>이 기술은 매장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jQuery </a:t>
            </a:r>
            <a:r>
              <a:rPr lang="ko-KR" altLang="en-US" dirty="0" smtClean="0"/>
              <a:t>이벤트를 사용하고 다양한 기능을 익힘으로써 </a:t>
            </a:r>
            <a:r>
              <a:rPr lang="en-US" altLang="ko-KR" dirty="0" smtClean="0"/>
              <a:t>jQuery</a:t>
            </a:r>
            <a:r>
              <a:rPr lang="ko-KR" altLang="en-US" dirty="0" smtClean="0"/>
              <a:t>를 학습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화면 정보 및 출력 면적 제어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908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59" y="2235599"/>
            <a:ext cx="4794452" cy="45166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97" y="2790045"/>
            <a:ext cx="5353050" cy="9620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34" y="3984347"/>
            <a:ext cx="5286375" cy="10191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34" y="5054266"/>
            <a:ext cx="52482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0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45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엘리먼트의</a:t>
            </a:r>
            <a:r>
              <a:rPr lang="ko-KR" altLang="en-US" dirty="0" smtClean="0"/>
              <a:t> 직접적인 부모를 참고하기 위해 다음과 같이 </a:t>
            </a:r>
            <a:r>
              <a:rPr lang="en-US" altLang="ko-KR" dirty="0" smtClean="0"/>
              <a:t>parent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my_parent</a:t>
            </a:r>
            <a:r>
              <a:rPr lang="en-US" altLang="ko-KR" dirty="0" smtClean="0"/>
              <a:t> = $(‘#</a:t>
            </a:r>
            <a:r>
              <a:rPr lang="en-US" altLang="ko-KR" dirty="0" err="1" smtClean="0"/>
              <a:t>elem</a:t>
            </a:r>
            <a:r>
              <a:rPr lang="en-US" altLang="ko-KR" dirty="0" smtClean="0"/>
              <a:t>’).parent()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부모는 여러 자식을 가질 수 있기 때문에 부모보다 더 많은 </a:t>
            </a:r>
            <a:r>
              <a:rPr lang="ko-KR" altLang="en-US" dirty="0" err="1" smtClean="0"/>
              <a:t>엘리먼트가</a:t>
            </a:r>
            <a:r>
              <a:rPr lang="ko-KR" altLang="en-US" dirty="0" smtClean="0"/>
              <a:t> 반환 될 수 있으나 </a:t>
            </a:r>
            <a:r>
              <a:rPr lang="en-US" altLang="ko-KR" dirty="0" smtClean="0"/>
              <a:t>jQuery</a:t>
            </a:r>
            <a:r>
              <a:rPr lang="ko-KR" altLang="en-US" dirty="0" smtClean="0"/>
              <a:t>는 중복을 감지하고 제거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</a:t>
            </a:r>
            <a:r>
              <a:rPr lang="en-US" altLang="ko-KR" dirty="0" smtClean="0"/>
              <a:t>arents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 </a:t>
            </a:r>
            <a:r>
              <a:rPr lang="ko-KR" altLang="en-US" dirty="0" err="1" smtClean="0"/>
              <a:t>최상단에</a:t>
            </a:r>
            <a:r>
              <a:rPr lang="ko-KR" altLang="en-US" dirty="0" smtClean="0"/>
              <a:t> 있는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제어 가능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children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 자식 제어 가능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Siblings</a:t>
            </a:r>
            <a:r>
              <a:rPr lang="ko-KR" altLang="en-US" dirty="0" smtClean="0"/>
              <a:t>를 사용하여 동일한 부모를 가진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제어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next: </a:t>
            </a:r>
            <a:r>
              <a:rPr lang="ko-KR" altLang="en-US" dirty="0" smtClean="0"/>
              <a:t>다음 </a:t>
            </a:r>
            <a:r>
              <a:rPr lang="ko-KR" altLang="en-US" dirty="0" err="1" smtClean="0"/>
              <a:t>엘리먼트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prev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이전 </a:t>
            </a:r>
            <a:r>
              <a:rPr lang="ko-KR" altLang="en-US" dirty="0" err="1" smtClean="0"/>
              <a:t>엘리먼트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908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211" y="2784764"/>
            <a:ext cx="4604054" cy="39933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493" y="4401331"/>
            <a:ext cx="12954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PHP</a:t>
            </a:r>
            <a:r>
              <a:rPr lang="ko-KR" altLang="en-US" dirty="0" smtClean="0">
                <a:solidFill>
                  <a:schemeClr val="bg1"/>
                </a:solidFill>
              </a:rPr>
              <a:t>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My-SQL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8451" y="2091853"/>
            <a:ext cx="41328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 </a:t>
            </a:r>
            <a:r>
              <a:rPr lang="en-US" altLang="ko-KR" dirty="0" smtClean="0"/>
              <a:t>My-SQL 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My-SQL </a:t>
            </a:r>
            <a:r>
              <a:rPr lang="ko-KR" altLang="en-US" dirty="0" smtClean="0"/>
              <a:t>심화 학습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My-SQL </a:t>
            </a:r>
            <a:r>
              <a:rPr lang="ko-KR" altLang="en-US" dirty="0" smtClean="0"/>
              <a:t>접근 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응용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588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45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셀렉터</a:t>
            </a:r>
            <a:r>
              <a:rPr lang="ko-KR" altLang="en-US" dirty="0" smtClean="0"/>
              <a:t> 없이 </a:t>
            </a:r>
            <a:r>
              <a:rPr lang="en-US" altLang="ko-KR" dirty="0" smtClean="0"/>
              <a:t>jQuery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$.each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간단히 함수를 전달해 배열이나 배열과 같은 객체를 하나씩 실행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$.map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함수에서 일치하는 아이템을 배열로 반환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908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22" y="4320119"/>
            <a:ext cx="3505200" cy="3333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797" y="2373092"/>
            <a:ext cx="5865408" cy="44111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47" y="5160472"/>
            <a:ext cx="49339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45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en-US" altLang="ko-KR" dirty="0" smtClean="0"/>
              <a:t>Ajax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백그라운드에서 브라우저와 </a:t>
            </a:r>
            <a:r>
              <a:rPr lang="ko-KR" altLang="en-US" dirty="0" err="1" smtClean="0"/>
              <a:t>버서간에</a:t>
            </a:r>
            <a:r>
              <a:rPr lang="ko-KR" altLang="en-US" dirty="0" smtClean="0"/>
              <a:t> 데이터를 전송하기 위해 자바스크립트에 내장된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집합을 사용하는 것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데이터를 전달할 때 주고받아야 하는 데이터의 양이 현저히 줄어들 뿐만 아니라 독립적인 애플리케이션과 함께 동작하게 함으로써 웹 페이지를 끊임없이 동적으로 수행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POST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Amazon.com </a:t>
            </a:r>
            <a:r>
              <a:rPr lang="ko-KR" altLang="en-US" dirty="0" smtClean="0"/>
              <a:t>페이지 로드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첨부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urlpost.php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GET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Amazon.com </a:t>
            </a:r>
            <a:r>
              <a:rPr lang="ko-KR" altLang="en-US" dirty="0"/>
              <a:t>페이지 로드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첨부</a:t>
            </a:r>
            <a:r>
              <a:rPr lang="en-US" altLang="ko-KR" dirty="0"/>
              <a:t>: </a:t>
            </a:r>
            <a:r>
              <a:rPr lang="en-US" altLang="ko-KR" dirty="0" err="1"/>
              <a:t>urlpost.php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908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527" y="3191654"/>
            <a:ext cx="7667625" cy="35337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63774" y="5255679"/>
            <a:ext cx="1355483" cy="2992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43597" y="5255679"/>
            <a:ext cx="2542795" cy="2992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431624" y="5255679"/>
            <a:ext cx="1533331" cy="2992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2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45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en-US" altLang="ko-KR" dirty="0" smtClean="0"/>
              <a:t>Ajax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백그라운드에서 브라우저와 </a:t>
            </a:r>
            <a:r>
              <a:rPr lang="ko-KR" altLang="en-US" dirty="0" err="1" smtClean="0"/>
              <a:t>버서간에</a:t>
            </a:r>
            <a:r>
              <a:rPr lang="ko-KR" altLang="en-US" dirty="0" smtClean="0"/>
              <a:t> 데이터를 전송하기 위해 자바스크립트에 내장된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집합을 사용하는 것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데이터를 전달할 때 주고받아야 하는 데이터의 양이 현저히 줄어들 뿐만 아니라 독립적인 애플리케이션과 함께 동작하게 함으로써 웹 페이지를 끊임없이 동적으로 수행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POST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Amazon.com </a:t>
            </a:r>
            <a:r>
              <a:rPr lang="ko-KR" altLang="en-US" dirty="0" smtClean="0"/>
              <a:t>페이지 로드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첨부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urlpost.php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GET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Amazon.com </a:t>
            </a:r>
            <a:r>
              <a:rPr lang="ko-KR" altLang="en-US" dirty="0"/>
              <a:t>페이지 로드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첨부</a:t>
            </a:r>
            <a:r>
              <a:rPr lang="en-US" altLang="ko-KR" dirty="0"/>
              <a:t>: </a:t>
            </a:r>
            <a:r>
              <a:rPr lang="en-US" altLang="ko-KR" dirty="0" err="1" smtClean="0"/>
              <a:t>urlget.php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908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453" y="3102552"/>
            <a:ext cx="6419850" cy="3562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545221" y="5190365"/>
            <a:ext cx="3429203" cy="2992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174972" y="5190365"/>
            <a:ext cx="1533331" cy="2992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339223" y="2967335"/>
            <a:ext cx="1513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Q/A</a:t>
            </a:r>
            <a:endParaRPr lang="en-US" altLang="ko-KR" sz="5400" b="1" cap="none" spc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4014" y="99918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PHP</a:t>
            </a:r>
            <a:r>
              <a:rPr lang="ko-KR" altLang="en-US" dirty="0" smtClean="0">
                <a:solidFill>
                  <a:schemeClr val="bg1"/>
                </a:solidFill>
              </a:rPr>
              <a:t>와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My-SQL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8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45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en-US" altLang="ko-KR" dirty="0" smtClean="0"/>
              <a:t>JSP(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강력하고 유연한 내장 함수가 존재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그러나 </a:t>
            </a:r>
            <a:r>
              <a:rPr lang="en-US" altLang="ko-KR" dirty="0" smtClean="0"/>
              <a:t>JSP, CSS</a:t>
            </a:r>
            <a:r>
              <a:rPr lang="ko-KR" altLang="en-US" dirty="0" smtClean="0"/>
              <a:t>로는 하기 힘든 애니메이션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 처리</a:t>
            </a:r>
            <a:r>
              <a:rPr lang="en-US" altLang="ko-KR" dirty="0" smtClean="0"/>
              <a:t>, Ajax</a:t>
            </a:r>
            <a:r>
              <a:rPr lang="ko-KR" altLang="en-US" dirty="0" smtClean="0"/>
              <a:t>와 같은 동작들을 다루는 코드가 필요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사용하면 브라우저 간의 높은 호환성을 제공받음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에 쉽고 빠르게 접근</a:t>
            </a:r>
            <a:r>
              <a:rPr lang="en-US" altLang="ko-KR" dirty="0" smtClean="0"/>
              <a:t>, CSS</a:t>
            </a:r>
            <a:r>
              <a:rPr lang="ko-KR" altLang="en-US" dirty="0" smtClean="0"/>
              <a:t>와 직접 상호작용하는 특별한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이벤트를 제어하는 능력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전문가 수준의 효과와 애니메이션을 만드는 강력한 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서버와 </a:t>
            </a:r>
            <a:r>
              <a:rPr lang="en-US" altLang="ko-KR" dirty="0" smtClean="0"/>
              <a:t>Ajax  </a:t>
            </a:r>
            <a:r>
              <a:rPr lang="ko-KR" altLang="en-US" dirty="0" smtClean="0"/>
              <a:t>통신을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하는 함수를 쉽게 사용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 프로그래밍을 좋아하는 개발자들은 절대 라이브러리를 사용하지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자신만의 맞춤 함수를 사용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en-US" altLang="ko-KR" dirty="0" smtClean="0"/>
              <a:t>JQuery</a:t>
            </a:r>
            <a:r>
              <a:rPr lang="ko-KR" altLang="en-US" dirty="0" smtClean="0"/>
              <a:t>를 포함시키는 두 가지 방법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jQuery </a:t>
            </a:r>
            <a:r>
              <a:rPr lang="ko-KR" altLang="en-US" dirty="0" smtClean="0"/>
              <a:t>웹 사이트로가서 필요한 버전을 선택하고 </a:t>
            </a:r>
            <a:r>
              <a:rPr lang="ko-KR" altLang="en-US" dirty="0"/>
              <a:t>웹 페이지에 파일을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(jquery.com)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웹 사이트로 다운로드하고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페이지에 파일을 포함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908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65" y="4316816"/>
            <a:ext cx="6048375" cy="352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373" y="5320405"/>
            <a:ext cx="2867432" cy="9532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212" y="5320405"/>
            <a:ext cx="30003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2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45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버전 선택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jQuery</a:t>
            </a:r>
            <a:r>
              <a:rPr lang="ko-KR" altLang="en-US" dirty="0" smtClean="0"/>
              <a:t>를 직접 </a:t>
            </a:r>
            <a:r>
              <a:rPr lang="ko-KR" altLang="en-US" dirty="0"/>
              <a:t>다운로드하거나 </a:t>
            </a:r>
            <a:r>
              <a:rPr lang="en-US" altLang="ko-KR" dirty="0"/>
              <a:t>CDN(</a:t>
            </a:r>
            <a:r>
              <a:rPr lang="en-US" altLang="ko-KR" dirty="0"/>
              <a:t>Content delivery </a:t>
            </a:r>
            <a:r>
              <a:rPr lang="en-US" altLang="ko-KR" dirty="0"/>
              <a:t>network)</a:t>
            </a:r>
            <a:r>
              <a:rPr lang="ko-KR" altLang="en-US" dirty="0"/>
              <a:t>을 </a:t>
            </a:r>
            <a:r>
              <a:rPr lang="ko-KR" altLang="en-US" dirty="0" smtClean="0"/>
              <a:t>사용</a:t>
            </a:r>
            <a:r>
              <a:rPr lang="ko-KR" altLang="en-US" dirty="0" smtClean="0"/>
              <a:t>하기로 결정하기 전에 </a:t>
            </a:r>
            <a:r>
              <a:rPr lang="en-US" altLang="ko-KR" dirty="0" smtClean="0"/>
              <a:t>jQuery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버전을 선택할 필요성이 존재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대부분의 경우 가장 최신 버전을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특정 브라우저를 목표로 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</a:t>
            </a:r>
            <a:r>
              <a:rPr lang="en-US" altLang="ko-KR" dirty="0" smtClean="0"/>
              <a:t>jQuery </a:t>
            </a:r>
            <a:r>
              <a:rPr lang="ko-KR" altLang="en-US" dirty="0" smtClean="0"/>
              <a:t>버전에 의존하는 오래된 웹 사이트를 관리하는 경우 존재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jQuery</a:t>
            </a:r>
            <a:r>
              <a:rPr lang="ko-KR" altLang="en-US" dirty="0" smtClean="0"/>
              <a:t>는 다른 특성과 버그를 가진 브라우저 버전을 다르게 처리하도록 동적인 부분을 포함하는 방향으로 발전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개선된 </a:t>
            </a:r>
            <a:r>
              <a:rPr lang="en-US" altLang="ko-KR" dirty="0" smtClean="0"/>
              <a:t>jQuery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이전에 사용되던 특정 </a:t>
            </a:r>
            <a:r>
              <a:rPr lang="en-US" altLang="ko-KR" dirty="0" smtClean="0"/>
              <a:t>jQuery </a:t>
            </a:r>
            <a:r>
              <a:rPr lang="ko-KR" altLang="en-US" dirty="0" smtClean="0"/>
              <a:t>버전에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맞게 제작된 사이트에서 다르게 동작하도록 발전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jQuery 1.x</a:t>
            </a:r>
            <a:r>
              <a:rPr lang="ko-KR" altLang="en-US" dirty="0" smtClean="0"/>
              <a:t>버전과 달리 </a:t>
            </a:r>
            <a:r>
              <a:rPr lang="en-US" altLang="ko-KR" dirty="0" smtClean="0"/>
              <a:t>2.x </a:t>
            </a:r>
            <a:r>
              <a:rPr lang="ko-KR" altLang="en-US" dirty="0" smtClean="0"/>
              <a:t>비전은 인터넷 익스플로러 버전 </a:t>
            </a:r>
            <a:r>
              <a:rPr lang="en-US" altLang="ko-KR" dirty="0" smtClean="0"/>
              <a:t>9 </a:t>
            </a:r>
            <a:r>
              <a:rPr lang="ko-KR" altLang="en-US" dirty="0" smtClean="0"/>
              <a:t>이전 버전들을 지원하지 않음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최근에는 </a:t>
            </a:r>
            <a:r>
              <a:rPr lang="en-US" altLang="ko-KR" dirty="0" smtClean="0"/>
              <a:t>3.</a:t>
            </a:r>
            <a:r>
              <a:rPr lang="en-US" altLang="ko-KR" dirty="0" smtClean="0"/>
              <a:t>x </a:t>
            </a:r>
            <a:r>
              <a:rPr lang="ko-KR" altLang="en-US" dirty="0" smtClean="0"/>
              <a:t>버전이 배포되고 있음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따라서 </a:t>
            </a:r>
            <a:r>
              <a:rPr lang="en-US" altLang="ko-KR" dirty="0" smtClean="0"/>
              <a:t>2.</a:t>
            </a:r>
            <a:r>
              <a:rPr lang="en-US" altLang="ko-KR" dirty="0" smtClean="0"/>
              <a:t>x </a:t>
            </a:r>
            <a:r>
              <a:rPr lang="ko-KR" altLang="en-US" dirty="0" smtClean="0"/>
              <a:t>버전의 </a:t>
            </a:r>
            <a:r>
              <a:rPr lang="en-US" altLang="ko-KR" dirty="0" smtClean="0"/>
              <a:t>jQuery </a:t>
            </a:r>
            <a:r>
              <a:rPr lang="ko-KR" altLang="en-US" dirty="0" smtClean="0"/>
              <a:t>서적의 내용은 일부 다를 수 있음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jQuery</a:t>
            </a:r>
            <a:r>
              <a:rPr lang="ko-KR" altLang="en-US" dirty="0" smtClean="0"/>
              <a:t>는 압축 버전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편집이 가능한 압축이 되지 않은 버전을 사용할 수 있음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최근의 웹 서버는 실시간 압축과 해제를 위한 </a:t>
            </a:r>
            <a:r>
              <a:rPr lang="en-US" altLang="ko-KR" dirty="0" err="1" smtClean="0"/>
              <a:t>gzip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지원하기 때문에 선택은 중요하지 않음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CDN</a:t>
            </a:r>
            <a:r>
              <a:rPr lang="ko-KR" altLang="en-US" dirty="0" smtClean="0"/>
              <a:t>의 장점은 최신버전을 사용하게 선택할 수 있음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패치 후 버그 양산 문제 존재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908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6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45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en-US" altLang="ko-KR" dirty="0" smtClean="0"/>
              <a:t>jQuery </a:t>
            </a:r>
            <a:r>
              <a:rPr lang="ko-KR" altLang="en-US" dirty="0" smtClean="0"/>
              <a:t>문법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jQuery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가장 두드러진 특징은 </a:t>
            </a:r>
            <a:r>
              <a:rPr lang="en-US" altLang="ko-KR" dirty="0" smtClean="0"/>
              <a:t>$ </a:t>
            </a:r>
            <a:r>
              <a:rPr lang="ko-KR" altLang="en-US" dirty="0" smtClean="0"/>
              <a:t>기호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jQuery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함수의 호출을 생성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 jQuery </a:t>
            </a:r>
            <a:r>
              <a:rPr lang="ko-KR" altLang="en-US" dirty="0" smtClean="0"/>
              <a:t>간단한 예제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가장 간단한 형태로 </a:t>
            </a:r>
            <a:r>
              <a:rPr lang="en-US" altLang="ko-KR" dirty="0" smtClean="0"/>
              <a:t>$ </a:t>
            </a:r>
            <a:r>
              <a:rPr lang="ko-KR" altLang="en-US" dirty="0" smtClean="0"/>
              <a:t>기호를 입력하고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괄호 내에 </a:t>
            </a:r>
            <a:r>
              <a:rPr lang="ko-KR" altLang="en-US" dirty="0" err="1" smtClean="0"/>
              <a:t>셀렉터를</a:t>
            </a:r>
            <a:r>
              <a:rPr lang="ko-KR" altLang="en-US" dirty="0" smtClean="0"/>
              <a:t> 넣고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점과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붙여 </a:t>
            </a:r>
            <a:r>
              <a:rPr lang="en-US" altLang="ko-KR" dirty="0" smtClean="0"/>
              <a:t>jQuery</a:t>
            </a:r>
            <a:r>
              <a:rPr lang="ko-KR" altLang="en-US" dirty="0" smtClean="0"/>
              <a:t>에 접근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문장의 글꼴 집합을 </a:t>
            </a:r>
            <a:r>
              <a:rPr lang="ko-KR" altLang="en-US" dirty="0" err="1" smtClean="0"/>
              <a:t>고정폭</a:t>
            </a:r>
            <a:r>
              <a:rPr lang="ko-KR" altLang="en-US" dirty="0" smtClean="0"/>
              <a:t> 글꼴로 변경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$(‘</a:t>
            </a:r>
            <a:r>
              <a:rPr lang="en-US" altLang="ko-KR" dirty="0"/>
              <a:t>p</a:t>
            </a:r>
            <a:r>
              <a:rPr lang="en-US" altLang="ko-KR" dirty="0" smtClean="0"/>
              <a:t>’).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(‘font-family’, ‘monospace’)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&lt;code&gt;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경계를 추가하는 코드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$(‘code’).</a:t>
            </a:r>
            <a:r>
              <a:rPr lang="en-US" altLang="ko-KR" dirty="0" err="1"/>
              <a:t>css</a:t>
            </a:r>
            <a:r>
              <a:rPr lang="en-US" altLang="ko-KR" dirty="0" smtClean="0"/>
              <a:t>(‘border’, ‘1px solid #</a:t>
            </a:r>
            <a:r>
              <a:rPr lang="en-US" altLang="ko-KR" dirty="0" err="1" smtClean="0"/>
              <a:t>aaa</a:t>
            </a:r>
            <a:r>
              <a:rPr lang="en-US" altLang="ko-KR" dirty="0" smtClean="0"/>
              <a:t>’)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첨부</a:t>
            </a:r>
            <a:r>
              <a:rPr lang="en-US" altLang="ko-KR" dirty="0" smtClean="0"/>
              <a:t>: jquery-1.11.1min.js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908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198" y="3773132"/>
            <a:ext cx="6029325" cy="2733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03" y="5380244"/>
            <a:ext cx="5488395" cy="34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45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908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4" y="667206"/>
            <a:ext cx="5422139" cy="24583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14" y="3285437"/>
            <a:ext cx="5488395" cy="347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554" y="667206"/>
            <a:ext cx="5304054" cy="22868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554" y="3181722"/>
            <a:ext cx="3228975" cy="962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4014" y="4142649"/>
            <a:ext cx="6815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(): 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propertyName</a:t>
            </a:r>
            <a:r>
              <a:rPr lang="en-US" altLang="ko-KR" dirty="0" smtClean="0"/>
              <a:t>)  </a:t>
            </a:r>
            <a:r>
              <a:rPr lang="en-US" altLang="ko-KR" dirty="0" smtClean="0">
                <a:sym typeface="Wingdings" panose="05000000000000000000" pitchFamily="2" charset="2"/>
              </a:rPr>
              <a:t> $(“h1”).</a:t>
            </a:r>
            <a:r>
              <a:rPr lang="en-US" altLang="ko-KR" dirty="0" err="1" smtClean="0">
                <a:sym typeface="Wingdings" panose="05000000000000000000" pitchFamily="2" charset="2"/>
              </a:rPr>
              <a:t>css</a:t>
            </a:r>
            <a:r>
              <a:rPr lang="en-US" altLang="ko-KR" dirty="0" smtClean="0">
                <a:sym typeface="Wingdings" panose="05000000000000000000" pitchFamily="2" charset="2"/>
              </a:rPr>
              <a:t>(“color”);</a:t>
            </a:r>
            <a:endParaRPr lang="en-US" altLang="ko-KR" dirty="0" smtClean="0"/>
          </a:p>
          <a:p>
            <a:r>
              <a:rPr lang="en-US" altLang="ko-KR" dirty="0"/>
              <a:t>.</a:t>
            </a:r>
            <a:r>
              <a:rPr lang="en-US" altLang="ko-KR" dirty="0" err="1"/>
              <a:t>css</a:t>
            </a:r>
            <a:r>
              <a:rPr lang="en-US" altLang="ko-KR" dirty="0"/>
              <a:t>(): .</a:t>
            </a:r>
            <a:r>
              <a:rPr lang="en-US" altLang="ko-KR" dirty="0" err="1"/>
              <a:t>css</a:t>
            </a:r>
            <a:r>
              <a:rPr lang="en-US" altLang="ko-KR" dirty="0"/>
              <a:t>( </a:t>
            </a:r>
            <a:r>
              <a:rPr lang="en-US" altLang="ko-KR" dirty="0" err="1" smtClean="0"/>
              <a:t>propertyName</a:t>
            </a:r>
            <a:r>
              <a:rPr lang="en-US" altLang="ko-KR" dirty="0" smtClean="0"/>
              <a:t>, value) </a:t>
            </a:r>
            <a:r>
              <a:rPr lang="en-US" altLang="ko-KR" dirty="0" smtClean="0">
                <a:sym typeface="Wingdings" panose="05000000000000000000" pitchFamily="2" charset="2"/>
              </a:rPr>
              <a:t> $(”h1”).</a:t>
            </a:r>
            <a:r>
              <a:rPr lang="en-US" altLang="ko-KR" dirty="0" err="1" smtClean="0">
                <a:sym typeface="Wingdings" panose="05000000000000000000" pitchFamily="2" charset="2"/>
              </a:rPr>
              <a:t>css</a:t>
            </a:r>
            <a:r>
              <a:rPr lang="en-US" altLang="ko-KR" dirty="0" smtClean="0">
                <a:sym typeface="Wingdings" panose="05000000000000000000" pitchFamily="2" charset="2"/>
              </a:rPr>
              <a:t>(“color”, “green”);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014" y="4883132"/>
            <a:ext cx="63817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8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45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이벤트 처리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jQuery</a:t>
            </a:r>
            <a:r>
              <a:rPr lang="ko-KR" altLang="en-US" dirty="0" smtClean="0"/>
              <a:t>의 유일한 기능이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스타일을 변경하는 것이라면 </a:t>
            </a:r>
            <a:r>
              <a:rPr lang="ko-KR" altLang="en-US" dirty="0" smtClean="0"/>
              <a:t>이 기술은 매장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jQuery </a:t>
            </a:r>
            <a:r>
              <a:rPr lang="ko-KR" altLang="en-US" dirty="0" smtClean="0"/>
              <a:t>이벤트를 사용하고 다양한 기능을 익힘으로써 </a:t>
            </a:r>
            <a:r>
              <a:rPr lang="en-US" altLang="ko-KR" dirty="0" smtClean="0"/>
              <a:t>jQuery</a:t>
            </a:r>
            <a:r>
              <a:rPr lang="ko-KR" altLang="en-US" dirty="0" smtClean="0"/>
              <a:t>를 학습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 이벤트 처리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908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16" y="2866418"/>
            <a:ext cx="5829300" cy="3419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691" y="2935259"/>
            <a:ext cx="2200275" cy="7048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691" y="4558667"/>
            <a:ext cx="2428875" cy="666750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8395855" y="3857105"/>
            <a:ext cx="191192" cy="432262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44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45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이벤트 처리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jQuery</a:t>
            </a:r>
            <a:r>
              <a:rPr lang="ko-KR" altLang="en-US" dirty="0" smtClean="0"/>
              <a:t>의 유일한 기능이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스타일을 변경하는 것이라면 </a:t>
            </a:r>
            <a:r>
              <a:rPr lang="ko-KR" altLang="en-US" dirty="0" smtClean="0"/>
              <a:t>이 기술은 매장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jQuery </a:t>
            </a:r>
            <a:r>
              <a:rPr lang="ko-KR" altLang="en-US" dirty="0" smtClean="0"/>
              <a:t>이벤트를 사용하고 다양한 기능을 익힘으로써 </a:t>
            </a:r>
            <a:r>
              <a:rPr lang="en-US" altLang="ko-KR" dirty="0" smtClean="0"/>
              <a:t>jQuery</a:t>
            </a:r>
            <a:r>
              <a:rPr lang="ko-KR" altLang="en-US" dirty="0" smtClean="0"/>
              <a:t>를 학습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 이벤트 처리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Blur: </a:t>
            </a:r>
            <a:r>
              <a:rPr lang="ko-KR" altLang="en-US" dirty="0" smtClean="0"/>
              <a:t>포커스를 잃었을 때 발생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908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754" y="5016584"/>
            <a:ext cx="4878617" cy="536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754" y="3169860"/>
            <a:ext cx="4878617" cy="602460"/>
          </a:xfrm>
          <a:prstGeom prst="rect">
            <a:avLst/>
          </a:prstGeom>
        </p:spPr>
      </p:pic>
      <p:sp>
        <p:nvSpPr>
          <p:cNvPr id="11" name="아래쪽 화살표 10"/>
          <p:cNvSpPr/>
          <p:nvPr/>
        </p:nvSpPr>
        <p:spPr>
          <a:xfrm>
            <a:off x="9301466" y="4178321"/>
            <a:ext cx="191192" cy="432262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61" y="3266571"/>
            <a:ext cx="5867417" cy="239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0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31622" y="99918"/>
            <a:ext cx="145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이벤트 처리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jQuery</a:t>
            </a:r>
            <a:r>
              <a:rPr lang="ko-KR" altLang="en-US" dirty="0" smtClean="0"/>
              <a:t>의 유일한 기능이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스타일을 변경하는 것이라면 </a:t>
            </a:r>
            <a:r>
              <a:rPr lang="ko-KR" altLang="en-US" dirty="0" smtClean="0"/>
              <a:t>이 기술은 매장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jQuery </a:t>
            </a:r>
            <a:r>
              <a:rPr lang="ko-KR" altLang="en-US" dirty="0" smtClean="0"/>
              <a:t>이벤트를 사용하고 다양한 기능을 익힘으로써 </a:t>
            </a:r>
            <a:r>
              <a:rPr lang="en-US" altLang="ko-KR" dirty="0" smtClean="0"/>
              <a:t>jQuery</a:t>
            </a:r>
            <a:r>
              <a:rPr lang="ko-KR" altLang="en-US" dirty="0" smtClean="0"/>
              <a:t>를 학습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 이벤트 처리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click, </a:t>
            </a:r>
            <a:r>
              <a:rPr lang="en-US" altLang="ko-KR" dirty="0" err="1" smtClean="0"/>
              <a:t>dbclick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014" y="99918"/>
            <a:ext cx="908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702" y="3702084"/>
            <a:ext cx="4219575" cy="7810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702" y="4752022"/>
            <a:ext cx="4362450" cy="828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276" y="3112217"/>
            <a:ext cx="6247274" cy="340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9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5391</TotalTime>
  <Words>1023</Words>
  <Application>Microsoft Office PowerPoint</Application>
  <PresentationFormat>와이드스크린</PresentationFormat>
  <Paragraphs>173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218</cp:revision>
  <dcterms:created xsi:type="dcterms:W3CDTF">2020-07-04T07:52:29Z</dcterms:created>
  <dcterms:modified xsi:type="dcterms:W3CDTF">2020-08-12T10:42:33Z</dcterms:modified>
</cp:coreProperties>
</file>