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9" r:id="rId25"/>
    <p:sldId id="316" r:id="rId26"/>
    <p:sldId id="317" r:id="rId27"/>
    <p:sldId id="318" r:id="rId28"/>
    <p:sldId id="320" r:id="rId29"/>
    <p:sldId id="321" r:id="rId30"/>
    <p:sldId id="322" r:id="rId31"/>
    <p:sldId id="29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39623" y="270583"/>
            <a:ext cx="9360000" cy="0"/>
          </a:xfrm>
          <a:prstGeom prst="line">
            <a:avLst/>
          </a:prstGeom>
          <a:ln w="571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" y="270592"/>
            <a:ext cx="2880000" cy="0"/>
          </a:xfrm>
          <a:prstGeom prst="line">
            <a:avLst/>
          </a:prstGeom>
          <a:ln w="571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7578" y="107913"/>
            <a:ext cx="7772400" cy="36266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5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6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6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B3A1-4E02-48EC-A2A5-B6D90E6AC991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hpmyadmin.net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hput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hpmyadmin.net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8426" y="3324871"/>
            <a:ext cx="699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PHP</a:t>
            </a:r>
            <a:r>
              <a:rPr lang="ko-KR" altLang="en-US" sz="3600" dirty="0" smtClean="0"/>
              <a:t>와 </a:t>
            </a:r>
            <a:r>
              <a:rPr lang="en-US" altLang="ko-KR" sz="3600" dirty="0" err="1" smtClean="0"/>
              <a:t>Mysql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8" y="12129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청해진대학사업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23985" y="121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선문대학교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7906" y="4798865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2020.07.30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전 민 호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225419" y="522515"/>
            <a:ext cx="10980000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1" y="522515"/>
            <a:ext cx="28800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213814" y="963315"/>
            <a:ext cx="6455060" cy="1851311"/>
            <a:chOff x="2225518" y="616701"/>
            <a:chExt cx="6455060" cy="1851311"/>
          </a:xfrm>
        </p:grpSpPr>
        <p:pic>
          <p:nvPicPr>
            <p:cNvPr id="11" name="그림 10" descr="Server Computer Case · Free vector graphic o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518" y="616701"/>
              <a:ext cx="725500" cy="948021"/>
            </a:xfrm>
            <a:prstGeom prst="rect">
              <a:avLst/>
            </a:prstGeom>
          </p:spPr>
        </p:pic>
        <p:sp>
          <p:nvSpPr>
            <p:cNvPr id="12" name="구름 11"/>
            <p:cNvSpPr/>
            <p:nvPr/>
          </p:nvSpPr>
          <p:spPr>
            <a:xfrm>
              <a:off x="4348066" y="980601"/>
              <a:ext cx="1903444" cy="94802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Network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 13"/>
            <p:cNvCxnSpPr>
              <a:stCxn id="11" idx="3"/>
              <a:endCxn id="12" idx="2"/>
            </p:cNvCxnSpPr>
            <p:nvPr/>
          </p:nvCxnSpPr>
          <p:spPr>
            <a:xfrm>
              <a:off x="2951018" y="1090712"/>
              <a:ext cx="1402952" cy="363900"/>
            </a:xfrm>
            <a:prstGeom prst="curved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3" y="653945"/>
              <a:ext cx="1239425" cy="858560"/>
            </a:xfrm>
            <a:prstGeom prst="rect">
              <a:avLst/>
            </a:prstGeom>
          </p:spPr>
        </p:pic>
        <p:cxnSp>
          <p:nvCxnSpPr>
            <p:cNvPr id="17" name="구부러진 연결선 16"/>
            <p:cNvCxnSpPr>
              <a:stCxn id="16" idx="1"/>
              <a:endCxn id="12" idx="0"/>
            </p:cNvCxnSpPr>
            <p:nvPr/>
          </p:nvCxnSpPr>
          <p:spPr>
            <a:xfrm rot="10800000" flipV="1">
              <a:off x="6249925" y="1083224"/>
              <a:ext cx="1191229" cy="3713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2" y="1609452"/>
              <a:ext cx="1239425" cy="858560"/>
            </a:xfrm>
            <a:prstGeom prst="rect">
              <a:avLst/>
            </a:prstGeom>
          </p:spPr>
        </p:pic>
        <p:cxnSp>
          <p:nvCxnSpPr>
            <p:cNvPr id="21" name="구부러진 연결선 20"/>
            <p:cNvCxnSpPr>
              <a:stCxn id="20" idx="1"/>
              <a:endCxn id="12" idx="0"/>
            </p:cNvCxnSpPr>
            <p:nvPr/>
          </p:nvCxnSpPr>
          <p:spPr>
            <a:xfrm rot="10800000">
              <a:off x="6249924" y="1454612"/>
              <a:ext cx="1191228" cy="5841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34551" y="74676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PHP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8161" y="192939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My-SQL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 descr="Database Data Technology · Free image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6" y="1418176"/>
            <a:ext cx="746288" cy="4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실습을 위한 환경 구성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XAMPP </a:t>
            </a:r>
            <a:r>
              <a:rPr lang="ko-KR" altLang="en-US" dirty="0" smtClean="0"/>
              <a:t>설치 및 환경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안정적인 실험을 위한 진행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Web Host Server </a:t>
            </a:r>
            <a:r>
              <a:rPr lang="ko-KR" altLang="en-US" dirty="0" smtClean="0"/>
              <a:t>접속 및 </a:t>
            </a:r>
            <a:r>
              <a:rPr lang="ko-KR" altLang="en-US" dirty="0"/>
              <a:t>환경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필드에서 사용되는 방안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phpMyAdmin</a:t>
            </a:r>
            <a:r>
              <a:rPr lang="ko-KR" altLang="en-US" dirty="0" smtClean="0"/>
              <a:t>을 설치하여 접속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호스트 서버에 </a:t>
            </a:r>
            <a:r>
              <a:rPr lang="en-US" altLang="ko-KR" dirty="0" err="1" smtClean="0"/>
              <a:t>phpMyAdmin</a:t>
            </a:r>
            <a:r>
              <a:rPr lang="ko-KR" altLang="en-US" dirty="0" smtClean="0"/>
              <a:t>을 설치하여 </a:t>
            </a:r>
            <a:r>
              <a:rPr lang="en-US" altLang="ko-KR" dirty="0" smtClean="0"/>
              <a:t>XAMPP</a:t>
            </a:r>
            <a:r>
              <a:rPr lang="ko-KR" altLang="en-US" dirty="0" smtClean="0"/>
              <a:t>와 동일하게 데이터베이스를 관리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다운로드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웹 상에서 </a:t>
            </a:r>
            <a:r>
              <a:rPr lang="en-US" altLang="ko-KR" dirty="0" err="1" smtClean="0">
                <a:sym typeface="Wingdings" panose="05000000000000000000" pitchFamily="2" charset="2"/>
              </a:rPr>
              <a:t>phpmyadmin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검색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https://www.phpmyadmin.net/downloads/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9" y="3959969"/>
            <a:ext cx="6848475" cy="542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279" y="3244143"/>
            <a:ext cx="3803048" cy="31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실습을 위한 환경 구성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외부의 공격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트레킹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방지하기 위해 </a:t>
            </a:r>
            <a:r>
              <a:rPr lang="en-US" altLang="ko-KR" dirty="0" err="1" smtClean="0"/>
              <a:t>phpmyadmin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폴더명을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Xampp</a:t>
            </a:r>
            <a:r>
              <a:rPr lang="ko-KR" altLang="en-US" dirty="0" smtClean="0"/>
              <a:t>를 이용할 경우 외부와의 환경이 차단되었을 때는 트레킹의 위험이 업지만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외부의 환경이 오픈 되어 제공되는 환경에서 기본적인 이름을 사용할 경우 트레킹의 위험이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알드라이브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Filezilla</a:t>
            </a:r>
            <a:r>
              <a:rPr lang="ko-KR" altLang="en-US" dirty="0" smtClean="0"/>
              <a:t>를 이용하여 서버에 업로드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브라우저를 이용한 접속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smagic.co.kr/</a:t>
            </a:r>
            <a:r>
              <a:rPr lang="en-US" altLang="ko-KR" dirty="0" err="1" smtClean="0"/>
              <a:t>Smagicdb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smagic2.co.kr</a:t>
            </a:r>
            <a:r>
              <a:rPr lang="en-US" altLang="ko-KR" dirty="0"/>
              <a:t>/</a:t>
            </a:r>
            <a:r>
              <a:rPr lang="en-US" altLang="ko-KR" dirty="0" err="1"/>
              <a:t>Smagicdb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4317131"/>
            <a:ext cx="4772025" cy="342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30" y="4790273"/>
            <a:ext cx="4772025" cy="1745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224" y="3526971"/>
            <a:ext cx="2674635" cy="284972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3704253" y="4488581"/>
            <a:ext cx="27992" cy="885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실습을 위한 환경 구성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ID</a:t>
            </a:r>
            <a:r>
              <a:rPr lang="ko-KR" altLang="en-US" dirty="0" smtClean="0"/>
              <a:t>와 비밀번호를 입력하여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접속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w1004mesm, smagics1s2s3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43182"/>
            <a:ext cx="9961735" cy="48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실습을 위한 환경 구성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XAMPP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PHPMyAdmin</a:t>
            </a:r>
            <a:r>
              <a:rPr lang="ko-KR" altLang="en-US" dirty="0" smtClean="0"/>
              <a:t>에 접속할 경우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로 접속이 가능하여 사용자 관리가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호스트 상에서 접속했을 때는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보다 낮은 권한으로 들어가기 때문에 상세한 설정 변경이 불가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Phpmyadmin</a:t>
            </a:r>
            <a:r>
              <a:rPr lang="ko-KR" altLang="en-US" dirty="0" smtClean="0"/>
              <a:t>이 아닌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의 접속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http://hputty.org/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62" y="2873081"/>
            <a:ext cx="3776177" cy="36117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93268" y="5748165"/>
            <a:ext cx="1388423" cy="188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469" y="2873081"/>
            <a:ext cx="3028812" cy="36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실습을 위한 환경 구성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회사에서 어떠한 형태의 호스팅 서버를 사용하느냐에 따라서 </a:t>
            </a:r>
            <a:r>
              <a:rPr lang="en-US" altLang="ko-KR" dirty="0" err="1" smtClean="0"/>
              <a:t>xampp</a:t>
            </a:r>
            <a:r>
              <a:rPr lang="ko-KR" altLang="en-US" dirty="0" smtClean="0"/>
              <a:t>에서 사용하는 것처럼 사용할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금일 학습한 것처럼 데이터베이스 내부의 테이블만 제어하여 사용하는 경우가 존재함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04" y="2584580"/>
            <a:ext cx="3327437" cy="3967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06" y="2584580"/>
            <a:ext cx="4215971" cy="28590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48941" y="5548996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w1004mesm, smagics1s2s3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0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기초 실습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데이터베이스의 생성부터 사용을 위해 본 수업부터는 </a:t>
            </a:r>
            <a:r>
              <a:rPr lang="en-US" altLang="ko-KR" dirty="0" smtClean="0"/>
              <a:t>XAMPP</a:t>
            </a:r>
            <a:r>
              <a:rPr lang="ko-KR" altLang="en-US" dirty="0" smtClean="0"/>
              <a:t>를 기반으로 수행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생성 및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CREATE DATABASE ‘Database Name’; //Database Name</a:t>
            </a:r>
            <a:r>
              <a:rPr lang="ko-KR" altLang="en-US" dirty="0" smtClean="0"/>
              <a:t>은 임의로 생성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 </a:t>
            </a:r>
            <a:r>
              <a:rPr lang="en-US" altLang="ko-KR" dirty="0"/>
              <a:t>‘Database Name</a:t>
            </a:r>
            <a:r>
              <a:rPr lang="en-US" altLang="ko-KR" dirty="0" smtClean="0"/>
              <a:t>’;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생성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계정을 이용할 경우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당할 위함이 존재 따라서</a:t>
            </a:r>
            <a:r>
              <a:rPr lang="en-US" altLang="ko-KR" dirty="0" smtClean="0"/>
              <a:t>, Root </a:t>
            </a:r>
            <a:r>
              <a:rPr lang="ko-KR" altLang="en-US" dirty="0" smtClean="0"/>
              <a:t>계정이 아닌 다른 계정이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 생성 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가 아닌 계정으로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연동해야 함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사용자를 생성하거나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옵션을 변경할 때는 </a:t>
            </a:r>
            <a:r>
              <a:rPr lang="en-US" altLang="ko-KR" dirty="0" smtClean="0"/>
              <a:t>GRANT </a:t>
            </a:r>
            <a:r>
              <a:rPr lang="ko-KR" altLang="en-US" dirty="0" smtClean="0"/>
              <a:t>명령어를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GRANT PRIVAILEGES ON </a:t>
            </a:r>
            <a:r>
              <a:rPr lang="en-US" altLang="ko-KR" dirty="0" err="1" smtClean="0"/>
              <a:t>database.object</a:t>
            </a:r>
            <a:r>
              <a:rPr lang="en-US" altLang="ko-KR" dirty="0" smtClean="0"/>
              <a:t> TO ‘</a:t>
            </a:r>
            <a:r>
              <a:rPr lang="en-US" altLang="ko-KR" dirty="0" err="1" smtClean="0"/>
              <a:t>username’@’hostname</a:t>
            </a:r>
            <a:r>
              <a:rPr lang="en-US" altLang="ko-KR" dirty="0" smtClean="0"/>
              <a:t>’ IDENTIFIED BY ‘password’;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database.object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*.*: </a:t>
            </a:r>
            <a:r>
              <a:rPr lang="ko-KR" altLang="en-US" dirty="0" smtClean="0"/>
              <a:t>모든 데이터베이스와 모든 객체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database.*: database</a:t>
            </a:r>
            <a:r>
              <a:rPr lang="ko-KR" altLang="en-US" dirty="0" smtClean="0"/>
              <a:t>라는 이름의 데이터베이스와 객체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database.object</a:t>
            </a:r>
            <a:r>
              <a:rPr lang="en-US" altLang="ko-KR" dirty="0" smtClean="0"/>
              <a:t>: </a:t>
            </a:r>
            <a:r>
              <a:rPr lang="en-US" altLang="ko-KR" dirty="0"/>
              <a:t>database</a:t>
            </a:r>
            <a:r>
              <a:rPr lang="ko-KR" altLang="en-US" dirty="0"/>
              <a:t>라는 이름의 데이터베이스와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라고 불리는 객체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기초 실습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생성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계정을 이용할 경우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당할 위함이 존재 따라서</a:t>
            </a:r>
            <a:r>
              <a:rPr lang="en-US" altLang="ko-KR" dirty="0" smtClean="0"/>
              <a:t>, Root </a:t>
            </a:r>
            <a:r>
              <a:rPr lang="ko-KR" altLang="en-US" dirty="0" smtClean="0"/>
              <a:t>계정이 아닌 다른 계정이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 생성 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가 아닌 계정으로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연동해야 함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사용자를 생성하거나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옵션을 변경할 때는 </a:t>
            </a:r>
            <a:r>
              <a:rPr lang="en-US" altLang="ko-KR" dirty="0" smtClean="0"/>
              <a:t>GRANT </a:t>
            </a:r>
            <a:r>
              <a:rPr lang="ko-KR" altLang="en-US" dirty="0" smtClean="0"/>
              <a:t>명령어를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GRANT PRIVAILEGES ON </a:t>
            </a:r>
            <a:r>
              <a:rPr lang="en-US" altLang="ko-KR" dirty="0" err="1" smtClean="0"/>
              <a:t>database.object</a:t>
            </a:r>
            <a:r>
              <a:rPr lang="en-US" altLang="ko-KR" dirty="0" smtClean="0"/>
              <a:t> TO ‘</a:t>
            </a:r>
            <a:r>
              <a:rPr lang="en-US" altLang="ko-KR" dirty="0" err="1" smtClean="0"/>
              <a:t>username’@’hostname</a:t>
            </a:r>
            <a:r>
              <a:rPr lang="en-US" altLang="ko-KR" dirty="0" smtClean="0"/>
              <a:t>’ IDENTIFIED BY ‘password’;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database.object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*.*: </a:t>
            </a:r>
            <a:r>
              <a:rPr lang="ko-KR" altLang="en-US" dirty="0" smtClean="0"/>
              <a:t>모든 데이터베이스와 모든 객체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database.*: database</a:t>
            </a:r>
            <a:r>
              <a:rPr lang="ko-KR" altLang="en-US" dirty="0" smtClean="0"/>
              <a:t>라는 이름의 데이터베이스와 객체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database.object</a:t>
            </a:r>
            <a:r>
              <a:rPr lang="en-US" altLang="ko-KR" dirty="0" smtClean="0"/>
              <a:t>: </a:t>
            </a:r>
            <a:r>
              <a:rPr lang="en-US" altLang="ko-KR" dirty="0"/>
              <a:t>database</a:t>
            </a:r>
            <a:r>
              <a:rPr lang="ko-KR" altLang="en-US" dirty="0"/>
              <a:t>라는 이름의 데이터베이스와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라고 불리는 객체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GRANT </a:t>
            </a:r>
            <a:r>
              <a:rPr lang="en-US" altLang="ko-KR" dirty="0" smtClean="0"/>
              <a:t>ALL </a:t>
            </a:r>
            <a:r>
              <a:rPr lang="en-US" altLang="ko-KR" dirty="0"/>
              <a:t>ON </a:t>
            </a:r>
            <a:r>
              <a:rPr lang="en-US" altLang="ko-KR" dirty="0" smtClean="0"/>
              <a:t>‘database’.* </a:t>
            </a:r>
            <a:r>
              <a:rPr lang="en-US" altLang="ko-KR" dirty="0"/>
              <a:t>TO </a:t>
            </a:r>
            <a:r>
              <a:rPr lang="en-US" altLang="ko-KR" dirty="0" smtClean="0"/>
              <a:t>‘real </a:t>
            </a:r>
            <a:r>
              <a:rPr lang="en-US" altLang="ko-KR" dirty="0" err="1" smtClean="0"/>
              <a:t>name’@’localhost</a:t>
            </a:r>
            <a:r>
              <a:rPr lang="en-US" altLang="ko-KR" dirty="0" smtClean="0"/>
              <a:t>’ </a:t>
            </a:r>
            <a:r>
              <a:rPr lang="en-US" altLang="ko-KR" dirty="0"/>
              <a:t>IDENTIFIED BY </a:t>
            </a:r>
            <a:r>
              <a:rPr lang="en-US" altLang="ko-KR" dirty="0" smtClean="0"/>
              <a:t>‘p/w’;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04" y="5605207"/>
            <a:ext cx="6585625" cy="4731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04" y="6196692"/>
            <a:ext cx="8053655" cy="4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기초 실습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생성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계정으로 로그인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Exit</a:t>
            </a:r>
            <a:r>
              <a:rPr lang="ko-KR" altLang="en-US" dirty="0" smtClean="0"/>
              <a:t>를 입력하여 기존의 </a:t>
            </a:r>
            <a:r>
              <a:rPr lang="en-US" altLang="ko-KR" dirty="0" smtClean="0"/>
              <a:t>My-SQL 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하단의 내용과 같이 생성된 아이디를 이용하여 </a:t>
            </a:r>
            <a:r>
              <a:rPr lang="en-US" altLang="ko-KR" dirty="0" smtClean="0"/>
              <a:t>My-SQL </a:t>
            </a:r>
            <a:r>
              <a:rPr lang="ko-KR" altLang="en-US" dirty="0" smtClean="0"/>
              <a:t>접속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2" y="2696718"/>
            <a:ext cx="10857954" cy="33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기초 실습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데이터베이스의 생성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앞서 학습한 내용과 같이 데이터베이스를 생성하려면 계정의 권한이 필요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 만든 사용자 계정을 가지고 데이터베이스를 생성할 수 있다면 사용자 생성이 제대로 된 것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69" y="3277572"/>
            <a:ext cx="3543300" cy="2038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93" y="3277572"/>
            <a:ext cx="36957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기초 실습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생성한 데이터베이스에 접속</a:t>
            </a:r>
            <a:r>
              <a:rPr lang="en-US" altLang="ko-KR" dirty="0" smtClean="0"/>
              <a:t>(use </a:t>
            </a:r>
            <a:r>
              <a:rPr lang="ko-KR" altLang="en-US" dirty="0" smtClean="0"/>
              <a:t>명령어 사용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학습에 사용할 테이블을 생성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MyISAM</a:t>
            </a:r>
            <a:r>
              <a:rPr lang="ko-KR" altLang="en-US" dirty="0" smtClean="0"/>
              <a:t>은 데이터베이스 엔진의 한 종류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생성된 테이블을 확인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Select 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des </a:t>
            </a:r>
            <a:r>
              <a:rPr lang="ko-KR" altLang="en-US" dirty="0" smtClean="0"/>
              <a:t>문을 사용하여 확인 가능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576" y="1585620"/>
            <a:ext cx="5048177" cy="9056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576" y="3024192"/>
            <a:ext cx="5439976" cy="14625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557" y="4774210"/>
            <a:ext cx="5564758" cy="19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8451" y="2091853"/>
            <a:ext cx="4132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 </a:t>
            </a:r>
            <a:r>
              <a:rPr lang="en-US" altLang="ko-KR" dirty="0" smtClean="0"/>
              <a:t>My-SQL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My-SQL </a:t>
            </a:r>
            <a:r>
              <a:rPr lang="ko-KR" altLang="en-US" dirty="0" smtClean="0"/>
              <a:t>심화 학습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My-SQL </a:t>
            </a:r>
            <a:r>
              <a:rPr lang="ko-KR" altLang="en-US" dirty="0" smtClean="0"/>
              <a:t>접근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8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기초 실습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테이블의 구조 확인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Field: </a:t>
            </a:r>
            <a:r>
              <a:rPr lang="ko-KR" altLang="en-US" dirty="0" smtClean="0"/>
              <a:t>테이블 내의 각 필드와 열의 이름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Type: </a:t>
            </a:r>
            <a:r>
              <a:rPr lang="ko-KR" altLang="en-US" dirty="0" smtClean="0"/>
              <a:t>필드에 저장된 데이터의 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Null: </a:t>
            </a:r>
            <a:r>
              <a:rPr lang="ko-KR" altLang="en-US" dirty="0" smtClean="0"/>
              <a:t>필드가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가질 수 있는지 없는지 확인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Key: My-SQL</a:t>
            </a:r>
            <a:r>
              <a:rPr lang="ko-KR" altLang="en-US" dirty="0" smtClean="0"/>
              <a:t>은 데이터를 빨리 검색하고 찾을 수 있게 키와 인덱스를 지원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항목은 어떤 키의 형식을 적용한 것인지를 나타낸다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Default: </a:t>
            </a:r>
            <a:r>
              <a:rPr lang="ko-KR" altLang="en-US" dirty="0" smtClean="0"/>
              <a:t>새로운 행이 추가될 때 값이 없으면 필드에 기본으로 설정하는 값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Extra: </a:t>
            </a:r>
            <a:r>
              <a:rPr lang="ko-KR" altLang="en-US" dirty="0" smtClean="0"/>
              <a:t>필드가 자동 증가로 설정돼 있는지 등의 부가 정보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실습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명령어 창을 이용하여 데이터베이스를 생성하고 테이블을 생성하였다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이를 이용하여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phpmyadmin</a:t>
            </a:r>
            <a:r>
              <a:rPr lang="ko-KR" altLang="en-US" dirty="0" smtClean="0">
                <a:sym typeface="Wingdings" panose="05000000000000000000" pitchFamily="2" charset="2"/>
              </a:rPr>
              <a:t>에 접속하여 생성된 데이터베이스를 삭제한 후 </a:t>
            </a:r>
            <a:r>
              <a:rPr lang="en-US" altLang="ko-KR" dirty="0" err="1" smtClean="0">
                <a:sym typeface="Wingdings" panose="05000000000000000000" pitchFamily="2" charset="2"/>
              </a:rPr>
              <a:t>phpmyadmin</a:t>
            </a:r>
            <a:r>
              <a:rPr lang="ko-KR" altLang="en-US" dirty="0" smtClean="0">
                <a:sym typeface="Wingdings" panose="05000000000000000000" pitchFamily="2" charset="2"/>
              </a:rPr>
              <a:t>을 이용하여 테이블을 다시 생성하는 과정을 반복 학습하여 이해하도록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기초 실습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phpmyadmin</a:t>
            </a:r>
            <a:r>
              <a:rPr lang="ko-KR" altLang="en-US" dirty="0" smtClean="0"/>
              <a:t>에서 데이터베이스의 삭제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4" y="1922106"/>
            <a:ext cx="7442306" cy="40222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23498" y="2059958"/>
            <a:ext cx="715850" cy="225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37" y="2838560"/>
            <a:ext cx="4249122" cy="353363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17836" y="4992881"/>
            <a:ext cx="2789853" cy="225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65300" y="5422367"/>
            <a:ext cx="541174" cy="225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359" y="1259858"/>
            <a:ext cx="2819400" cy="16002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67360" y="1840162"/>
            <a:ext cx="2819399" cy="44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기초 실습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데이터베이스의 데이터 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CHAR </a:t>
            </a:r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BINARY </a:t>
            </a:r>
            <a:r>
              <a:rPr lang="ko-KR" altLang="en-US" dirty="0"/>
              <a:t>데이터 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TEXT, VARCHAR </a:t>
            </a:r>
            <a:r>
              <a:rPr lang="ko-KR" altLang="en-US" dirty="0"/>
              <a:t>데이터 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BLOB </a:t>
            </a:r>
            <a:r>
              <a:rPr lang="ko-KR" altLang="en-US" dirty="0"/>
              <a:t>데이터 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숫자형</a:t>
            </a:r>
            <a:r>
              <a:rPr lang="ko-KR" altLang="en-US" dirty="0" smtClean="0"/>
              <a:t> 데이터 타입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65156" y="1129004"/>
            <a:ext cx="6859841" cy="4978512"/>
            <a:chOff x="4965156" y="1129004"/>
            <a:chExt cx="6859841" cy="4978512"/>
          </a:xfrm>
        </p:grpSpPr>
        <p:sp>
          <p:nvSpPr>
            <p:cNvPr id="3" name="순서도: 판단 2"/>
            <p:cNvSpPr/>
            <p:nvPr/>
          </p:nvSpPr>
          <p:spPr>
            <a:xfrm>
              <a:off x="5561046" y="1129004"/>
              <a:ext cx="2957804" cy="11849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데이터 타입을 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5561046" y="2922667"/>
              <a:ext cx="2957804" cy="57849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쿼리문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실습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다음 단계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8867193" y="2922667"/>
              <a:ext cx="2957804" cy="57849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테이블 생성 반복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데이터 타입 학습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3" idx="2"/>
              <a:endCxn id="4" idx="0"/>
            </p:cNvCxnSpPr>
            <p:nvPr/>
          </p:nvCxnSpPr>
          <p:spPr>
            <a:xfrm>
              <a:off x="7039948" y="2313992"/>
              <a:ext cx="0" cy="608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3" idx="3"/>
              <a:endCxn id="8" idx="0"/>
            </p:cNvCxnSpPr>
            <p:nvPr/>
          </p:nvCxnSpPr>
          <p:spPr>
            <a:xfrm>
              <a:off x="8518850" y="1721498"/>
              <a:ext cx="1827245" cy="120116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039948" y="24876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51695" y="134859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아니오</a:t>
              </a:r>
              <a:endParaRPr lang="ko-KR" altLang="en-US" dirty="0"/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5561046" y="3956483"/>
              <a:ext cx="2957804" cy="11849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쿼리를 사용이 능숙하다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4" idx="2"/>
              <a:endCxn id="16" idx="0"/>
            </p:cNvCxnSpPr>
            <p:nvPr/>
          </p:nvCxnSpPr>
          <p:spPr>
            <a:xfrm>
              <a:off x="7039948" y="3501165"/>
              <a:ext cx="0" cy="455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5561046" y="5529018"/>
              <a:ext cx="2957804" cy="57849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인덱스 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Extra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6" idx="2"/>
              <a:endCxn id="20" idx="0"/>
            </p:cNvCxnSpPr>
            <p:nvPr/>
          </p:nvCxnSpPr>
          <p:spPr>
            <a:xfrm>
              <a:off x="7039948" y="5141471"/>
              <a:ext cx="0" cy="38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6" idx="1"/>
              <a:endCxn id="4" idx="1"/>
            </p:cNvCxnSpPr>
            <p:nvPr/>
          </p:nvCxnSpPr>
          <p:spPr>
            <a:xfrm rot="10800000">
              <a:off x="5561046" y="3211917"/>
              <a:ext cx="12700" cy="1337061"/>
            </a:xfrm>
            <a:prstGeom prst="bentConnector3">
              <a:avLst>
                <a:gd name="adj1" fmla="val 451837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65156" y="409011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아니오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42074" y="51285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  <p:cxnSp>
          <p:nvCxnSpPr>
            <p:cNvPr id="31" name="꺾인 연결선 30"/>
            <p:cNvCxnSpPr>
              <a:stCxn id="8" idx="3"/>
              <a:endCxn id="3" idx="0"/>
            </p:cNvCxnSpPr>
            <p:nvPr/>
          </p:nvCxnSpPr>
          <p:spPr>
            <a:xfrm flipH="1" flipV="1">
              <a:off x="7039948" y="1129004"/>
              <a:ext cx="4785049" cy="2082912"/>
            </a:xfrm>
            <a:prstGeom prst="bentConnector4">
              <a:avLst>
                <a:gd name="adj1" fmla="val -4777"/>
                <a:gd name="adj2" fmla="val 110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5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>
                <a:solidFill>
                  <a:schemeClr val="bg1"/>
                </a:solidFill>
              </a:rPr>
              <a:t>PHP </a:t>
            </a:r>
            <a:r>
              <a:rPr lang="ko-KR" altLang="en-US" dirty="0">
                <a:solidFill>
                  <a:schemeClr val="bg1"/>
                </a:solidFill>
              </a:rPr>
              <a:t>기반 </a:t>
            </a:r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>
                <a:solidFill>
                  <a:schemeClr val="bg1"/>
                </a:solidFill>
              </a:rPr>
              <a:t>접근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응용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4014" y="1362978"/>
            <a:ext cx="104929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&lt;?</a:t>
            </a:r>
            <a:r>
              <a:rPr lang="ko-KR" altLang="en-US" dirty="0" err="1"/>
              <a:t>php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// </a:t>
            </a:r>
            <a:r>
              <a:rPr lang="ko-KR" altLang="en-US" dirty="0" err="1" smtClean="0"/>
              <a:t>login.php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db.php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$</a:t>
            </a:r>
            <a:r>
              <a:rPr lang="ko-KR" altLang="en-US" dirty="0" err="1"/>
              <a:t>db_hostname</a:t>
            </a:r>
            <a:r>
              <a:rPr lang="ko-KR" altLang="en-US" dirty="0"/>
              <a:t> = '</a:t>
            </a:r>
            <a:r>
              <a:rPr lang="ko-KR" altLang="en-US" dirty="0" err="1"/>
              <a:t>localhost</a:t>
            </a:r>
            <a:r>
              <a:rPr lang="ko-KR" altLang="en-US" dirty="0" smtClean="0"/>
              <a:t>';  </a:t>
            </a:r>
            <a:r>
              <a:rPr lang="en-US" altLang="ko-KR" dirty="0" smtClean="0"/>
              <a:t>//102.168.126.78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방화벽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$</a:t>
            </a:r>
            <a:r>
              <a:rPr lang="ko-KR" altLang="en-US" dirty="0" err="1"/>
              <a:t>db_database</a:t>
            </a:r>
            <a:r>
              <a:rPr lang="ko-KR" altLang="en-US" dirty="0"/>
              <a:t> = '</a:t>
            </a:r>
            <a:r>
              <a:rPr lang="ko-KR" altLang="en-US" dirty="0" err="1"/>
              <a:t>publications</a:t>
            </a:r>
            <a:r>
              <a:rPr lang="ko-KR" altLang="en-US" dirty="0" smtClean="0"/>
              <a:t>'; </a:t>
            </a:r>
            <a:r>
              <a:rPr lang="en-US" altLang="ko-KR" dirty="0" smtClean="0"/>
              <a:t>//DB </a:t>
            </a:r>
            <a:r>
              <a:rPr lang="ko-KR" altLang="en-US" dirty="0" smtClean="0"/>
              <a:t>이름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$</a:t>
            </a:r>
            <a:r>
              <a:rPr lang="ko-KR" altLang="en-US" dirty="0" err="1"/>
              <a:t>db_username</a:t>
            </a:r>
            <a:r>
              <a:rPr lang="ko-KR" altLang="en-US" dirty="0"/>
              <a:t> = '</a:t>
            </a:r>
            <a:r>
              <a:rPr lang="ko-KR" altLang="en-US" dirty="0" err="1"/>
              <a:t>username</a:t>
            </a:r>
            <a:r>
              <a:rPr lang="ko-KR" altLang="en-US" dirty="0" smtClean="0"/>
              <a:t>';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$</a:t>
            </a:r>
            <a:r>
              <a:rPr lang="ko-KR" altLang="en-US" dirty="0" err="1"/>
              <a:t>db_password</a:t>
            </a:r>
            <a:r>
              <a:rPr lang="ko-KR" altLang="en-US" dirty="0"/>
              <a:t> = '</a:t>
            </a:r>
            <a:r>
              <a:rPr lang="ko-KR" altLang="en-US" dirty="0" err="1"/>
              <a:t>password</a:t>
            </a:r>
            <a:r>
              <a:rPr lang="ko-KR" altLang="en-US" dirty="0" smtClean="0"/>
              <a:t>';</a:t>
            </a:r>
            <a:endParaRPr lang="en-US" altLang="ko-KR" dirty="0" smtClean="0"/>
          </a:p>
          <a:p>
            <a:r>
              <a:rPr lang="ko-KR" altLang="en-US" dirty="0" smtClean="0"/>
              <a:t>?&gt;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&lt;?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pPr marL="457200" lvl="2"/>
            <a:r>
              <a:rPr lang="ko-KR" altLang="en-US" dirty="0"/>
              <a:t>// </a:t>
            </a:r>
            <a:r>
              <a:rPr lang="en-US" altLang="ko-KR" dirty="0" smtClean="0"/>
              <a:t>connect</a:t>
            </a:r>
            <a:r>
              <a:rPr lang="ko-KR" altLang="en-US" dirty="0" smtClean="0"/>
              <a:t>.</a:t>
            </a:r>
            <a:r>
              <a:rPr lang="ko-KR" altLang="en-US" dirty="0" err="1" smtClean="0"/>
              <a:t>php</a:t>
            </a:r>
            <a:r>
              <a:rPr lang="ko-KR" altLang="en-US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db.php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require_once</a:t>
            </a:r>
            <a:r>
              <a:rPr lang="en-US" altLang="ko-KR" dirty="0" smtClean="0"/>
              <a:t> </a:t>
            </a:r>
            <a:r>
              <a:rPr lang="en-US" altLang="ko-KR" dirty="0"/>
              <a:t>'</a:t>
            </a:r>
            <a:r>
              <a:rPr lang="en-US" altLang="ko-KR" dirty="0" err="1"/>
              <a:t>login.php</a:t>
            </a:r>
            <a:r>
              <a:rPr lang="en-US" altLang="ko-KR" dirty="0" smtClean="0"/>
              <a:t>';</a:t>
            </a:r>
          </a:p>
          <a:p>
            <a:pPr lvl="1"/>
            <a:r>
              <a:rPr lang="en-US" altLang="ko-KR" dirty="0" smtClean="0"/>
              <a:t>$</a:t>
            </a:r>
            <a:r>
              <a:rPr lang="en-US" altLang="ko-KR" dirty="0" err="1"/>
              <a:t>db_server</a:t>
            </a:r>
            <a:r>
              <a:rPr lang="en-US" altLang="ko-KR" dirty="0"/>
              <a:t> = </a:t>
            </a:r>
            <a:r>
              <a:rPr lang="en-US" altLang="ko-KR" dirty="0" err="1"/>
              <a:t>mysql_connect</a:t>
            </a:r>
            <a:r>
              <a:rPr lang="en-US" altLang="ko-KR" dirty="0"/>
              <a:t>($</a:t>
            </a:r>
            <a:r>
              <a:rPr lang="en-US" altLang="ko-KR" dirty="0" err="1"/>
              <a:t>db_hostname</a:t>
            </a:r>
            <a:r>
              <a:rPr lang="en-US" altLang="ko-KR" dirty="0"/>
              <a:t>, </a:t>
            </a:r>
            <a:r>
              <a:rPr lang="en-US" altLang="ko-KR" dirty="0" smtClean="0"/>
              <a:t>$</a:t>
            </a:r>
            <a:r>
              <a:rPr lang="en-US" altLang="ko-KR" dirty="0" err="1"/>
              <a:t>db_username</a:t>
            </a:r>
            <a:r>
              <a:rPr lang="en-US" altLang="ko-KR" dirty="0"/>
              <a:t>, $</a:t>
            </a:r>
            <a:r>
              <a:rPr lang="en-US" altLang="ko-KR" dirty="0" err="1"/>
              <a:t>db_password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(!$</a:t>
            </a:r>
            <a:r>
              <a:rPr lang="en-US" altLang="ko-KR" dirty="0" err="1" smtClean="0"/>
              <a:t>db_server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die</a:t>
            </a:r>
            <a:r>
              <a:rPr lang="en-US" altLang="ko-KR" dirty="0"/>
              <a:t>("Unable to connect to MySQL: " . </a:t>
            </a:r>
            <a:r>
              <a:rPr lang="en-US" altLang="ko-KR" dirty="0" err="1"/>
              <a:t>mysql_error</a:t>
            </a:r>
            <a:r>
              <a:rPr lang="en-US" altLang="ko-KR" dirty="0" smtClean="0"/>
              <a:t>());</a:t>
            </a:r>
          </a:p>
          <a:p>
            <a:pPr lvl="1"/>
            <a:r>
              <a:rPr lang="en-US" altLang="ko-KR" dirty="0" err="1"/>
              <a:t>mysql_select_db</a:t>
            </a:r>
            <a:r>
              <a:rPr lang="en-US" altLang="ko-KR" dirty="0"/>
              <a:t>($</a:t>
            </a:r>
            <a:r>
              <a:rPr lang="en-US" altLang="ko-KR" dirty="0" err="1"/>
              <a:t>db_database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	or die("Unable to select database: " . </a:t>
            </a:r>
            <a:r>
              <a:rPr lang="en-US" altLang="ko-KR" dirty="0" err="1"/>
              <a:t>mysql_error</a:t>
            </a:r>
            <a:r>
              <a:rPr lang="en-US" altLang="ko-KR" dirty="0"/>
              <a:t>());</a:t>
            </a:r>
            <a:endParaRPr lang="en-US" altLang="ko-KR" dirty="0" smtClean="0"/>
          </a:p>
          <a:p>
            <a:r>
              <a:rPr lang="en-US" altLang="ko-KR" dirty="0" smtClean="0"/>
              <a:t>?&gt;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28" y="1265852"/>
            <a:ext cx="4743450" cy="19812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005786" y="1640885"/>
            <a:ext cx="4993381" cy="53314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35902" y="1670179"/>
            <a:ext cx="3760237" cy="157687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>
                <a:solidFill>
                  <a:schemeClr val="bg1"/>
                </a:solidFill>
              </a:rPr>
              <a:t>PHP </a:t>
            </a:r>
            <a:r>
              <a:rPr lang="ko-KR" altLang="en-US" dirty="0">
                <a:solidFill>
                  <a:schemeClr val="bg1"/>
                </a:solidFill>
              </a:rPr>
              <a:t>기반 </a:t>
            </a:r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>
                <a:solidFill>
                  <a:schemeClr val="bg1"/>
                </a:solidFill>
              </a:rPr>
              <a:t>접근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응용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 descr="Computer Server Pc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01" y="1912775"/>
            <a:ext cx="2312269" cy="2173412"/>
          </a:xfrm>
          <a:prstGeom prst="rect">
            <a:avLst/>
          </a:prstGeom>
        </p:spPr>
      </p:pic>
      <p:pic>
        <p:nvPicPr>
          <p:cNvPr id="3" name="그림 2" descr="[소셜리뷰] LG 일체형PC V325 한달간의 사용 후기 | IT동아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51" y="1007900"/>
            <a:ext cx="1809750" cy="1809750"/>
          </a:xfrm>
          <a:prstGeom prst="rect">
            <a:avLst/>
          </a:prstGeom>
        </p:spPr>
      </p:pic>
      <p:pic>
        <p:nvPicPr>
          <p:cNvPr id="10" name="그림 9" descr="[소셜리뷰] LG 일체형PC V325 한달간의 사용 후기 | IT동아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73" y="3613763"/>
            <a:ext cx="1809750" cy="1809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1355" y="1399591"/>
            <a:ext cx="13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PHP Server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7137" y="281765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43836" y="28559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33558" y="548096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8" name="그림 7" descr="&lt;strong&gt;사용자&lt;/strong&gt;:이소영2011150 - 한성대학교 미디어위키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2" y="5850295"/>
            <a:ext cx="811021" cy="8110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8" idx="0"/>
            <a:endCxn id="12" idx="2"/>
          </p:cNvCxnSpPr>
          <p:nvPr/>
        </p:nvCxnSpPr>
        <p:spPr>
          <a:xfrm flipH="1" flipV="1">
            <a:off x="881173" y="3186982"/>
            <a:ext cx="405510" cy="26633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86932" y="4572623"/>
            <a:ext cx="20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ftp:102.168.126.78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4" idx="1"/>
            <a:endCxn id="12" idx="0"/>
          </p:cNvCxnSpPr>
          <p:nvPr/>
        </p:nvCxnSpPr>
        <p:spPr>
          <a:xfrm rot="10800000" flipV="1">
            <a:off x="881173" y="1584256"/>
            <a:ext cx="1330182" cy="12333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>
                <a:solidFill>
                  <a:schemeClr val="bg1"/>
                </a:solidFill>
              </a:rPr>
              <a:t>PHP </a:t>
            </a:r>
            <a:r>
              <a:rPr lang="ko-KR" altLang="en-US" dirty="0">
                <a:solidFill>
                  <a:schemeClr val="bg1"/>
                </a:solidFill>
              </a:rPr>
              <a:t>기반 </a:t>
            </a:r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>
                <a:solidFill>
                  <a:schemeClr val="bg1"/>
                </a:solidFill>
              </a:rPr>
              <a:t>접근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응용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12" y="768667"/>
            <a:ext cx="5705475" cy="2943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12" y="4278889"/>
            <a:ext cx="9334500" cy="2124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8112" b="16644"/>
          <a:stretch/>
        </p:blipFill>
        <p:spPr>
          <a:xfrm>
            <a:off x="6896704" y="2993100"/>
            <a:ext cx="4743450" cy="69826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530122" y="4612377"/>
            <a:ext cx="269061" cy="22122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7"/>
            <a:endCxn id="12" idx="2"/>
          </p:cNvCxnSpPr>
          <p:nvPr/>
        </p:nvCxnSpPr>
        <p:spPr>
          <a:xfrm flipV="1">
            <a:off x="2759780" y="3342235"/>
            <a:ext cx="4012743" cy="1302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772523" y="2689898"/>
            <a:ext cx="2772694" cy="130467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1176" y="1099704"/>
            <a:ext cx="4898571" cy="484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22913" y="4775981"/>
            <a:ext cx="1679510" cy="194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05787" y="895739"/>
            <a:ext cx="4110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sql_str</a:t>
            </a:r>
            <a:r>
              <a:rPr lang="en-US" altLang="ko-KR" dirty="0" smtClean="0"/>
              <a:t> = select * from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$result = </a:t>
            </a:r>
            <a:r>
              <a:rPr lang="en-US" altLang="ko-KR" dirty="0" err="1" smtClean="0">
                <a:solidFill>
                  <a:srgbClr val="FF0000"/>
                </a:solidFill>
              </a:rPr>
              <a:t>Mysql_query</a:t>
            </a:r>
            <a:r>
              <a:rPr lang="en-US" altLang="ko-KR" dirty="0" smtClean="0">
                <a:solidFill>
                  <a:srgbClr val="FF0000"/>
                </a:solidFill>
              </a:rPr>
              <a:t>($</a:t>
            </a:r>
            <a:r>
              <a:rPr lang="en-US" altLang="ko-KR" dirty="0" err="1" smtClean="0">
                <a:solidFill>
                  <a:srgbClr val="FF0000"/>
                </a:solidFill>
              </a:rPr>
              <a:t>sql_str</a:t>
            </a:r>
            <a:r>
              <a:rPr lang="en-US" altLang="ko-KR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dirty="0" smtClean="0"/>
              <a:t>Return $result;</a:t>
            </a:r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sql_str</a:t>
            </a:r>
            <a:r>
              <a:rPr lang="en-US" altLang="ko-KR" dirty="0" smtClean="0">
                <a:sym typeface="Wingdings" panose="05000000000000000000" pitchFamily="2" charset="2"/>
              </a:rPr>
              <a:t> result;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echo “$result[‘name’]”.”$result[‘year’]”;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005591" y="3342234"/>
            <a:ext cx="1059900" cy="175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17100" y="5431777"/>
            <a:ext cx="8878411" cy="773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83158" y="5232295"/>
            <a:ext cx="1679510" cy="19425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2031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>
                <a:solidFill>
                  <a:schemeClr val="bg1"/>
                </a:solidFill>
              </a:rPr>
              <a:t>PHP </a:t>
            </a:r>
            <a:r>
              <a:rPr lang="ko-KR" altLang="en-US" dirty="0">
                <a:solidFill>
                  <a:schemeClr val="bg1"/>
                </a:solidFill>
              </a:rPr>
              <a:t>기반 </a:t>
            </a:r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>
                <a:solidFill>
                  <a:schemeClr val="bg1"/>
                </a:solidFill>
              </a:rPr>
              <a:t>접근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응용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50" y="798570"/>
            <a:ext cx="9334500" cy="2124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0750" y="3860401"/>
            <a:ext cx="671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 by: </a:t>
            </a:r>
            <a:r>
              <a:rPr lang="ko-KR" altLang="en-US" dirty="0" smtClean="0"/>
              <a:t>테이블 조회 정렬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m_idx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컬럼을 기준으로 정렬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ACS : </a:t>
            </a:r>
            <a:r>
              <a:rPr lang="ko-KR" altLang="en-US" dirty="0" smtClean="0">
                <a:sym typeface="Wingdings" panose="05000000000000000000" pitchFamily="2" charset="2"/>
              </a:rPr>
              <a:t>오름차순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DESC : </a:t>
            </a:r>
            <a:r>
              <a:rPr lang="ko-KR" altLang="en-US" dirty="0" smtClean="0">
                <a:sym typeface="Wingdings" panose="05000000000000000000" pitchFamily="2" charset="2"/>
              </a:rPr>
              <a:t>내림차순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Limt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시작</a:t>
            </a:r>
            <a:r>
              <a:rPr lang="en-US" altLang="ko-KR" dirty="0" smtClean="0">
                <a:sym typeface="Wingdings" panose="05000000000000000000" pitchFamily="2" charset="2"/>
              </a:rPr>
              <a:t>: 0, </a:t>
            </a:r>
            <a:r>
              <a:rPr lang="ko-KR" altLang="en-US" dirty="0" smtClean="0">
                <a:sym typeface="Wingdings" panose="05000000000000000000" pitchFamily="2" charset="2"/>
              </a:rPr>
              <a:t>가져올 글 수 </a:t>
            </a:r>
            <a:r>
              <a:rPr lang="en-US" altLang="ko-KR" dirty="0" smtClean="0">
                <a:sym typeface="Wingdings" panose="05000000000000000000" pitchFamily="2" charset="2"/>
              </a:rPr>
              <a:t>5(</a:t>
            </a:r>
            <a:r>
              <a:rPr lang="ko-KR" altLang="en-US" dirty="0" smtClean="0">
                <a:sym typeface="Wingdings" panose="05000000000000000000" pitchFamily="2" charset="2"/>
              </a:rPr>
              <a:t>데이터를 지정한 개수만큼 가져옴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4238" y="1116446"/>
            <a:ext cx="1922106" cy="225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>
                <a:solidFill>
                  <a:schemeClr val="bg1"/>
                </a:solidFill>
              </a:rPr>
              <a:t>PHP </a:t>
            </a:r>
            <a:r>
              <a:rPr lang="ko-KR" altLang="en-US" dirty="0">
                <a:solidFill>
                  <a:schemeClr val="bg1"/>
                </a:solidFill>
              </a:rPr>
              <a:t>기반 </a:t>
            </a:r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>
                <a:solidFill>
                  <a:schemeClr val="bg1"/>
                </a:solidFill>
              </a:rPr>
              <a:t>접근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응용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4" y="688523"/>
            <a:ext cx="6020322" cy="35588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94" y="1009456"/>
            <a:ext cx="3762375" cy="1200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225" y="2566696"/>
            <a:ext cx="55530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0" y="624864"/>
            <a:ext cx="5582429" cy="41153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60" y="739282"/>
            <a:ext cx="5456393" cy="38865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70244" y="1416945"/>
            <a:ext cx="2348205" cy="169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37780" y="1690643"/>
            <a:ext cx="2348205" cy="169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8169"/>
          <a:stretch/>
        </p:blipFill>
        <p:spPr>
          <a:xfrm>
            <a:off x="349093" y="765110"/>
            <a:ext cx="6387610" cy="59203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084" y="1060093"/>
            <a:ext cx="2888213" cy="1272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923" y="3247053"/>
            <a:ext cx="3294972" cy="22730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536923" y="5149190"/>
            <a:ext cx="2547844" cy="197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43682" y="3626638"/>
            <a:ext cx="1602342" cy="1709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My-SQL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데이터베이스는 컴퓨터 시스템에 저장된 레코드나 데이터의 구조화된 집합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신속하게 데이터를 찾을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빠르게 획득할 수 있는 방법으로 조직화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My-SQL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구조화된 쿼리 언어</a:t>
            </a:r>
            <a:r>
              <a:rPr lang="en-US" altLang="ko-KR" dirty="0" smtClean="0"/>
              <a:t>(Structured Query Language)</a:t>
            </a:r>
            <a:r>
              <a:rPr lang="ko-KR" altLang="en-US" dirty="0" smtClean="0"/>
              <a:t>를 의미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명령으로 데이터베이스의 간단한 요구를 허용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SELECT TITLE FROM PUBLICATIONS WHERE AUTHOR = ‘Charles Dickens’;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데이터베이스에는 하나 이상의 테이블이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레코드나 행을 포함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행 내</a:t>
            </a:r>
            <a:r>
              <a:rPr lang="ko-KR" altLang="en-US" dirty="0"/>
              <a:t>부</a:t>
            </a:r>
            <a:r>
              <a:rPr lang="ko-KR" altLang="en-US" dirty="0" smtClean="0"/>
              <a:t>에는 자체적으로 데이터가 있는 열이나 필드가 존재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9452"/>
              </p:ext>
            </p:extLst>
          </p:nvPr>
        </p:nvGraphicFramePr>
        <p:xfrm>
          <a:off x="345232" y="4375200"/>
          <a:ext cx="1151703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1793">
                  <a:extLst>
                    <a:ext uri="{9D8B030D-6E8A-4147-A177-3AD203B41FA5}">
                      <a16:colId xmlns:a16="http://schemas.microsoft.com/office/drawing/2014/main" val="162430146"/>
                    </a:ext>
                  </a:extLst>
                </a:gridCol>
                <a:gridCol w="4912822">
                  <a:extLst>
                    <a:ext uri="{9D8B030D-6E8A-4147-A177-3AD203B41FA5}">
                      <a16:colId xmlns:a16="http://schemas.microsoft.com/office/drawing/2014/main" val="877723633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3511465474"/>
                    </a:ext>
                  </a:extLst>
                </a:gridCol>
                <a:gridCol w="1862053">
                  <a:extLst>
                    <a:ext uri="{9D8B030D-6E8A-4147-A177-3AD203B41FA5}">
                      <a16:colId xmlns:a16="http://schemas.microsoft.com/office/drawing/2014/main" val="3648608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Author(</a:t>
                      </a:r>
                      <a:r>
                        <a:rPr lang="ko-KR" altLang="en-US" dirty="0" smtClean="0"/>
                        <a:t>저자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Title(</a:t>
                      </a:r>
                      <a:r>
                        <a:rPr lang="ko-KR" altLang="en-US" dirty="0" smtClean="0"/>
                        <a:t>제목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Type(</a:t>
                      </a:r>
                      <a:r>
                        <a:rPr lang="ko-KR" altLang="en-US" dirty="0" smtClean="0"/>
                        <a:t>종류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Year(</a:t>
                      </a:r>
                      <a:r>
                        <a:rPr lang="ko-KR" altLang="en-US" dirty="0" smtClean="0"/>
                        <a:t>출간 년도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3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Mark Twain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The Adventures of Tom Sawyer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6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Jane Austen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Pride and Prejudice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Charles Darwin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The Origin of Species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Non-Fiction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Charles Dickens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The Old Curiosity Shop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William Shakespeare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Romeo and Juliet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9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4" y="685022"/>
            <a:ext cx="7608483" cy="2461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165" y="1039403"/>
            <a:ext cx="3486150" cy="876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59165" y="1039403"/>
            <a:ext cx="3486150" cy="876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36619" y="3146384"/>
            <a:ext cx="882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</a:t>
            </a:r>
            <a:r>
              <a:rPr lang="en-US" altLang="ko-KR" dirty="0" err="1"/>
              <a:t>sql</a:t>
            </a:r>
            <a:r>
              <a:rPr lang="en-US" altLang="ko-KR" dirty="0"/>
              <a:t> = </a:t>
            </a:r>
            <a:r>
              <a:rPr lang="en-US" altLang="ko-KR" dirty="0" err="1"/>
              <a:t>mq</a:t>
            </a:r>
            <a:r>
              <a:rPr lang="en-US" altLang="ko-KR" dirty="0"/>
              <a:t>("insert into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m_name,m_lead_role,m_Opening_date,m_OST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	values('".$</a:t>
            </a:r>
            <a:r>
              <a:rPr lang="en-US" altLang="ko-KR" dirty="0" err="1"/>
              <a:t>name."','".$role."','".$date."','".$OST</a:t>
            </a:r>
            <a:r>
              <a:rPr lang="en-US" altLang="ko-KR" dirty="0" smtClean="0"/>
              <a:t>."‘);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8484" y="834356"/>
            <a:ext cx="659043" cy="205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3651" y="817729"/>
            <a:ext cx="3300153" cy="205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2535" y="1444301"/>
            <a:ext cx="3779087" cy="205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3651" y="2070873"/>
            <a:ext cx="4488873" cy="205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33651" y="2675132"/>
            <a:ext cx="3217026" cy="205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8484" y="1444300"/>
            <a:ext cx="359785" cy="205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8484" y="2054244"/>
            <a:ext cx="659043" cy="205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0171" y="2675132"/>
            <a:ext cx="659043" cy="205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36619" y="3179635"/>
            <a:ext cx="8828116" cy="613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860473" y="3981796"/>
            <a:ext cx="324196" cy="83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59237" y="4276961"/>
            <a:ext cx="331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수정하여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문을 완성한 후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55201" y="5105085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문을 이용하여 삽입한 데이터를 불러온다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3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39223" y="2967335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Q/A</a:t>
            </a:r>
            <a:endParaRPr lang="en-US" altLang="ko-KR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데이터베이스 용어 정리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: My-SQL </a:t>
            </a:r>
            <a:r>
              <a:rPr lang="ko-KR" altLang="en-US" dirty="0" smtClean="0"/>
              <a:t>데이터 집합의 전체 컨테이너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데이터를 저장한 데이터베이스 내의 서브컨테이너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필드를 포함하는 테이블 내의 단일 레코드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 내의 필드 이름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커맨드라인으로 </a:t>
            </a:r>
            <a:r>
              <a:rPr lang="en-US" altLang="ko-KR" dirty="0" smtClean="0"/>
              <a:t>My-SQL </a:t>
            </a:r>
            <a:r>
              <a:rPr lang="ko-KR" altLang="en-US" dirty="0" smtClean="0"/>
              <a:t>접근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커맨드라인</a:t>
            </a:r>
            <a:r>
              <a:rPr lang="ko-KR" altLang="en-US" dirty="0" smtClean="0"/>
              <a:t> 시작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윈도우 사용자</a:t>
            </a:r>
            <a:r>
              <a:rPr lang="en-US" altLang="ko-KR" dirty="0" smtClean="0"/>
              <a:t>(Path </a:t>
            </a:r>
            <a:r>
              <a:rPr lang="ko-KR" altLang="en-US" dirty="0" smtClean="0"/>
              <a:t>설정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cmd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XAMPP: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–p(</a:t>
            </a:r>
            <a:r>
              <a:rPr lang="ko-KR" altLang="en-US" dirty="0" err="1" smtClean="0"/>
              <a:t>엔터</a:t>
            </a:r>
            <a:r>
              <a:rPr lang="ko-KR" altLang="en-US" dirty="0" smtClean="0"/>
              <a:t> 후 비밀번호 입력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맥 </a:t>
            </a:r>
            <a:r>
              <a:rPr lang="en-US" altLang="ko-KR" dirty="0" smtClean="0"/>
              <a:t>OS X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(Finder </a:t>
            </a:r>
            <a:r>
              <a:rPr lang="en-US" altLang="ko-KR" dirty="0" smtClean="0">
                <a:sym typeface="Wingdings" panose="05000000000000000000" pitchFamily="2" charset="2"/>
              </a:rPr>
              <a:t> Utilities </a:t>
            </a:r>
            <a:r>
              <a:rPr lang="ko-KR" altLang="en-US" dirty="0" smtClean="0">
                <a:sym typeface="Wingdings" panose="05000000000000000000" pitchFamily="2" charset="2"/>
              </a:rPr>
              <a:t>실행 후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윈도우와 동일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리눅스 사용자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윈도우와 동일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원격 서버에 있는 </a:t>
            </a:r>
            <a:r>
              <a:rPr lang="en-US" altLang="ko-KR" dirty="0" smtClean="0"/>
              <a:t>My-SQL</a:t>
            </a:r>
            <a:r>
              <a:rPr lang="ko-KR" altLang="en-US" dirty="0" smtClean="0"/>
              <a:t>에 접근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필드에서는 원격에 있는 </a:t>
            </a:r>
            <a:r>
              <a:rPr lang="en-US" altLang="ko-KR" dirty="0" smtClean="0"/>
              <a:t>My-SQL</a:t>
            </a:r>
            <a:r>
              <a:rPr lang="ko-KR" altLang="en-US" dirty="0" smtClean="0"/>
              <a:t>에 접근하는 형식을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접근은 리눅스</a:t>
            </a:r>
            <a:r>
              <a:rPr lang="en-US" altLang="ko-KR" dirty="0" smtClean="0"/>
              <a:t>/FreeBSD/</a:t>
            </a:r>
            <a:r>
              <a:rPr lang="ko-KR" altLang="en-US" dirty="0" smtClean="0"/>
              <a:t>유닉스의 형태를 띠고 있는 원격 컴퓨터에 텔넷이나 보안이 강화된 </a:t>
            </a:r>
            <a:r>
              <a:rPr lang="ko-KR" altLang="en-US" dirty="0" err="1" smtClean="0"/>
              <a:t>시큐어</a:t>
            </a:r>
            <a:r>
              <a:rPr lang="ko-KR" altLang="en-US" dirty="0" smtClean="0"/>
              <a:t> 셀을 사용하여 접속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관리자가 설정한 서버의 내용에 따라 여러가지의 방법이 사용됨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특히 공유되는 호스팅 서버라면 더더욱 다르게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호스팅 서버에 접근하여 데이터베이스에 접근하는 것은 다음 장에서 설명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커맨드라인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사용법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세미콜론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SHOW databases;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명령 뒤에 세미콜론은 명령을 분리하거나 끝낼 때 사용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넣지 않을 경우 </a:t>
            </a:r>
            <a:r>
              <a:rPr lang="en-US" altLang="ko-KR" dirty="0" smtClean="0"/>
              <a:t>My-SQL</a:t>
            </a:r>
            <a:r>
              <a:rPr lang="ko-KR" altLang="en-US" dirty="0" smtClean="0"/>
              <a:t>은 프롬프트를 보이고 입력을 기다림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세미콜론을 늦게라도 입력할 경우 명령이 끝났음을 인지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커맨드라인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사용법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프롬프트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My-SQL</a:t>
            </a:r>
            <a:r>
              <a:rPr lang="ko-KR" altLang="en-US" dirty="0" smtClean="0"/>
              <a:t>에는 여섯 개의 프롬프트가 존재함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88080"/>
              </p:ext>
            </p:extLst>
          </p:nvPr>
        </p:nvGraphicFramePr>
        <p:xfrm>
          <a:off x="441677" y="2363520"/>
          <a:ext cx="1151703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1793">
                  <a:extLst>
                    <a:ext uri="{9D8B030D-6E8A-4147-A177-3AD203B41FA5}">
                      <a16:colId xmlns:a16="http://schemas.microsoft.com/office/drawing/2014/main" val="162430146"/>
                    </a:ext>
                  </a:extLst>
                </a:gridCol>
                <a:gridCol w="8645239">
                  <a:extLst>
                    <a:ext uri="{9D8B030D-6E8A-4147-A177-3AD203B41FA5}">
                      <a16:colId xmlns:a16="http://schemas.microsoft.com/office/drawing/2014/main" val="87772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My-SQL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프롬프트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3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My-SQL</a:t>
                      </a:r>
                      <a:r>
                        <a:rPr lang="ko-KR" altLang="en-US" dirty="0" smtClean="0"/>
                        <a:t>이 준비되고 명령을 기다림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6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명령의 다음 줄을 기다림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작은따옴표로 시작하는 다음 문자열을 기다림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큰따옴표로 시작하는 다음 문자열을 기다림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`&gt;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역따옴표로</a:t>
                      </a:r>
                      <a:r>
                        <a:rPr lang="ko-KR" altLang="en-US" dirty="0" smtClean="0"/>
                        <a:t> 시작하는 다음 문자열을 기다림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9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/*&gt;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/*</a:t>
                      </a:r>
                      <a:r>
                        <a:rPr lang="ko-KR" altLang="en-US" dirty="0" smtClean="0"/>
                        <a:t>로 시작하는 다음 주석을 기다림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08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커맨드라인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사용법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명령 취소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 중인 명령이 실행되지 않기를 바라더라도</a:t>
            </a:r>
            <a:r>
              <a:rPr lang="en-US" altLang="ko-KR" dirty="0" smtClean="0"/>
              <a:t>, Ctrl + C</a:t>
            </a:r>
            <a:r>
              <a:rPr lang="ko-KR" altLang="en-US" dirty="0" smtClean="0"/>
              <a:t>는 최후의 수단으로 입력을 하지 않는 것을 추천하며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Ctrl+C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프로그램을 종료로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대신 </a:t>
            </a:r>
            <a:r>
              <a:rPr lang="en-US" altLang="ko-KR" dirty="0" smtClean="0"/>
              <a:t>\c</a:t>
            </a:r>
            <a:r>
              <a:rPr lang="ko-KR" altLang="en-US" dirty="0" smtClean="0"/>
              <a:t>와 리턴을 입력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 라인 취소 예제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Meaningless gibberish to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\c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앞의 것은 아무 의미가 없음 마지막에 </a:t>
            </a:r>
            <a:r>
              <a:rPr lang="en-US" altLang="ko-KR" dirty="0" smtClean="0"/>
              <a:t>\c</a:t>
            </a:r>
            <a:r>
              <a:rPr lang="ko-KR" altLang="en-US" dirty="0" smtClean="0"/>
              <a:t>로 인해 새로운 명령 줄을 생성 후 대기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주석 작성 중에는 </a:t>
            </a:r>
            <a:r>
              <a:rPr lang="en-US" altLang="ko-KR" dirty="0" smtClean="0"/>
              <a:t>\c</a:t>
            </a:r>
            <a:r>
              <a:rPr lang="ko-KR" altLang="en-US" dirty="0" smtClean="0"/>
              <a:t>를 사용할 수 없음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주석 처리 중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 입력 중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취소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This is “</a:t>
            </a:r>
            <a:r>
              <a:rPr lang="en-US" altLang="ko-KR" dirty="0"/>
              <a:t>Meaningless gibberish to </a:t>
            </a:r>
            <a:r>
              <a:rPr lang="en-US" altLang="ko-KR" dirty="0" err="1"/>
              <a:t>mysql</a:t>
            </a:r>
            <a:r>
              <a:rPr lang="en-US" altLang="ko-KR" dirty="0"/>
              <a:t> \c</a:t>
            </a:r>
            <a:r>
              <a:rPr lang="en-US" altLang="ko-KR" dirty="0" smtClean="0"/>
              <a:t>” //</a:t>
            </a:r>
            <a:r>
              <a:rPr lang="ko-KR" altLang="en-US" dirty="0" smtClean="0"/>
              <a:t>잘못된 방법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This is “Meaningless gibberish to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”</a:t>
            </a:r>
            <a:r>
              <a:rPr lang="en-US" altLang="ko-KR" dirty="0"/>
              <a:t> \c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올바른 방법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My-SQL </a:t>
            </a:r>
            <a:r>
              <a:rPr lang="ko-KR" altLang="en-US" dirty="0" smtClean="0"/>
              <a:t>명령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다음은 자주 사용되는 </a:t>
            </a:r>
            <a:r>
              <a:rPr lang="en-US" altLang="ko-KR" dirty="0" smtClean="0"/>
              <a:t>My-SQL </a:t>
            </a:r>
            <a:r>
              <a:rPr lang="ko-KR" altLang="en-US" dirty="0" smtClean="0"/>
              <a:t>명령으로 알아둘 경우 편리하다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5815"/>
              </p:ext>
            </p:extLst>
          </p:nvPr>
        </p:nvGraphicFramePr>
        <p:xfrm>
          <a:off x="441677" y="1865722"/>
          <a:ext cx="11517032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9879">
                  <a:extLst>
                    <a:ext uri="{9D8B030D-6E8A-4147-A177-3AD203B41FA5}">
                      <a16:colId xmlns:a16="http://schemas.microsoft.com/office/drawing/2014/main" val="162430146"/>
                    </a:ext>
                  </a:extLst>
                </a:gridCol>
                <a:gridCol w="3882044">
                  <a:extLst>
                    <a:ext uri="{9D8B030D-6E8A-4147-A177-3AD203B41FA5}">
                      <a16:colId xmlns:a16="http://schemas.microsoft.com/office/drawing/2014/main" val="877723633"/>
                    </a:ext>
                  </a:extLst>
                </a:gridCol>
                <a:gridCol w="1679171">
                  <a:extLst>
                    <a:ext uri="{9D8B030D-6E8A-4147-A177-3AD203B41FA5}">
                      <a16:colId xmlns:a16="http://schemas.microsoft.com/office/drawing/2014/main" val="4031344988"/>
                    </a:ext>
                  </a:extLst>
                </a:gridCol>
                <a:gridCol w="4335938">
                  <a:extLst>
                    <a:ext uri="{9D8B030D-6E8A-4147-A177-3AD203B41FA5}">
                      <a16:colId xmlns:a16="http://schemas.microsoft.com/office/drawing/2014/main" val="3590332131"/>
                    </a:ext>
                  </a:extLst>
                </a:gridCol>
              </a:tblGrid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My-SQL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My-SQL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34016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데이터베이스나 테이블을 변경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SHOW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객체의 상세 내용 출력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66701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BACKUP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테이블 백업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파일명으로부터</a:t>
                      </a:r>
                      <a:r>
                        <a:rPr lang="ko-KR" altLang="en-US" sz="1400" dirty="0" smtClean="0"/>
                        <a:t> 명령 실행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90478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\C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입력 취소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STATUS(\s)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현재 상태 출력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73890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CREATE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데이터베이스나 테이블 생성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TRUNCATE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테이블 비움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57020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테이블에서 행 지움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UNLOCK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테이블의 잠금 해제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98137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DESCRIBE(des)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테이블의 열에 대한 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UPDATE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레코드를 갱신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08310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DROP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데이터베이스나 테이블을 지움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데이터베이스 사용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72286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EXIT(Ctrl + 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78709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GRANT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 권한 변경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19005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HELP(\h,</a:t>
                      </a:r>
                      <a:r>
                        <a:rPr lang="en-US" altLang="ko-KR" sz="1400" baseline="0" dirty="0" smtClean="0"/>
                        <a:t> \?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도움말 출력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08493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 삽입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43254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테이블 잠금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1878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QUIT(\q)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EXIT</a:t>
                      </a:r>
                      <a:r>
                        <a:rPr lang="ko-KR" altLang="en-US" sz="1400" dirty="0" smtClean="0"/>
                        <a:t>와 같은 역할을 수행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43822"/>
                  </a:ext>
                </a:extLst>
              </a:tr>
              <a:tr h="19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테이블 이름 바꿈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98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3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실습을 위한 환경 구성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XAMPP </a:t>
            </a:r>
            <a:r>
              <a:rPr lang="ko-KR" altLang="en-US" dirty="0" smtClean="0"/>
              <a:t>설치 및 환경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안정적인 실험을 위한 진행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Web Host Server </a:t>
            </a:r>
            <a:r>
              <a:rPr lang="ko-KR" altLang="en-US" dirty="0" smtClean="0"/>
              <a:t>접속 및 </a:t>
            </a:r>
            <a:r>
              <a:rPr lang="ko-KR" altLang="en-US" dirty="0"/>
              <a:t>환경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필드에서 사용되는 방안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phpMyAdmin</a:t>
            </a:r>
            <a:r>
              <a:rPr lang="ko-KR" altLang="en-US" dirty="0" smtClean="0"/>
              <a:t>을 설치하여 접속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호스트 서버에 </a:t>
            </a:r>
            <a:r>
              <a:rPr lang="en-US" altLang="ko-KR" dirty="0" err="1" smtClean="0"/>
              <a:t>phpMyAdmin</a:t>
            </a:r>
            <a:r>
              <a:rPr lang="ko-KR" altLang="en-US" dirty="0" smtClean="0"/>
              <a:t>을 설치하여 </a:t>
            </a:r>
            <a:r>
              <a:rPr lang="en-US" altLang="ko-KR" dirty="0" smtClean="0"/>
              <a:t>XAMPP</a:t>
            </a:r>
            <a:r>
              <a:rPr lang="ko-KR" altLang="en-US" dirty="0" smtClean="0"/>
              <a:t>와 동일하게 데이터베이스를 관리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다운로드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웹 상에서 </a:t>
            </a:r>
            <a:r>
              <a:rPr lang="en-US" altLang="ko-KR" dirty="0" err="1" smtClean="0">
                <a:sym typeface="Wingdings" panose="05000000000000000000" pitchFamily="2" charset="2"/>
              </a:rPr>
              <a:t>phpmyadmin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검색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https://www.phpmyadmin.net/downloads/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46" y="3294214"/>
            <a:ext cx="4972906" cy="33310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82246" y="3294214"/>
            <a:ext cx="1388423" cy="188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2245" y="4931736"/>
            <a:ext cx="1388423" cy="188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14" y="4327029"/>
            <a:ext cx="5124450" cy="1009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82244" y="5540131"/>
            <a:ext cx="1388423" cy="188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1632</Words>
  <Application>Microsoft Office PowerPoint</Application>
  <PresentationFormat>와이드스크린</PresentationFormat>
  <Paragraphs>338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192</cp:revision>
  <dcterms:created xsi:type="dcterms:W3CDTF">2020-07-04T07:52:29Z</dcterms:created>
  <dcterms:modified xsi:type="dcterms:W3CDTF">2020-08-08T07:38:01Z</dcterms:modified>
</cp:coreProperties>
</file>