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6" r:id="rId15"/>
    <p:sldId id="297" r:id="rId16"/>
    <p:sldId id="298" r:id="rId17"/>
    <p:sldId id="299" r:id="rId18"/>
    <p:sldId id="302" r:id="rId19"/>
    <p:sldId id="300" r:id="rId20"/>
    <p:sldId id="303" r:id="rId21"/>
    <p:sldId id="301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1" r:id="rId39"/>
    <p:sldId id="320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29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6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39623" y="270583"/>
            <a:ext cx="9360000" cy="0"/>
          </a:xfrm>
          <a:prstGeom prst="line">
            <a:avLst/>
          </a:prstGeom>
          <a:ln w="571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" y="270592"/>
            <a:ext cx="2880000" cy="0"/>
          </a:xfrm>
          <a:prstGeom prst="line">
            <a:avLst/>
          </a:prstGeom>
          <a:ln w="571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7578" y="107913"/>
            <a:ext cx="7772400" cy="36266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8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5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6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6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B3A1-4E02-48EC-A2A5-B6D90E6AC99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8426" y="3324871"/>
            <a:ext cx="699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PHP </a:t>
            </a:r>
            <a:r>
              <a:rPr lang="ko-KR" altLang="en-US" sz="3600" dirty="0" smtClean="0"/>
              <a:t>기초 프로그래밍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8" y="12129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청해진대학사업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23985" y="121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선문대학교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7905" y="4798865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2020.07.08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전 민 호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225419" y="522515"/>
            <a:ext cx="10980000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1" y="522515"/>
            <a:ext cx="28800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213814" y="963315"/>
            <a:ext cx="6455060" cy="1851311"/>
            <a:chOff x="2225518" y="616701"/>
            <a:chExt cx="6455060" cy="1851311"/>
          </a:xfrm>
        </p:grpSpPr>
        <p:pic>
          <p:nvPicPr>
            <p:cNvPr id="11" name="그림 10" descr="Server Computer Case · Free vector graphic on Pixaba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518" y="616701"/>
              <a:ext cx="725500" cy="948021"/>
            </a:xfrm>
            <a:prstGeom prst="rect">
              <a:avLst/>
            </a:prstGeom>
          </p:spPr>
        </p:pic>
        <p:sp>
          <p:nvSpPr>
            <p:cNvPr id="12" name="구름 11"/>
            <p:cNvSpPr/>
            <p:nvPr/>
          </p:nvSpPr>
          <p:spPr>
            <a:xfrm>
              <a:off x="4348066" y="980601"/>
              <a:ext cx="1903444" cy="94802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Network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구부러진 연결선 13"/>
            <p:cNvCxnSpPr>
              <a:stCxn id="11" idx="3"/>
              <a:endCxn id="12" idx="2"/>
            </p:cNvCxnSpPr>
            <p:nvPr/>
          </p:nvCxnSpPr>
          <p:spPr>
            <a:xfrm>
              <a:off x="2951018" y="1090712"/>
              <a:ext cx="1402952" cy="363900"/>
            </a:xfrm>
            <a:prstGeom prst="curved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3" y="653945"/>
              <a:ext cx="1239425" cy="858560"/>
            </a:xfrm>
            <a:prstGeom prst="rect">
              <a:avLst/>
            </a:prstGeom>
          </p:spPr>
        </p:pic>
        <p:cxnSp>
          <p:nvCxnSpPr>
            <p:cNvPr id="17" name="구부러진 연결선 16"/>
            <p:cNvCxnSpPr>
              <a:stCxn id="16" idx="1"/>
              <a:endCxn id="12" idx="0"/>
            </p:cNvCxnSpPr>
            <p:nvPr/>
          </p:nvCxnSpPr>
          <p:spPr>
            <a:xfrm rot="10800000" flipV="1">
              <a:off x="6249925" y="1083224"/>
              <a:ext cx="1191229" cy="3713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2" y="1609452"/>
              <a:ext cx="1239425" cy="858560"/>
            </a:xfrm>
            <a:prstGeom prst="rect">
              <a:avLst/>
            </a:prstGeom>
          </p:spPr>
        </p:pic>
        <p:cxnSp>
          <p:nvCxnSpPr>
            <p:cNvPr id="21" name="구부러진 연결선 20"/>
            <p:cNvCxnSpPr>
              <a:stCxn id="20" idx="1"/>
              <a:endCxn id="12" idx="0"/>
            </p:cNvCxnSpPr>
            <p:nvPr/>
          </p:nvCxnSpPr>
          <p:spPr>
            <a:xfrm rot="10800000">
              <a:off x="6249924" y="1454612"/>
              <a:ext cx="1191228" cy="5841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34551" y="74676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PHP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두 아이템을 비교하는데 필요한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같은 구조에서 사용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94676"/>
              </p:ext>
            </p:extLst>
          </p:nvPr>
        </p:nvGraphicFramePr>
        <p:xfrm>
          <a:off x="1172095" y="2398838"/>
          <a:ext cx="100334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487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== 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같지 않다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!=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&gt;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&lt;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크거나 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&gt;=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작거나 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&lt;=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9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두 비교 연산자의 결과를 합치기 위해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비교 연산자는 다른 비교 연산자의 입력이 될 수 있다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규칙은 어떤 값이 </a:t>
            </a:r>
            <a:r>
              <a:rPr lang="en-US" altLang="ko-KR" dirty="0" smtClean="0"/>
              <a:t>TRUE/FALSE</a:t>
            </a:r>
            <a:r>
              <a:rPr lang="ko-KR" altLang="en-US" dirty="0" smtClean="0"/>
              <a:t>을 가지면 논리 연산자의 입력이 될 수 있다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논리 연산자는 두 개의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입력을 가지고 하나의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결과를 만든다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96059"/>
              </p:ext>
            </p:extLst>
          </p:nvPr>
        </p:nvGraphicFramePr>
        <p:xfrm>
          <a:off x="1172095" y="3545996"/>
          <a:ext cx="100334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487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== 3 &amp;&amp; $k ==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낮은 우선순위 </a:t>
                      </a:r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== 3 and $k == 2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== 3 || $k == 2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낮은 우선순위 </a:t>
                      </a:r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== 3 or $k == 2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!$j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xor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Exclusive</a:t>
                      </a:r>
                      <a:r>
                        <a:rPr lang="en-US" altLang="ko-KR" baseline="0" dirty="0" smtClean="0"/>
                        <a:t> 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</a:t>
                      </a:r>
                      <a:r>
                        <a:rPr lang="en-US" altLang="ko-KR" dirty="0" err="1" smtClean="0"/>
                        <a:t>xor</a:t>
                      </a:r>
                      <a:r>
                        <a:rPr lang="en-US" altLang="ko-KR" dirty="0" smtClean="0"/>
                        <a:t> $k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정확한 내용을 유지하는 문자 그대로의 문자열을 할당하려면 작은 따옴표를 사용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$info = ‘ABCDE $ like : $A’;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큰</a:t>
            </a:r>
            <a:r>
              <a:rPr lang="en-US" altLang="ko-KR" dirty="0"/>
              <a:t> </a:t>
            </a:r>
            <a:r>
              <a:rPr lang="ko-KR" altLang="en-US" dirty="0" smtClean="0"/>
              <a:t>따옴표를 사용할 경우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$A</a:t>
            </a:r>
            <a:r>
              <a:rPr lang="ko-KR" altLang="en-US" dirty="0" smtClean="0"/>
              <a:t>를 변수로 인식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이스케이프 문자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가끔 작은따옴표와 같은 부호를 </a:t>
            </a:r>
            <a:r>
              <a:rPr lang="ko-KR" altLang="en-US" dirty="0" err="1" smtClean="0"/>
              <a:t>문장내에</a:t>
            </a:r>
            <a:r>
              <a:rPr lang="ko-KR" altLang="en-US" dirty="0" smtClean="0"/>
              <a:t> 삽입할 경우가 존재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$text = ‘I’m Iron man’; //</a:t>
            </a:r>
            <a:r>
              <a:rPr lang="ko-KR" altLang="en-US" dirty="0" smtClean="0"/>
              <a:t>문법 오류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$text = ‘</a:t>
            </a:r>
            <a:r>
              <a:rPr lang="en-US" altLang="ko-KR" dirty="0" smtClean="0"/>
              <a:t>I\’m </a:t>
            </a:r>
            <a:r>
              <a:rPr lang="en-US" altLang="ko-KR" dirty="0"/>
              <a:t>Iron man’;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정상 문법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이스케이프 문자로 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캐리지</a:t>
            </a:r>
            <a:r>
              <a:rPr lang="ko-KR" altLang="en-US" dirty="0" smtClean="0"/>
              <a:t> 리턴같은 특별한 문자를 추가 할 수 있음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\t: </a:t>
            </a:r>
            <a:r>
              <a:rPr lang="ko-KR" altLang="en-US" dirty="0" smtClean="0"/>
              <a:t>탭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\n: </a:t>
            </a:r>
            <a:r>
              <a:rPr lang="ko-KR" altLang="en-US" dirty="0" smtClean="0"/>
              <a:t>새줄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\r: </a:t>
            </a:r>
            <a:r>
              <a:rPr lang="ko-KR" altLang="en-US" dirty="0" err="1" smtClean="0"/>
              <a:t>캐리지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역슬래시가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 특수 문자는 오직 큰 따옴표 내에서만 동작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80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다중 라인 명령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에서는 꽤 많은 문장을 출력하는 경우가 발생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문을 사용하는 것은 시간 </a:t>
            </a:r>
            <a:r>
              <a:rPr lang="ko-KR" altLang="en-US" dirty="0" err="1" smtClean="0"/>
              <a:t>낭비며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코드도 </a:t>
            </a:r>
            <a:r>
              <a:rPr lang="ko-KR" altLang="en-US" dirty="0" err="1" smtClean="0"/>
              <a:t>지저분해짐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문제를 해결하는 방법은 다중 라인을 사용하는 것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Test2</a:t>
            </a:r>
            <a:r>
              <a:rPr lang="ko-KR" altLang="en-US" dirty="0" smtClean="0"/>
              <a:t>를 생성하여 다음의 코드를 입력하여 다중 라인 명령을 실행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 라인 명령은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코드의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높여줌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9" y="3586595"/>
            <a:ext cx="5229225" cy="1181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4" y="5148954"/>
            <a:ext cx="5200650" cy="1514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93" y="3586595"/>
            <a:ext cx="3095625" cy="1895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818" y="4567929"/>
            <a:ext cx="2524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변수와 상수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는 변수가 사용되기 전 선언될 필요가 없음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사용될 때 문장에서 요구되는 형식으로 변환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의 상수는 변함없다는 의미를 빼면 변수와 동일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Test3</a:t>
            </a:r>
            <a:r>
              <a:rPr lang="ko-KR" altLang="en-US" dirty="0" smtClean="0"/>
              <a:t>을 생성하여 다음의 코드를 입력하여 변수와 상수에 대한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문법을 확인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8" y="3508837"/>
            <a:ext cx="4994487" cy="25345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94" y="3508837"/>
            <a:ext cx="1457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함수는 특정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실행하는 코드를 섹션으로 나누는데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사용하지 않을 경우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실행 코드를 필요한 곳마다 복사해야 하므로 프로그램이 필요 이상으로 크고 </a:t>
            </a:r>
            <a:r>
              <a:rPr lang="ko-KR" altLang="en-US" dirty="0" err="1" smtClean="0"/>
              <a:t>복잡해짐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사용하면 소스코드의 크기가 작아질 뿐만 아니라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높아짐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Test3</a:t>
            </a:r>
            <a:r>
              <a:rPr lang="ko-KR" altLang="en-US" dirty="0" smtClean="0"/>
              <a:t>에 하단의 코드를 추가하여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09" y="4000857"/>
            <a:ext cx="4898170" cy="12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50" y="4003811"/>
            <a:ext cx="4658420" cy="19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 내에서만 정의돼 사용되는 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전역변수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전역 범위의 변수를 정의하려면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키워드를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정적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함수가 호출될 때 그 값을 유지하는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Static</a:t>
            </a:r>
            <a:r>
              <a:rPr lang="ko-KR" altLang="en-US" dirty="0" smtClean="0"/>
              <a:t>을 선언하여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슈퍼전역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 4.1.0</a:t>
            </a:r>
            <a:r>
              <a:rPr lang="ko-KR" altLang="en-US" dirty="0" smtClean="0"/>
              <a:t>부터 미리 정의된 변수를 이용할 수 있음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 내에서 전역이며 어디서든지 접근이 가능한 변수가 존재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9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98858"/>
              </p:ext>
            </p:extLst>
          </p:nvPr>
        </p:nvGraphicFramePr>
        <p:xfrm>
          <a:off x="415636" y="1060488"/>
          <a:ext cx="11471564" cy="4521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900">
                  <a:extLst>
                    <a:ext uri="{9D8B030D-6E8A-4147-A177-3AD203B41FA5}">
                      <a16:colId xmlns:a16="http://schemas.microsoft.com/office/drawing/2014/main" val="3737479586"/>
                    </a:ext>
                  </a:extLst>
                </a:gridCol>
                <a:gridCol w="8995664">
                  <a:extLst>
                    <a:ext uri="{9D8B030D-6E8A-4147-A177-3AD203B41FA5}">
                      <a16:colId xmlns:a16="http://schemas.microsoft.com/office/drawing/2014/main" val="407653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슈퍼전역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$GLOBAL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스크립트의 전역 범위 안에 정의된 모든 변수다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변수명은</a:t>
                      </a:r>
                      <a:r>
                        <a:rPr lang="ko-KR" altLang="en-US" dirty="0" smtClean="0"/>
                        <a:t> 배열의 키다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6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경로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스크립트 위치 등에 관한 정보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이 배열의 엔트리는 웹 서버가 만들지만 모든 웹 서버가 동일하게 일부나 전체 정보를 제공하는 보장은 없다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05571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GET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명령으로 현재 스크립트로 전달되는 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5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명령으로 현재 스크립트로 전달되는 변수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6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$_FILES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명령으로 현재 스크립트로 전달되는 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8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$_COOKIE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쿠키를 통해서 현재 스크립트로 전달되는 변수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6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스트립트에</a:t>
                      </a:r>
                      <a:r>
                        <a:rPr lang="ko-KR" altLang="en-US" dirty="0" smtClean="0"/>
                        <a:t> 유효한 세션 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4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$_REQUEST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브라우저에서 전달되는 정보 내용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기본값은 </a:t>
                      </a:r>
                      <a:r>
                        <a:rPr lang="en-US" altLang="ko-KR" dirty="0" smtClean="0"/>
                        <a:t>$_GET,</a:t>
                      </a:r>
                      <a:r>
                        <a:rPr lang="en-US" altLang="ko-KR" baseline="0" dirty="0" smtClean="0"/>
                        <a:t> $_POST, $_COOKIE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0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$_ENV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환경 변수를 통해서 스크립트로 전달하는 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74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5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값의 입력 및 출력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에서 값의 입력은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이용하여 받는다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Input type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로 설정하여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받을 내용을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데이터가 입력이 완료됐을 경우 </a:t>
            </a:r>
            <a:r>
              <a:rPr lang="en-US" altLang="ko-KR" dirty="0" smtClean="0"/>
              <a:t>submit type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로 전송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3" y="2993448"/>
            <a:ext cx="4438650" cy="3448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9359" y="3956858"/>
            <a:ext cx="443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 사이트의 회원가입 사이트를 확인하고</a:t>
            </a:r>
            <a:endParaRPr lang="en-US" altLang="ko-KR" dirty="0" smtClean="0"/>
          </a:p>
          <a:p>
            <a:r>
              <a:rPr lang="ko-KR" altLang="en-US" dirty="0" smtClean="0"/>
              <a:t>그 사이트의 입력 형태를 같게 만든 후</a:t>
            </a:r>
            <a:endParaRPr lang="en-US" altLang="ko-KR" dirty="0" smtClean="0"/>
          </a:p>
          <a:p>
            <a:r>
              <a:rPr lang="ko-KR" altLang="en-US" dirty="0" smtClean="0"/>
              <a:t>하단에 출력하는 프로그램을 작성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7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프로그램의 흐름을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페이지가 보일 때마다 간단한 방법으로 결과를 바꿀 수 있어서 동적인 웹 페이지에서 매우 중요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switch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? </a:t>
            </a:r>
            <a:r>
              <a:rPr lang="ko-KR" altLang="en-US" dirty="0" smtClean="0"/>
              <a:t>연산자가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해당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문은 참일 경우에만 중괄호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내부에 위치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다만 실행할 문장이 한 줄일 경우 중괄호는 생략이 가능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중괄호를 생략할 경우 코드 추적이 어려워져 대부분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Else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같이 사용하며</a:t>
            </a:r>
            <a:r>
              <a:rPr lang="en-US" altLang="ko-KR" dirty="0" smtClean="0"/>
              <a:t>, if</a:t>
            </a:r>
            <a:r>
              <a:rPr lang="ko-KR" altLang="en-US" dirty="0" smtClean="0"/>
              <a:t>의 값이 참이 아닐 경우 실행하는 코드를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를 사용하는 경우 둘 중 하나는 반드시 실행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Elseif</a:t>
            </a:r>
            <a:r>
              <a:rPr lang="ko-KR" altLang="en-US" dirty="0" smtClean="0"/>
              <a:t>문은 다른 가능성을 고려해야 할 경우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함께 실행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언어에서는 </a:t>
            </a:r>
            <a:r>
              <a:rPr lang="en-US" altLang="ko-KR" dirty="0" smtClean="0"/>
              <a:t>else if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PHP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elseif</a:t>
            </a:r>
            <a:r>
              <a:rPr lang="ko-KR" altLang="en-US" dirty="0" smtClean="0"/>
              <a:t>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96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PTP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622" y="2100166"/>
            <a:ext cx="32191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 기본 문법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흐름 제어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함수와 객체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58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문의 구조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48145" y="2144684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참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1825" y="2144683"/>
            <a:ext cx="15696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참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거짓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7797" y="2144683"/>
            <a:ext cx="46201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1)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참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Elseif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참이 아닌 형태의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거짓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0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조건문을</a:t>
            </a:r>
            <a:r>
              <a:rPr lang="ko-KR" altLang="en-US" dirty="0" smtClean="0"/>
              <a:t> 이용하여 암호가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 이하일 때는 나쁨을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 이상일 때는 좋음을 표시하는 소스를 작성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strlen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실시간으로 받아오는 것은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를 이용해야 함으로 나중에 진행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725" y="2734887"/>
            <a:ext cx="4398935" cy="40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Switch/case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문을 좀 더 간결하게 표현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조건이 단순하고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다양할 때 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3" y="2876678"/>
            <a:ext cx="2854639" cy="360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610683"/>
            <a:ext cx="59538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switch 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case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1: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실행 값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break;</a:t>
            </a:r>
          </a:p>
          <a:p>
            <a:r>
              <a:rPr lang="en-US" altLang="ko-KR" dirty="0"/>
              <a:t>	case </a:t>
            </a:r>
            <a:r>
              <a:rPr lang="ko-KR" altLang="en-US" dirty="0"/>
              <a:t>조건 </a:t>
            </a:r>
            <a:r>
              <a:rPr lang="en-US" altLang="ko-KR" dirty="0" smtClean="0"/>
              <a:t>2: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실행 값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break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case </a:t>
            </a:r>
            <a:r>
              <a:rPr lang="ko-KR" altLang="en-US" dirty="0"/>
              <a:t>조건 </a:t>
            </a:r>
            <a:r>
              <a:rPr lang="en-US" altLang="ko-KR" dirty="0" smtClean="0"/>
              <a:t>3: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실행 값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break;</a:t>
            </a:r>
          </a:p>
          <a:p>
            <a:r>
              <a:rPr lang="en-US" altLang="ko-KR" dirty="0" smtClean="0"/>
              <a:t>	…..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default: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조건이 부합되지 않을 경우의 실행 값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문을 사용하여 다음의 프로그램을 작성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1. HTML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이용하여 숫자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입력을 받음</a:t>
            </a:r>
            <a:r>
              <a:rPr lang="en-US" altLang="ko-KR" dirty="0" smtClean="0"/>
              <a:t>(1~45)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2.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에서 배열을 통해 </a:t>
            </a:r>
            <a:r>
              <a:rPr lang="en-US" altLang="ko-KR" dirty="0" smtClean="0"/>
              <a:t>0~5</a:t>
            </a:r>
            <a:r>
              <a:rPr lang="ko-KR" altLang="en-US" dirty="0" smtClean="0"/>
              <a:t>의 위치에 임의의 숫자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통해 입력 받은 값이 중복되는 것이 없는지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중복되면 </a:t>
            </a:r>
            <a:r>
              <a:rPr lang="en-US" altLang="ko-KR" dirty="0" smtClean="0"/>
              <a:t>error, </a:t>
            </a:r>
            <a:r>
              <a:rPr lang="ko-KR" altLang="en-US" dirty="0" smtClean="0"/>
              <a:t>아닐 경우 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93" y="2307734"/>
            <a:ext cx="4572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2.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에서 배열을 통해 </a:t>
            </a:r>
            <a:r>
              <a:rPr lang="en-US" altLang="ko-KR" dirty="0" smtClean="0"/>
              <a:t>0~5</a:t>
            </a:r>
            <a:r>
              <a:rPr lang="ko-KR" altLang="en-US" dirty="0" smtClean="0"/>
              <a:t>의 위치에 임의의 숫자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배열의 값과 입력 받은 값이 같은지를 확인하는 코드를 작성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같다면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다르다면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증가 없음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68" y="3483726"/>
            <a:ext cx="297180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05" y="2696718"/>
            <a:ext cx="2144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3. switch case</a:t>
            </a:r>
            <a:r>
              <a:rPr lang="ko-KR" altLang="en-US" dirty="0" smtClean="0"/>
              <a:t>문을 이용하여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3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다음 기회에</a:t>
            </a:r>
            <a:r>
              <a:rPr lang="en-US" altLang="ko-KR" dirty="0" smtClean="0"/>
              <a:t>…’</a:t>
            </a:r>
            <a:r>
              <a:rPr lang="ko-KR" altLang="en-US" dirty="0" smtClean="0"/>
              <a:t>를 출력하는 프로그램을 작성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59" y="2754362"/>
            <a:ext cx="2959950" cy="29796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77" y="3441642"/>
            <a:ext cx="2857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? </a:t>
            </a:r>
            <a:r>
              <a:rPr lang="ko-KR" altLang="en-US" dirty="0" smtClean="0"/>
              <a:t>연산자는 매우 간결하게 코드를 작성하게 도와줌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연산자라고</a:t>
            </a:r>
            <a:r>
              <a:rPr lang="ko-KR" altLang="en-US" dirty="0" smtClean="0"/>
              <a:t> 불림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조건식 </a:t>
            </a:r>
            <a:r>
              <a:rPr lang="en-US" altLang="ko-KR" dirty="0" smtClean="0"/>
              <a:t>? ‘</a:t>
            </a:r>
            <a:r>
              <a:rPr lang="ko-KR" altLang="en-US" dirty="0" smtClean="0"/>
              <a:t>참</a:t>
            </a:r>
            <a:r>
              <a:rPr lang="en-US" altLang="ko-KR" dirty="0" smtClean="0"/>
              <a:t>’ : ‘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‘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언어에서도 많이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연산자 예제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$grade = 30;//</a:t>
            </a:r>
            <a:r>
              <a:rPr lang="ko-KR" altLang="en-US" dirty="0" smtClean="0"/>
              <a:t>입력 받는 값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$grade&gt;50 ? ‘passed’ : ‘Failed’;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$grade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넘지 않으면 </a:t>
            </a:r>
            <a:r>
              <a:rPr lang="en-US" altLang="ko-KR" dirty="0" smtClean="0"/>
              <a:t>‘Failed’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넘으면 </a:t>
            </a:r>
            <a:r>
              <a:rPr lang="en-US" altLang="ko-KR" dirty="0" smtClean="0"/>
              <a:t>; ’passed’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실습 예제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기존에 작성한 코드의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연산자로 대체하는 프로그램을 작성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90" y="2149879"/>
            <a:ext cx="3562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(do 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), for</a:t>
            </a:r>
            <a:r>
              <a:rPr lang="ko-KR" altLang="en-US" dirty="0" smtClean="0"/>
              <a:t>문이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무한 반복의 경우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대체적으로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조건 영역내에서만 반복이 필요할 경우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switch case</a:t>
            </a:r>
            <a:r>
              <a:rPr lang="ko-KR" altLang="en-US" dirty="0" smtClean="0"/>
              <a:t>문과 합쳐서 많이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기본적인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사용할 때는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많이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문의 기본 문법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)//false</a:t>
            </a:r>
            <a:r>
              <a:rPr lang="ko-KR" altLang="en-US" dirty="0" smtClean="0"/>
              <a:t>일 경우 정지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일 경우 수행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반복할 문장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}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83" y="4557972"/>
            <a:ext cx="5286894" cy="17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 while</a:t>
            </a:r>
            <a:r>
              <a:rPr lang="ko-KR" altLang="en-US" dirty="0" smtClean="0"/>
              <a:t>문의 기본 문법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 while</a:t>
            </a:r>
            <a:r>
              <a:rPr lang="ko-KR" altLang="en-US" dirty="0" smtClean="0"/>
              <a:t>문은 코드가 먼저 실행되고 조건을 나중에 검사하는 형태로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 While</a:t>
            </a:r>
            <a:r>
              <a:rPr lang="ko-KR" altLang="en-US" dirty="0" smtClean="0"/>
              <a:t>문의 기본 문법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반복할 문장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 smtClean="0"/>
              <a:t>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)//false</a:t>
            </a:r>
            <a:r>
              <a:rPr lang="ko-KR" altLang="en-US" dirty="0" smtClean="0"/>
              <a:t>일 경우 정지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일 경우 수행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58" y="4500649"/>
            <a:ext cx="3800475" cy="1447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918" y="3519574"/>
            <a:ext cx="20288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문은 </a:t>
            </a:r>
            <a:r>
              <a:rPr lang="ko-KR" altLang="en-US" dirty="0" err="1" smtClean="0"/>
              <a:t>반복문중</a:t>
            </a:r>
            <a:r>
              <a:rPr lang="ko-KR" altLang="en-US" dirty="0" smtClean="0"/>
              <a:t> 가장 강력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루프로 들어갈 때 변수를 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루프를 반복할 때 조건을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반복 마다 변수를 변경하는 기능이 모두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For</a:t>
            </a:r>
            <a:r>
              <a:rPr lang="ko-KR" altLang="en-US" dirty="0"/>
              <a:t>문의 기본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For(</a:t>
            </a:r>
            <a:r>
              <a:rPr lang="ko-KR" altLang="en-US" dirty="0" smtClean="0"/>
              <a:t>조건 초기값</a:t>
            </a:r>
            <a:r>
              <a:rPr lang="en-US" altLang="ko-KR" dirty="0" smtClean="0"/>
              <a:t>; </a:t>
            </a:r>
            <a:r>
              <a:rPr lang="ko-KR" altLang="en-US" dirty="0" smtClean="0"/>
              <a:t>조건 식</a:t>
            </a:r>
            <a:r>
              <a:rPr lang="en-US" altLang="ko-KR" dirty="0" smtClean="0"/>
              <a:t>; </a:t>
            </a:r>
            <a:r>
              <a:rPr lang="ko-KR" altLang="en-US" dirty="0" smtClean="0"/>
              <a:t>변경 식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반복 할 코드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문을 익히는 예제로 가장 좋은 것은 구구단을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이용해 만드는 것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 내부에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삽입하여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단까지 구구단을 출력하는 프로그램을 작성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33" y="3019947"/>
            <a:ext cx="6409319" cy="111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PHP </a:t>
            </a:r>
            <a:r>
              <a:rPr lang="ko-KR" altLang="en-US" dirty="0" smtClean="0"/>
              <a:t>주석 처리 방법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// : </a:t>
            </a:r>
            <a:r>
              <a:rPr lang="ko-KR" altLang="en-US" dirty="0" smtClean="0"/>
              <a:t>이 방법은 오류를 발생시키는 줄을 일시적으로 삭제할 수 있는 좋은 방법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코드의 동작을 설명하기 위해 다음과 같이 활용 가능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$x += 10; //x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될 때까지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/**/ : </a:t>
            </a:r>
            <a:r>
              <a:rPr lang="ko-KR" altLang="en-US" dirty="0" smtClean="0"/>
              <a:t>주석이 여러 줄 일 때 사용하는 방법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언어와 펄에 기반을 둔 간단한 언어지만 생김새는 자바와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세미콜론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 </a:t>
            </a:r>
            <a:r>
              <a:rPr lang="ko-KR" altLang="en-US" dirty="0" smtClean="0"/>
              <a:t>명령의 끝에 배치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앞에 배치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40" y="4934902"/>
            <a:ext cx="3476625" cy="828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71750" y="57635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선언의 세 가지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4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연산자와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이용하여 코드를 간결하게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Hint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 값을 배열로 사용</a:t>
            </a:r>
            <a:r>
              <a:rPr lang="en-US" altLang="ko-KR" dirty="0" smtClean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99" y="2696718"/>
            <a:ext cx="8620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는 코드의 재활용을 위해 객체를 통해서 데이터를 요청하고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객체를 통해서 데이터를 받아온다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각각의 객체는 각각의 역할에 따른 데이터를 가지고 기능을 수행한다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객체를 통해 코드를 재사용하면서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적은 코드로 효율적인 프로그래밍이 가능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객체를 사용하는 프로그램을 만들 때는 데이터와 코드의 합성인 클래스를 디자인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클래스에 기반한 새 객체를 클래스의 인스턴스나 </a:t>
            </a:r>
            <a:r>
              <a:rPr lang="ko-KR" altLang="en-US" dirty="0" err="1" smtClean="0"/>
              <a:t>어커런스라고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함수에 의한 구조는 긴 작업을 여러 개의 작은 덩어리로 구성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매우 큰 프로그램일 경우 </a:t>
            </a:r>
            <a:r>
              <a:rPr lang="ko-KR" altLang="en-US" dirty="0" smtClean="0"/>
              <a:t>적은 코드로 효율적인 기능을 수행하기 위해 변수에 객체라는 개념을 도입하여 관련된 기능이나 값을 한곳에 모아 취급하는 형태로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따라서 객체를 사용하는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의 문법은 데이터를 요청하고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수신을 수행하기 때문에 기초 문법에서는 다루지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연동되는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고급 문법 및 연동 기능을 설계할 때 학습을 진행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47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함수의 문법은 기본 문법의 내용을 참조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본 시간부터는 웹 애플리케이션에 함수를 도입하는 실습을 통해 함수와 친숙해지는 것을 목표로 진행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에는 약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여개의 내장 함수가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함수는 사용자가 직접 제작할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만들어져 있는 함수들을 활용할 수 있음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자주 사용되는 함수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함수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Trim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문자열의 앞과 뒤에 공백을 삭제하는 기능을 수행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Trim()</a:t>
            </a:r>
            <a:r>
              <a:rPr lang="ko-KR" altLang="en-US" dirty="0" smtClean="0"/>
              <a:t>함수 사용 방법</a:t>
            </a:r>
            <a:endParaRPr lang="en-US" altLang="ko-KR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문자열을 입력할 경우</a:t>
            </a:r>
            <a:endParaRPr lang="en-US" altLang="ko-KR" dirty="0" smtClean="0"/>
          </a:p>
          <a:p>
            <a:pPr marL="2571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Trim(‘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’);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변수를 입력할 경우</a:t>
            </a:r>
            <a:endParaRPr lang="en-US" altLang="ko-KR" dirty="0" smtClean="0"/>
          </a:p>
          <a:p>
            <a:pPr marL="2571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‘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’;</a:t>
            </a:r>
          </a:p>
          <a:p>
            <a:pPr marL="2571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Trim($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4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trim() </a:t>
            </a:r>
            <a:r>
              <a:rPr lang="ko-KR" altLang="en-US" dirty="0" smtClean="0"/>
              <a:t>함수를 이용한 예제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f_test_1.php </a:t>
            </a:r>
            <a:r>
              <a:rPr lang="ko-KR" altLang="en-US" dirty="0" smtClean="0"/>
              <a:t>파일을 생성하여 다음 예제를 수행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5" y="3184380"/>
            <a:ext cx="5326351" cy="25181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693" y="3184380"/>
            <a:ext cx="2762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strtolower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strtoupper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Strtolower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문자열을 소문자로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Strtoupper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문자열을 대문자로 변경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51" y="3534727"/>
            <a:ext cx="2562225" cy="1800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34" y="3057092"/>
            <a:ext cx="4398727" cy="29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Count,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count() </a:t>
            </a:r>
            <a:r>
              <a:rPr lang="ko-KR" altLang="en-US" dirty="0" smtClean="0"/>
              <a:t>함수는 배열의 수를 셀 때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strlen</a:t>
            </a:r>
            <a:r>
              <a:rPr lang="en-US" altLang="ko-KR" dirty="0" smtClean="0"/>
              <a:t>() </a:t>
            </a:r>
            <a:r>
              <a:rPr lang="ko-KR" altLang="en-US" dirty="0"/>
              <a:t>함수는 </a:t>
            </a:r>
            <a:r>
              <a:rPr lang="ko-KR" altLang="en-US" dirty="0" smtClean="0"/>
              <a:t>문자열의 수를 </a:t>
            </a:r>
            <a:r>
              <a:rPr lang="ko-KR" altLang="en-US" dirty="0"/>
              <a:t>셀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4" y="3368560"/>
            <a:ext cx="6684652" cy="23173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15" y="4324523"/>
            <a:ext cx="8001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Str_replace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문자열에서 특정 문자를 찾아 다른 문자로 변경하는 함수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Str_replace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치환할 문자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대체할 문자</a:t>
            </a:r>
            <a:r>
              <a:rPr lang="en-US" altLang="ko-KR" dirty="0" smtClean="0"/>
              <a:t>’,‘</a:t>
            </a:r>
            <a:r>
              <a:rPr lang="ko-KR" altLang="en-US" dirty="0" smtClean="0"/>
              <a:t>대상 문자열</a:t>
            </a:r>
            <a:r>
              <a:rPr lang="en-US" altLang="ko-KR" dirty="0" smtClean="0"/>
              <a:t>’);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substr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함수는 문자열에서 자릿수를 지정하여 특정 자릿수의 문자열을 자름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substr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대상문자열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자르기 시작할 위치</a:t>
            </a:r>
            <a:r>
              <a:rPr lang="en-US" altLang="ko-KR" dirty="0" smtClean="0"/>
              <a:t>’,‘</a:t>
            </a:r>
            <a:r>
              <a:rPr lang="ko-KR" altLang="en-US" dirty="0" smtClean="0"/>
              <a:t>자를 문자열 수</a:t>
            </a:r>
            <a:r>
              <a:rPr lang="en-US" altLang="ko-KR" dirty="0" smtClean="0"/>
              <a:t>’);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자르기 시작할 위치는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93" y="3537151"/>
            <a:ext cx="7806642" cy="3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explode() </a:t>
            </a:r>
            <a:r>
              <a:rPr lang="ko-KR" altLang="en-US" dirty="0" smtClean="0"/>
              <a:t>문자열에서 특정 문자를 기준으로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나눈 후 배열로 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explode(“</a:t>
            </a:r>
            <a:r>
              <a:rPr lang="ko-KR" altLang="en-US" dirty="0" smtClean="0"/>
              <a:t>나눌 문자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대상 문자열</a:t>
            </a:r>
            <a:r>
              <a:rPr lang="en-US" altLang="ko-KR" dirty="0" smtClean="0"/>
              <a:t>”);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substr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함수는 문자열에서 자릿수를 지정하여 특정 자릿수의 문자열을 자름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substr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대상문자열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자르기 시작할 위치</a:t>
            </a:r>
            <a:r>
              <a:rPr lang="en-US" altLang="ko-KR" dirty="0" smtClean="0"/>
              <a:t>’,‘</a:t>
            </a:r>
            <a:r>
              <a:rPr lang="ko-KR" altLang="en-US" dirty="0" smtClean="0"/>
              <a:t>자를 문자열 수</a:t>
            </a:r>
            <a:r>
              <a:rPr lang="en-US" altLang="ko-KR" dirty="0" smtClean="0"/>
              <a:t>’);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자르기 시작할 위치는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58" y="3943213"/>
            <a:ext cx="6040762" cy="195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643" y="4299343"/>
            <a:ext cx="2286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시간함수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Time</a:t>
            </a:r>
            <a:r>
              <a:rPr lang="ko-KR" altLang="en-US" dirty="0" smtClean="0"/>
              <a:t>함수는 리눅스 시간을 출력해주는 함수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리눅스 시간이란 </a:t>
            </a:r>
            <a:r>
              <a:rPr lang="en-US" altLang="ko-KR" dirty="0" smtClean="0"/>
              <a:t>1970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부터 세기 시작하는 시간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Time </a:t>
            </a:r>
            <a:r>
              <a:rPr lang="ko-KR" altLang="en-US" dirty="0" smtClean="0"/>
              <a:t>함수로 출력되는 값은 </a:t>
            </a:r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00</a:t>
            </a:r>
            <a:r>
              <a:rPr lang="ko-KR" altLang="en-US" dirty="0"/>
              <a:t>시 </a:t>
            </a:r>
            <a:r>
              <a:rPr lang="en-US" altLang="ko-KR" dirty="0"/>
              <a:t>00</a:t>
            </a:r>
            <a:r>
              <a:rPr lang="ko-KR" altLang="en-US" dirty="0"/>
              <a:t>분 </a:t>
            </a:r>
            <a:r>
              <a:rPr lang="en-US" altLang="ko-KR" dirty="0"/>
              <a:t>00</a:t>
            </a:r>
            <a:r>
              <a:rPr lang="ko-KR" altLang="en-US" dirty="0" smtClean="0"/>
              <a:t>초로 부터 몇 초가 지났는지 반환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값을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라고 칭함</a:t>
            </a:r>
            <a:endParaRPr lang="en-US" altLang="ko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Time</a:t>
            </a:r>
            <a:r>
              <a:rPr lang="ko-KR" altLang="en-US" dirty="0" smtClean="0"/>
              <a:t>의 시간을 바탕으로 현재의 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</a:t>
            </a:r>
            <a:r>
              <a:rPr lang="ko-KR" altLang="en-US" dirty="0" smtClean="0"/>
              <a:t>초를 구하기 위해서는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함수를 이용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Date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다음과 같음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8204" y="4358712"/>
          <a:ext cx="11341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72">
                  <a:extLst>
                    <a:ext uri="{9D8B030D-6E8A-4147-A177-3AD203B41FA5}">
                      <a16:colId xmlns:a16="http://schemas.microsoft.com/office/drawing/2014/main" val="1644405699"/>
                    </a:ext>
                  </a:extLst>
                </a:gridCol>
                <a:gridCol w="3401581">
                  <a:extLst>
                    <a:ext uri="{9D8B030D-6E8A-4147-A177-3AD203B41FA5}">
                      <a16:colId xmlns:a16="http://schemas.microsoft.com/office/drawing/2014/main" val="2364079089"/>
                    </a:ext>
                  </a:extLst>
                </a:gridCol>
                <a:gridCol w="1310874">
                  <a:extLst>
                    <a:ext uri="{9D8B030D-6E8A-4147-A177-3AD203B41FA5}">
                      <a16:colId xmlns:a16="http://schemas.microsoft.com/office/drawing/2014/main" val="2600370489"/>
                    </a:ext>
                  </a:extLst>
                </a:gridCol>
                <a:gridCol w="965003">
                  <a:extLst>
                    <a:ext uri="{9D8B030D-6E8A-4147-A177-3AD203B41FA5}">
                      <a16:colId xmlns:a16="http://schemas.microsoft.com/office/drawing/2014/main" val="3995568001"/>
                    </a:ext>
                  </a:extLst>
                </a:gridCol>
                <a:gridCol w="3597356">
                  <a:extLst>
                    <a:ext uri="{9D8B030D-6E8A-4147-A177-3AD203B41FA5}">
                      <a16:colId xmlns:a16="http://schemas.microsoft.com/office/drawing/2014/main" val="3361037259"/>
                    </a:ext>
                  </a:extLst>
                </a:gridCol>
                <a:gridCol w="1108168">
                  <a:extLst>
                    <a:ext uri="{9D8B030D-6E8A-4147-A177-3AD203B41FA5}">
                      <a16:colId xmlns:a16="http://schemas.microsoft.com/office/drawing/2014/main" val="152175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9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Y(</a:t>
                      </a:r>
                      <a:r>
                        <a:rPr lang="en-US" altLang="ko-KR" dirty="0" smtClean="0"/>
                        <a:t>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년도를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초를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7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오후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2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d(</a:t>
                      </a:r>
                      <a:r>
                        <a:rPr lang="en-US" altLang="ko-KR" dirty="0" smtClean="0"/>
                        <a:t>j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D(l)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요일을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H(G)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시를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M(F)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Jul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1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올해의 </a:t>
                      </a:r>
                      <a:r>
                        <a:rPr lang="ko-KR" altLang="en-US" dirty="0" err="1" smtClean="0"/>
                        <a:t>몇일째인지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9535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940" y="775704"/>
            <a:ext cx="3038475" cy="333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640" y="1275767"/>
            <a:ext cx="39147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시간함수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Mktime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를 구하는 함수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Mktime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시간함수</a:t>
            </a:r>
            <a:r>
              <a:rPr lang="ko-KR" altLang="en-US" dirty="0" smtClean="0"/>
              <a:t> 응용 예제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시간 정보 알려주기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53" y="3585766"/>
            <a:ext cx="3248025" cy="45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53" y="4095823"/>
            <a:ext cx="3448050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116" y="3585766"/>
            <a:ext cx="6177841" cy="24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 = “Hello”;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큰 따옴표는 </a:t>
            </a:r>
            <a:r>
              <a:rPr lang="en-US" altLang="ko-KR" dirty="0" smtClean="0"/>
              <a:t>Hello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문자열임을</a:t>
            </a:r>
            <a:r>
              <a:rPr lang="ko-KR" altLang="en-US" dirty="0" smtClean="0"/>
              <a:t> 나타낸다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문자열은 큰따옴표나 작은따옴표로 </a:t>
            </a:r>
            <a:r>
              <a:rPr lang="ko-KR" altLang="en-US" dirty="0" err="1" smtClean="0"/>
              <a:t>감싸야한다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출력은 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다른 변수에 할당이 가능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$temp = $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43" y="2971539"/>
            <a:ext cx="3514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만드는 방법은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와 동일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함수의 구조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Function 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인자값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{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함수의 내용</a:t>
            </a:r>
            <a:endParaRPr lang="en-US" altLang="ko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0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Masic.html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34" y="2705845"/>
            <a:ext cx="5067300" cy="742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3" y="3457921"/>
            <a:ext cx="11315464" cy="26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Masic_1.php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16" y="870844"/>
            <a:ext cx="43910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Masic_1.php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55" y="2838189"/>
            <a:ext cx="91344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Masic_1.php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37" y="2696718"/>
            <a:ext cx="9005912" cy="39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Masic_1.php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2696718"/>
            <a:ext cx="9256741" cy="38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Masic_1.php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60" y="1457605"/>
            <a:ext cx="4152900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04" y="2907157"/>
            <a:ext cx="9369656" cy="36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9223" y="2967335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Q/A</a:t>
            </a:r>
            <a:endParaRPr lang="en-US" altLang="ko-KR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8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첫번째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폴더에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폴더를 만든 후 </a:t>
            </a:r>
            <a:r>
              <a:rPr lang="en-US" altLang="ko-KR" dirty="0" smtClean="0"/>
              <a:t>test1.php </a:t>
            </a:r>
            <a:r>
              <a:rPr lang="ko-KR" altLang="en-US" dirty="0" smtClean="0"/>
              <a:t>파일을 생성하여 다음의 코드를 입력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브라우저에 </a:t>
            </a:r>
            <a:r>
              <a:rPr lang="en-US" altLang="ko-KR" dirty="0" smtClean="0"/>
              <a:t>localhost/test/test1.php</a:t>
            </a:r>
            <a:r>
              <a:rPr lang="ko-KR" altLang="en-US" dirty="0" smtClean="0"/>
              <a:t>를 입력하여 생성한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실행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46" y="2754362"/>
            <a:ext cx="4106200" cy="16538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60" y="2825539"/>
            <a:ext cx="31527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숫자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mycounter</a:t>
            </a:r>
            <a:r>
              <a:rPr lang="en-US" altLang="ko-KR" dirty="0" smtClean="0"/>
              <a:t> = 1;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숫자는 아무 기호를 사용하지 않는다</a:t>
            </a:r>
            <a:r>
              <a:rPr lang="en-US" altLang="ko-KR" dirty="0" smtClean="0"/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</a:t>
            </a:r>
            <a:r>
              <a:rPr lang="en-US" altLang="ko-KR" dirty="0" err="1"/>
              <a:t>mycounter</a:t>
            </a:r>
            <a:r>
              <a:rPr lang="en-US" altLang="ko-KR" dirty="0"/>
              <a:t> = </a:t>
            </a:r>
            <a:r>
              <a:rPr lang="en-US" altLang="ko-KR" dirty="0" smtClean="0"/>
              <a:t>1.7;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부동소수점을 사용하여 </a:t>
            </a:r>
            <a:r>
              <a:rPr lang="ko-KR" altLang="en-US" dirty="0" err="1" smtClean="0"/>
              <a:t>실수형으로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myarray</a:t>
            </a:r>
            <a:r>
              <a:rPr lang="en-US" altLang="ko-KR" dirty="0" smtClean="0"/>
              <a:t> = array(“</a:t>
            </a:r>
            <a:r>
              <a:rPr lang="en-US" altLang="ko-KR" dirty="0" err="1" smtClean="0"/>
              <a:t>one”,”two”,”three</a:t>
            </a:r>
            <a:r>
              <a:rPr lang="en-US" altLang="ko-KR" dirty="0" smtClean="0"/>
              <a:t>”);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</a:t>
            </a:r>
            <a:r>
              <a:rPr lang="en-US" altLang="ko-KR" dirty="0" err="1"/>
              <a:t>myarray</a:t>
            </a:r>
            <a:r>
              <a:rPr lang="en-US" altLang="ko-KR" dirty="0"/>
              <a:t> = </a:t>
            </a:r>
            <a:r>
              <a:rPr lang="en-US" altLang="ko-KR" dirty="0" smtClean="0"/>
              <a:t>array(‘</a:t>
            </a:r>
            <a:r>
              <a:rPr lang="en-US" altLang="ko-KR" dirty="0" err="1" smtClean="0"/>
              <a:t>one’,’two’,’three</a:t>
            </a:r>
            <a:r>
              <a:rPr lang="en-US" altLang="ko-KR" dirty="0" smtClean="0"/>
              <a:t>’);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문자열은 작음 따옴표 또는 큰 따옴표로 감싼다</a:t>
            </a:r>
            <a:r>
              <a:rPr lang="en-US" altLang="ko-KR" dirty="0" smtClean="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일부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서적에서는 작음 따옴표를 사용한다고 기재됨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세번째의 배열을 알고 싶다면 다음 명령을 사용한다</a:t>
            </a:r>
            <a:r>
              <a:rPr lang="en-US" altLang="ko-KR" dirty="0" smtClean="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</a:t>
            </a:r>
            <a:r>
              <a:rPr lang="en-US" altLang="ko-KR" dirty="0" err="1" smtClean="0"/>
              <a:t>myarray</a:t>
            </a:r>
            <a:r>
              <a:rPr lang="en-US" altLang="ko-KR" dirty="0" smtClean="0"/>
              <a:t>[2];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79" y="1691379"/>
            <a:ext cx="3514725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16" y="3906944"/>
            <a:ext cx="3371850" cy="1009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53" y="5240049"/>
            <a:ext cx="904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이차원 배열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 안에 배열을 배치하는 방식을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y2 </a:t>
            </a:r>
            <a:r>
              <a:rPr lang="ko-KR" altLang="en-US" dirty="0" smtClean="0"/>
              <a:t>위치의 내용을 출력하고 싶다면 다음의 명령을 사용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</a:t>
            </a:r>
            <a:r>
              <a:rPr lang="en-US" altLang="ko-KR" dirty="0" err="1" smtClean="0"/>
              <a:t>oxo</a:t>
            </a:r>
            <a:r>
              <a:rPr lang="en-US" altLang="ko-KR" dirty="0" smtClean="0"/>
              <a:t>[1][1];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변수 명명 규칙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변수의 시작은 알파벳이나 밑줄로 해야 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변수명에는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a-z, A-Z, 0-9, </a:t>
            </a:r>
            <a:r>
              <a:rPr lang="ko-KR" altLang="en-US" dirty="0" smtClean="0"/>
              <a:t>밑줄만 쓸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변수명에는</a:t>
            </a:r>
            <a:r>
              <a:rPr lang="ko-KR" altLang="en-US" dirty="0" smtClean="0"/>
              <a:t> 공백을 넣을 수 없다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 이상의 단어로 된 변수라면 밑줄을 이용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변수명은</a:t>
            </a:r>
            <a:r>
              <a:rPr lang="ko-KR" altLang="en-US" dirty="0" smtClean="0"/>
              <a:t> 대소문자를 구분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95" y="980210"/>
            <a:ext cx="4321104" cy="10470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537" y="2237335"/>
            <a:ext cx="38004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연산자는 사칙연산자와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명령으로 구분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 퀴즈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6 + 2;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Result = ??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+, -, *, /, %, ++, -- </a:t>
            </a:r>
            <a:r>
              <a:rPr lang="ko-KR" altLang="en-US" dirty="0" smtClean="0"/>
              <a:t>로 구분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91072"/>
              </p:ext>
            </p:extLst>
          </p:nvPr>
        </p:nvGraphicFramePr>
        <p:xfrm>
          <a:off x="1998749" y="387019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+ 1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–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*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/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나머지 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%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++$j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감소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--$j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4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2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대입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왼쪽의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값을 대입하는 대신 오른쪽의 값을 왼쪽의 변수에 더한다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 </a:t>
            </a:r>
            <a:r>
              <a:rPr lang="en-US" altLang="ko-KR" dirty="0"/>
              <a:t>$j +=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의 값을 대입하여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.</a:t>
            </a:r>
            <a:r>
              <a:rPr lang="ko-KR" altLang="en-US" dirty="0" smtClean="0"/>
              <a:t>은 문자열 연결에 사용한다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 </a:t>
            </a:r>
            <a:r>
              <a:rPr lang="en-US" altLang="ko-KR" dirty="0"/>
              <a:t>$</a:t>
            </a:r>
            <a:r>
              <a:rPr lang="en-US" altLang="ko-KR" dirty="0" err="1" smtClean="0"/>
              <a:t>l_name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jeon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/>
              <a:t>$</a:t>
            </a:r>
            <a:r>
              <a:rPr lang="en-US" altLang="ko-KR" dirty="0" err="1" smtClean="0"/>
              <a:t>f_name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minho </a:t>
            </a:r>
            <a:r>
              <a:rPr lang="ko-KR" altLang="en-US" dirty="0" smtClean="0"/>
              <a:t>일 경우 </a:t>
            </a:r>
            <a:r>
              <a:rPr lang="en-US" altLang="ko-KR" dirty="0" err="1" smtClean="0"/>
              <a:t>f_name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jeonminho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83131"/>
              </p:ext>
            </p:extLst>
          </p:nvPr>
        </p:nvGraphicFramePr>
        <p:xfrm>
          <a:off x="1338349" y="3562621"/>
          <a:ext cx="100334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487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동등한 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 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+=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+ 15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-=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- 15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*=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*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/=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/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.=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f_name</a:t>
                      </a:r>
                      <a:r>
                        <a:rPr lang="en-US" altLang="ko-KR" dirty="0" smtClean="0"/>
                        <a:t> = $</a:t>
                      </a:r>
                      <a:r>
                        <a:rPr lang="en-US" altLang="ko-KR" dirty="0" err="1" smtClean="0"/>
                        <a:t>l_name</a:t>
                      </a:r>
                      <a:r>
                        <a:rPr lang="en-US" altLang="ko-KR" dirty="0" smtClean="0"/>
                        <a:t> . $</a:t>
                      </a:r>
                      <a:r>
                        <a:rPr lang="en-US" altLang="ko-KR" dirty="0" err="1" smtClean="0"/>
                        <a:t>f_name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%=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%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4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2585</Words>
  <Application>Microsoft Office PowerPoint</Application>
  <PresentationFormat>와이드스크린</PresentationFormat>
  <Paragraphs>584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125</cp:revision>
  <dcterms:created xsi:type="dcterms:W3CDTF">2020-07-04T07:52:29Z</dcterms:created>
  <dcterms:modified xsi:type="dcterms:W3CDTF">2020-07-07T15:05:18Z</dcterms:modified>
</cp:coreProperties>
</file>