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4" r:id="rId14"/>
    <p:sldId id="296" r:id="rId15"/>
    <p:sldId id="297" r:id="rId16"/>
    <p:sldId id="298" r:id="rId17"/>
    <p:sldId id="299" r:id="rId18"/>
    <p:sldId id="302" r:id="rId19"/>
    <p:sldId id="300" r:id="rId20"/>
    <p:sldId id="303" r:id="rId21"/>
    <p:sldId id="301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1" r:id="rId39"/>
    <p:sldId id="320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31" r:id="rId48"/>
    <p:sldId id="332" r:id="rId49"/>
    <p:sldId id="333" r:id="rId50"/>
    <p:sldId id="335" r:id="rId51"/>
    <p:sldId id="334" r:id="rId52"/>
    <p:sldId id="336" r:id="rId53"/>
    <p:sldId id="337" r:id="rId54"/>
    <p:sldId id="338" r:id="rId55"/>
    <p:sldId id="329" r:id="rId56"/>
    <p:sldId id="339" r:id="rId57"/>
    <p:sldId id="340" r:id="rId58"/>
    <p:sldId id="341" r:id="rId59"/>
    <p:sldId id="342" r:id="rId60"/>
    <p:sldId id="343" r:id="rId61"/>
    <p:sldId id="344" r:id="rId62"/>
    <p:sldId id="345" r:id="rId63"/>
    <p:sldId id="346" r:id="rId64"/>
    <p:sldId id="295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2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2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86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30424"/>
            <a:ext cx="10515600" cy="53465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839623" y="270583"/>
            <a:ext cx="9360000" cy="0"/>
          </a:xfrm>
          <a:prstGeom prst="line">
            <a:avLst/>
          </a:prstGeom>
          <a:ln w="571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-1" y="270592"/>
            <a:ext cx="2880000" cy="0"/>
          </a:xfrm>
          <a:prstGeom prst="line">
            <a:avLst/>
          </a:prstGeom>
          <a:ln w="571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7578" y="107913"/>
            <a:ext cx="7772400" cy="36266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84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3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65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96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47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7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16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B3A1-4E02-48EC-A2A5-B6D90E6AC991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5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0B3A1-4E02-48EC-A2A5-B6D90E6AC991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DF9F5-76DE-4ED7-B890-21797AE23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21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8426" y="3324871"/>
            <a:ext cx="6999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/>
              <a:t>PHP </a:t>
            </a:r>
            <a:r>
              <a:rPr lang="ko-KR" altLang="en-US" sz="3600" dirty="0" smtClean="0"/>
              <a:t>기초 프로그래밍</a:t>
            </a:r>
            <a:endParaRPr lang="en-US" altLang="ko-KR" sz="3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968" y="121298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청해진대학사업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교육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23985" y="1212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선문대학교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7905" y="4798865"/>
            <a:ext cx="1300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2020.07.08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전 민 호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225419" y="522515"/>
            <a:ext cx="10980000" cy="0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-1" y="522515"/>
            <a:ext cx="2880000" cy="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213814" y="963315"/>
            <a:ext cx="6455060" cy="1851311"/>
            <a:chOff x="2225518" y="616701"/>
            <a:chExt cx="6455060" cy="1851311"/>
          </a:xfrm>
        </p:grpSpPr>
        <p:pic>
          <p:nvPicPr>
            <p:cNvPr id="11" name="그림 10" descr="Server Computer Case · Free vector graphic on Pixabay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518" y="616701"/>
              <a:ext cx="725500" cy="948021"/>
            </a:xfrm>
            <a:prstGeom prst="rect">
              <a:avLst/>
            </a:prstGeom>
          </p:spPr>
        </p:pic>
        <p:sp>
          <p:nvSpPr>
            <p:cNvPr id="12" name="구름 11"/>
            <p:cNvSpPr/>
            <p:nvPr/>
          </p:nvSpPr>
          <p:spPr>
            <a:xfrm>
              <a:off x="4348066" y="980601"/>
              <a:ext cx="1903444" cy="948021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Network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구부러진 연결선 13"/>
            <p:cNvCxnSpPr>
              <a:stCxn id="11" idx="3"/>
              <a:endCxn id="12" idx="2"/>
            </p:cNvCxnSpPr>
            <p:nvPr/>
          </p:nvCxnSpPr>
          <p:spPr>
            <a:xfrm>
              <a:off x="2951018" y="1090712"/>
              <a:ext cx="1402952" cy="363900"/>
            </a:xfrm>
            <a:prstGeom prst="curved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그림 15" descr="Carousel Website Page · Free vector graphic on Pixabay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519" b="92331" l="15000" r="8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1153" y="653945"/>
              <a:ext cx="1239425" cy="858560"/>
            </a:xfrm>
            <a:prstGeom prst="rect">
              <a:avLst/>
            </a:prstGeom>
          </p:spPr>
        </p:pic>
        <p:cxnSp>
          <p:nvCxnSpPr>
            <p:cNvPr id="17" name="구부러진 연결선 16"/>
            <p:cNvCxnSpPr>
              <a:stCxn id="16" idx="1"/>
              <a:endCxn id="12" idx="0"/>
            </p:cNvCxnSpPr>
            <p:nvPr/>
          </p:nvCxnSpPr>
          <p:spPr>
            <a:xfrm rot="10800000" flipV="1">
              <a:off x="6249925" y="1083224"/>
              <a:ext cx="1191229" cy="37138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그림 19" descr="Carousel Website Page · Free vector graphic on Pixabay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519" b="92331" l="15000" r="8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1152" y="1609452"/>
              <a:ext cx="1239425" cy="858560"/>
            </a:xfrm>
            <a:prstGeom prst="rect">
              <a:avLst/>
            </a:prstGeom>
          </p:spPr>
        </p:pic>
        <p:cxnSp>
          <p:nvCxnSpPr>
            <p:cNvPr id="21" name="구부러진 연결선 20"/>
            <p:cNvCxnSpPr>
              <a:stCxn id="20" idx="1"/>
              <a:endCxn id="12" idx="0"/>
            </p:cNvCxnSpPr>
            <p:nvPr/>
          </p:nvCxnSpPr>
          <p:spPr>
            <a:xfrm rot="10800000">
              <a:off x="6249924" y="1454612"/>
              <a:ext cx="1191228" cy="58412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634551" y="74676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PHP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1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비교 연산자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두 아이템을 비교하는데 필요한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문과 같은 구조에서 사용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594676"/>
              </p:ext>
            </p:extLst>
          </p:nvPr>
        </p:nvGraphicFramePr>
        <p:xfrm>
          <a:off x="1172095" y="2398838"/>
          <a:ext cx="1003346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4487">
                  <a:extLst>
                    <a:ext uri="{9D8B030D-6E8A-4147-A177-3AD203B41FA5}">
                      <a16:colId xmlns:a16="http://schemas.microsoft.com/office/drawing/2014/main" val="2418842578"/>
                    </a:ext>
                  </a:extLst>
                </a:gridCol>
                <a:gridCol w="3344487">
                  <a:extLst>
                    <a:ext uri="{9D8B030D-6E8A-4147-A177-3AD203B41FA5}">
                      <a16:colId xmlns:a16="http://schemas.microsoft.com/office/drawing/2014/main" val="4207356158"/>
                    </a:ext>
                  </a:extLst>
                </a:gridCol>
                <a:gridCol w="3344487">
                  <a:extLst>
                    <a:ext uri="{9D8B030D-6E8A-4147-A177-3AD203B41FA5}">
                      <a16:colId xmlns:a16="http://schemas.microsoft.com/office/drawing/2014/main" val="1422319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8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같다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$j == 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같지 않다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!= 4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87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크다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&gt; 4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&lt; 4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크거나 같다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&gt;= 4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52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작거나 같다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&lt;= 4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427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9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논리 연산자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두 비교 연산자의 결과를 합치기 위해 사용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비교 연산자는 다른 비교 연산자의 입력이 될 수 있다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규칙은 어떤 값이 </a:t>
            </a:r>
            <a:r>
              <a:rPr lang="en-US" altLang="ko-KR" dirty="0" smtClean="0"/>
              <a:t>TRUE/FALSE</a:t>
            </a:r>
            <a:r>
              <a:rPr lang="ko-KR" altLang="en-US" dirty="0" smtClean="0"/>
              <a:t>을 가지면 논리 연산자의 입력이 될 수 있다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논리 연산자는 두 개의 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 입력을 가지고 하나의 참</a:t>
            </a:r>
            <a:r>
              <a:rPr lang="en-US" altLang="ko-KR" dirty="0" smtClean="0"/>
              <a:t>/</a:t>
            </a:r>
            <a:r>
              <a:rPr lang="ko-KR" altLang="en-US" dirty="0" smtClean="0"/>
              <a:t>거짓 결과를 만든다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796059"/>
              </p:ext>
            </p:extLst>
          </p:nvPr>
        </p:nvGraphicFramePr>
        <p:xfrm>
          <a:off x="1172095" y="3545996"/>
          <a:ext cx="1003346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4487">
                  <a:extLst>
                    <a:ext uri="{9D8B030D-6E8A-4147-A177-3AD203B41FA5}">
                      <a16:colId xmlns:a16="http://schemas.microsoft.com/office/drawing/2014/main" val="2418842578"/>
                    </a:ext>
                  </a:extLst>
                </a:gridCol>
                <a:gridCol w="3344487">
                  <a:extLst>
                    <a:ext uri="{9D8B030D-6E8A-4147-A177-3AD203B41FA5}">
                      <a16:colId xmlns:a16="http://schemas.microsoft.com/office/drawing/2014/main" val="4207356158"/>
                    </a:ext>
                  </a:extLst>
                </a:gridCol>
                <a:gridCol w="3344487">
                  <a:extLst>
                    <a:ext uri="{9D8B030D-6E8A-4147-A177-3AD203B41FA5}">
                      <a16:colId xmlns:a16="http://schemas.microsoft.com/office/drawing/2014/main" val="1422319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8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&amp;&amp;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$j == 3 &amp;&amp; $k ==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낮은 우선순위 </a:t>
                      </a:r>
                      <a:r>
                        <a:rPr lang="en-US" altLang="ko-KR" dirty="0" smtClean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== 3 and $k == 2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87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||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== 3 || $k == 2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낮은 우선순위 </a:t>
                      </a:r>
                      <a:r>
                        <a:rPr lang="en-US" altLang="ko-KR" dirty="0" smtClean="0"/>
                        <a:t>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== 3 or $k == 2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!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!$j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52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xor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Exclusive</a:t>
                      </a:r>
                      <a:r>
                        <a:rPr lang="en-US" altLang="ko-KR" baseline="0" dirty="0" smtClean="0"/>
                        <a:t> 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</a:t>
                      </a:r>
                      <a:r>
                        <a:rPr lang="en-US" altLang="ko-KR" dirty="0" err="1" smtClean="0"/>
                        <a:t>xor</a:t>
                      </a:r>
                      <a:r>
                        <a:rPr lang="en-US" altLang="ko-KR" dirty="0" smtClean="0"/>
                        <a:t> $k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427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66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문자열 타입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정확한 내용을 유지하는 문자 그대로의 문자열을 할당하려면 작은 따옴표를 사용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$info = ‘ABCDE $ like : $A’;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큰</a:t>
            </a:r>
            <a:r>
              <a:rPr lang="en-US" altLang="ko-KR" dirty="0"/>
              <a:t> </a:t>
            </a:r>
            <a:r>
              <a:rPr lang="ko-KR" altLang="en-US" dirty="0" smtClean="0"/>
              <a:t>따옴표를 사용할 경우 </a:t>
            </a:r>
            <a:r>
              <a:rPr lang="en-US" altLang="ko-KR" dirty="0" smtClean="0"/>
              <a:t>PHP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$A</a:t>
            </a:r>
            <a:r>
              <a:rPr lang="ko-KR" altLang="en-US" dirty="0" smtClean="0"/>
              <a:t>를 변수로 인식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이스케이프 문자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가끔 작은따옴표와 같은 부호를 </a:t>
            </a:r>
            <a:r>
              <a:rPr lang="ko-KR" altLang="en-US" dirty="0" err="1" smtClean="0"/>
              <a:t>문장내에</a:t>
            </a:r>
            <a:r>
              <a:rPr lang="ko-KR" altLang="en-US" dirty="0" smtClean="0"/>
              <a:t> 삽입할 경우가 존재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$text = ‘I’m Iron man’; //</a:t>
            </a:r>
            <a:r>
              <a:rPr lang="ko-KR" altLang="en-US" dirty="0" smtClean="0"/>
              <a:t>문법 오류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$text = ‘</a:t>
            </a:r>
            <a:r>
              <a:rPr lang="en-US" altLang="ko-KR" dirty="0" smtClean="0"/>
              <a:t>I\’m </a:t>
            </a:r>
            <a:r>
              <a:rPr lang="en-US" altLang="ko-KR" dirty="0"/>
              <a:t>Iron man’; </a:t>
            </a:r>
            <a:r>
              <a:rPr lang="en-US" altLang="ko-KR" dirty="0" smtClean="0"/>
              <a:t>//</a:t>
            </a:r>
            <a:r>
              <a:rPr lang="ko-KR" altLang="en-US" dirty="0" smtClean="0"/>
              <a:t>정상 문법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또한 이스케이프 문자로 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캐리지</a:t>
            </a:r>
            <a:r>
              <a:rPr lang="ko-KR" altLang="en-US" dirty="0" smtClean="0"/>
              <a:t> 리턴같은 특별한 문자를 추가 할 수 있음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\t: </a:t>
            </a:r>
            <a:r>
              <a:rPr lang="ko-KR" altLang="en-US" dirty="0" smtClean="0"/>
              <a:t>탭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\n: </a:t>
            </a:r>
            <a:r>
              <a:rPr lang="ko-KR" altLang="en-US" dirty="0" smtClean="0"/>
              <a:t>새줄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\r: </a:t>
            </a:r>
            <a:r>
              <a:rPr lang="ko-KR" altLang="en-US" dirty="0" err="1" smtClean="0"/>
              <a:t>캐리지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역슬래시가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  특수 문자는 오직 큰 따옴표 내에서만 동작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2808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다중 라인 명령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</a:t>
            </a:r>
            <a:r>
              <a:rPr lang="ko-KR" altLang="en-US" dirty="0" smtClean="0"/>
              <a:t>에서는 꽤 많은 문장을 출력하는 경우가 발생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 개의 </a:t>
            </a:r>
            <a:r>
              <a:rPr lang="en-US" altLang="ko-KR" dirty="0" smtClean="0"/>
              <a:t>echo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print</a:t>
            </a:r>
            <a:r>
              <a:rPr lang="ko-KR" altLang="en-US" dirty="0" smtClean="0"/>
              <a:t>문을 사용하는 것은 시간 </a:t>
            </a:r>
            <a:r>
              <a:rPr lang="ko-KR" altLang="en-US" dirty="0" err="1" smtClean="0"/>
              <a:t>낭비며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코드도 </a:t>
            </a:r>
            <a:r>
              <a:rPr lang="ko-KR" altLang="en-US" dirty="0" err="1" smtClean="0"/>
              <a:t>지저분해짐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 문제를 해결하는 방법은 다중 라인을 사용하는 것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Test2</a:t>
            </a:r>
            <a:r>
              <a:rPr lang="ko-KR" altLang="en-US" dirty="0" smtClean="0"/>
              <a:t>를 생성하여 다음의 코드를 입력하여 다중 라인 명령을 실행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다중 라인 명령은 </a:t>
            </a:r>
            <a:r>
              <a:rPr lang="en-US" altLang="ko-KR" dirty="0" smtClean="0"/>
              <a:t>PHP </a:t>
            </a:r>
            <a:r>
              <a:rPr lang="ko-KR" altLang="en-US" dirty="0" smtClean="0"/>
              <a:t>코드의 </a:t>
            </a:r>
            <a:r>
              <a:rPr lang="ko-KR" altLang="en-US" dirty="0" err="1" smtClean="0"/>
              <a:t>가독성을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높여줌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19" y="3586595"/>
            <a:ext cx="5229225" cy="1181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94" y="5148954"/>
            <a:ext cx="5200650" cy="1514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193" y="3586595"/>
            <a:ext cx="3095625" cy="1895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818" y="4567929"/>
            <a:ext cx="25241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9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변수와 상수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</a:t>
            </a:r>
            <a:r>
              <a:rPr lang="ko-KR" altLang="en-US" dirty="0" smtClean="0"/>
              <a:t>는 변수가 사용되기 전 선언될 필요가 없음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사용될 때 문장에서 요구되는 형식으로 변환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</a:t>
            </a:r>
            <a:r>
              <a:rPr lang="ko-KR" altLang="en-US" dirty="0" smtClean="0"/>
              <a:t>의 상수는 변함없다는 의미를 빼면 변수와 동일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Test3</a:t>
            </a:r>
            <a:r>
              <a:rPr lang="ko-KR" altLang="en-US" dirty="0" smtClean="0"/>
              <a:t>을 생성하여 다음의 코드를 입력하여 변수와 상수에 대한 </a:t>
            </a:r>
            <a:r>
              <a:rPr lang="en-US" altLang="ko-KR" dirty="0" smtClean="0"/>
              <a:t>PHP </a:t>
            </a:r>
            <a:r>
              <a:rPr lang="ko-KR" altLang="en-US" dirty="0" smtClean="0"/>
              <a:t>문법을 확인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78" y="3508837"/>
            <a:ext cx="4994487" cy="25345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694" y="3508837"/>
            <a:ext cx="14573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함수는 특정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를 실행하는 코드를 섹션으로 나누는데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함수를 사용하지 않을 경우 </a:t>
            </a:r>
            <a:r>
              <a:rPr lang="en-US" altLang="ko-KR" dirty="0" smtClean="0"/>
              <a:t>task </a:t>
            </a:r>
            <a:r>
              <a:rPr lang="ko-KR" altLang="en-US" dirty="0" smtClean="0"/>
              <a:t>실행 코드를 필요한 곳마다 복사해야 하므로 프로그램이 필요 이상으로 크고 </a:t>
            </a:r>
            <a:r>
              <a:rPr lang="ko-KR" altLang="en-US" dirty="0" err="1" smtClean="0"/>
              <a:t>복잡해짐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함수를 사용하면 소스코드의 크기가 작아질 뿐만 아니라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높아짐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Test3</a:t>
            </a:r>
            <a:r>
              <a:rPr lang="ko-KR" altLang="en-US" dirty="0" smtClean="0"/>
              <a:t>에 하단의 코드를 추가하여 실행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09" y="4000857"/>
            <a:ext cx="4898170" cy="12889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750" y="4003811"/>
            <a:ext cx="4658420" cy="196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7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변수의 범위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 내에서만 정의돼 사용되는 변수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전역변수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전역 범위의 변수를 정의하려면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키워드를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정적 변수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함수가 호출될 때 그 값을 유지하는 변수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Static</a:t>
            </a:r>
            <a:r>
              <a:rPr lang="ko-KR" altLang="en-US" dirty="0" smtClean="0"/>
              <a:t>을 선언하여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슈퍼전역</a:t>
            </a:r>
            <a:r>
              <a:rPr lang="ko-KR" altLang="en-US" dirty="0" smtClean="0"/>
              <a:t> 변수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 4.1.0</a:t>
            </a:r>
            <a:r>
              <a:rPr lang="ko-KR" altLang="en-US" dirty="0" smtClean="0"/>
              <a:t>부터 미리 정의된 변수를 이용할 수 있음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프로그램 내에서 전역이며 어디서든지 접근이 가능한 변수가 존재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593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498858"/>
              </p:ext>
            </p:extLst>
          </p:nvPr>
        </p:nvGraphicFramePr>
        <p:xfrm>
          <a:off x="415636" y="1060488"/>
          <a:ext cx="11471564" cy="4521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900">
                  <a:extLst>
                    <a:ext uri="{9D8B030D-6E8A-4147-A177-3AD203B41FA5}">
                      <a16:colId xmlns:a16="http://schemas.microsoft.com/office/drawing/2014/main" val="3737479586"/>
                    </a:ext>
                  </a:extLst>
                </a:gridCol>
                <a:gridCol w="8995664">
                  <a:extLst>
                    <a:ext uri="{9D8B030D-6E8A-4147-A177-3AD203B41FA5}">
                      <a16:colId xmlns:a16="http://schemas.microsoft.com/office/drawing/2014/main" val="4076538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슈퍼전역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변수명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13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$GLOBAL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스크립트의 전역 범위 안에 정의된 모든 변수다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err="1" smtClean="0"/>
                        <a:t>변수명은</a:t>
                      </a:r>
                      <a:r>
                        <a:rPr lang="ko-KR" altLang="en-US" dirty="0" smtClean="0"/>
                        <a:t> 배열의 키다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6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_SERVER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헤더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경로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스크립트 위치 등에 관한 정보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이 배열의 엔트리는 웹 서버가 만들지만 모든 웹 서버가 동일하게 일부나 전체 정보를 제공하는 보장은 없다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305571"/>
                  </a:ext>
                </a:extLst>
              </a:tr>
              <a:tr h="370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$_GET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HTTP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GET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명령으로 현재 스크립트로 전달되는 변수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95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$_POST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HTTP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POST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명령으로 현재 스크립트로 전달되는 변수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6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$_FILES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HTTP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POST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명령으로 현재 스크립트로 전달되는 아이템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28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$_COOKIE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HTTP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쿠키를 통해서 현재 스크립트로 전달되는 변수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06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$_SESSION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</a:t>
                      </a:r>
                      <a:r>
                        <a:rPr lang="ko-KR" altLang="en-US" dirty="0" err="1" smtClean="0"/>
                        <a:t>스트립트에</a:t>
                      </a:r>
                      <a:r>
                        <a:rPr lang="ko-KR" altLang="en-US" dirty="0" smtClean="0"/>
                        <a:t> 유효한 세션 변수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47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$_REQUEST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브라우저에서 전달되는 정보 내용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기본값은 </a:t>
                      </a:r>
                      <a:r>
                        <a:rPr lang="en-US" altLang="ko-KR" dirty="0" smtClean="0"/>
                        <a:t>$_GET,</a:t>
                      </a:r>
                      <a:r>
                        <a:rPr lang="en-US" altLang="ko-KR" baseline="0" dirty="0" smtClean="0"/>
                        <a:t> $_POST, $_COOKIE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0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$_ENV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환경 변수를 통해서 스크립트로 전달하는 변수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474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57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값의 입력 및 출력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</a:t>
            </a:r>
            <a:r>
              <a:rPr lang="ko-KR" altLang="en-US" dirty="0" smtClean="0"/>
              <a:t>에서 값의 입력은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이용하여 받는다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Input type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로 설정하여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 받을 내용을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으로 설정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데이터가 입력이 완료됐을 경우 </a:t>
            </a:r>
            <a:r>
              <a:rPr lang="en-US" altLang="ko-KR" dirty="0" smtClean="0"/>
              <a:t>submit type</a:t>
            </a:r>
            <a:r>
              <a:rPr lang="ko-KR" altLang="en-US" dirty="0" smtClean="0"/>
              <a:t>을 이용해 </a:t>
            </a:r>
            <a:r>
              <a:rPr lang="en-US" altLang="ko-KR" dirty="0" err="1" smtClean="0"/>
              <a:t>php</a:t>
            </a:r>
            <a:r>
              <a:rPr lang="ko-KR" altLang="en-US" dirty="0" smtClean="0"/>
              <a:t>로 전송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23" y="2993448"/>
            <a:ext cx="4438650" cy="3448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09359" y="3956858"/>
            <a:ext cx="4435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타 사이트의 회원가입 사이트를 확인하고</a:t>
            </a:r>
            <a:endParaRPr lang="en-US" altLang="ko-KR" dirty="0" smtClean="0"/>
          </a:p>
          <a:p>
            <a:r>
              <a:rPr lang="ko-KR" altLang="en-US" dirty="0" smtClean="0"/>
              <a:t>그 사이트의 입력 형태를 같게 만든 후</a:t>
            </a:r>
            <a:endParaRPr lang="en-US" altLang="ko-KR" dirty="0" smtClean="0"/>
          </a:p>
          <a:p>
            <a:r>
              <a:rPr lang="ko-KR" altLang="en-US" dirty="0" smtClean="0"/>
              <a:t>하단에 출력하는 프로그램을 작성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7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프로그램의 흐름을 변경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웹 페이지가 보일 때마다 간단한 방법으로 결과를 바꿀 수 있어서 동적인 웹 페이지에서 매우 중요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switch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? </a:t>
            </a:r>
            <a:r>
              <a:rPr lang="ko-KR" altLang="en-US" dirty="0" smtClean="0"/>
              <a:t>연산자가 </a:t>
            </a:r>
            <a:r>
              <a:rPr lang="ko-KR" altLang="en-US" dirty="0" err="1" smtClean="0"/>
              <a:t>조건문에</a:t>
            </a:r>
            <a:r>
              <a:rPr lang="ko-KR" altLang="en-US" dirty="0" smtClean="0"/>
              <a:t> 해당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If</a:t>
            </a:r>
            <a:r>
              <a:rPr lang="ko-KR" altLang="en-US" dirty="0" smtClean="0"/>
              <a:t>문은 참일 경우에만 중괄호</a:t>
            </a:r>
            <a:r>
              <a:rPr lang="en-US" altLang="ko-KR" dirty="0" smtClean="0"/>
              <a:t>{} </a:t>
            </a:r>
            <a:r>
              <a:rPr lang="ko-KR" altLang="en-US" dirty="0" smtClean="0"/>
              <a:t>내부에 위치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다만 실행할 문장이 한 줄일 경우 중괄호는 생략이 가능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그러나 중괄호를 생략할 경우 코드 추적이 어려워져 대부분 삽입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Else</a:t>
            </a:r>
            <a:r>
              <a:rPr lang="ko-KR" altLang="en-US" dirty="0" smtClean="0"/>
              <a:t>문은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문과 같이 사용하며</a:t>
            </a:r>
            <a:r>
              <a:rPr lang="en-US" altLang="ko-KR" dirty="0" smtClean="0"/>
              <a:t>, if</a:t>
            </a:r>
            <a:r>
              <a:rPr lang="ko-KR" altLang="en-US" dirty="0" smtClean="0"/>
              <a:t>의 값이 참이 아닐 경우 실행하는 코드를 삽입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를 사용하는 경우 둘 중 하나는 반드시 실행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Elseif</a:t>
            </a:r>
            <a:r>
              <a:rPr lang="ko-KR" altLang="en-US" dirty="0" smtClean="0"/>
              <a:t>문은 다른 가능성을 고려해야 할 경우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문과 함께 실행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</a:t>
            </a:r>
            <a:r>
              <a:rPr lang="ko-KR" altLang="en-US" dirty="0" smtClean="0"/>
              <a:t>언어에서는 </a:t>
            </a:r>
            <a:r>
              <a:rPr lang="en-US" altLang="ko-KR" dirty="0" smtClean="0"/>
              <a:t>else if</a:t>
            </a:r>
            <a:r>
              <a:rPr lang="ko-KR" altLang="en-US" dirty="0" smtClean="0"/>
              <a:t>이나</a:t>
            </a:r>
            <a:r>
              <a:rPr lang="en-US" altLang="ko-KR" dirty="0" smtClean="0"/>
              <a:t>, PHP</a:t>
            </a:r>
            <a:r>
              <a:rPr lang="ko-KR" altLang="en-US" dirty="0" smtClean="0"/>
              <a:t>에서는 </a:t>
            </a:r>
            <a:r>
              <a:rPr lang="en-US" altLang="ko-KR" dirty="0" err="1" smtClean="0"/>
              <a:t>elseif</a:t>
            </a:r>
            <a:r>
              <a:rPr lang="ko-KR" altLang="en-US" dirty="0" smtClean="0"/>
              <a:t>로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1966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PTP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1622" y="2100166"/>
            <a:ext cx="32191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 기본 문법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 smtClean="0"/>
              <a:t>흐름 제어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 smtClean="0"/>
              <a:t>함수와 객체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 smtClean="0"/>
              <a:t>파일 처리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0588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If</a:t>
            </a:r>
            <a:r>
              <a:rPr lang="ko-KR" altLang="en-US" dirty="0" smtClean="0"/>
              <a:t>문의 구조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48145" y="2144684"/>
            <a:ext cx="133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If(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참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21825" y="2144683"/>
            <a:ext cx="15696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If(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참</a:t>
            </a:r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Else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거짓</a:t>
            </a:r>
            <a:endParaRPr lang="en-US" altLang="ko-KR" dirty="0" smtClean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67797" y="2144683"/>
            <a:ext cx="46201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If(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1)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참</a:t>
            </a:r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err="1" smtClean="0"/>
              <a:t>Elseif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참이 아닌 형태의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Else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거짓</a:t>
            </a:r>
            <a:endParaRPr lang="en-US" altLang="ko-KR" dirty="0" smtClean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0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5234" y="942392"/>
            <a:ext cx="1170991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조건문을</a:t>
            </a:r>
            <a:r>
              <a:rPr lang="ko-KR" altLang="en-US" dirty="0" smtClean="0"/>
              <a:t> 이용하여 암호가 </a:t>
            </a:r>
            <a:r>
              <a:rPr lang="en-US" altLang="ko-KR" dirty="0" smtClean="0"/>
              <a:t>8</a:t>
            </a:r>
            <a:r>
              <a:rPr lang="ko-KR" altLang="en-US" dirty="0" smtClean="0"/>
              <a:t>글자 이하일 때는 나쁨을 </a:t>
            </a:r>
            <a:r>
              <a:rPr lang="en-US" altLang="ko-KR" dirty="0" smtClean="0"/>
              <a:t>8</a:t>
            </a:r>
            <a:r>
              <a:rPr lang="ko-KR" altLang="en-US" dirty="0" smtClean="0"/>
              <a:t>글자 이상일 때는 좋음을 표시하는 소스를 작성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strlen</a:t>
            </a:r>
            <a:r>
              <a:rPr lang="en-US" altLang="ko-KR" dirty="0"/>
              <a:t>() </a:t>
            </a:r>
            <a:r>
              <a:rPr lang="ko-KR" altLang="en-US" dirty="0"/>
              <a:t>함수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실시간으로 받아오는 것은 </a:t>
            </a:r>
            <a:r>
              <a:rPr lang="en-US" altLang="ko-KR" dirty="0" smtClean="0"/>
              <a:t>jQuery </a:t>
            </a:r>
            <a:r>
              <a:rPr lang="ko-KR" altLang="en-US" dirty="0" smtClean="0"/>
              <a:t>를 이용해야 함으로 나중에 진행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725" y="2734887"/>
            <a:ext cx="4398935" cy="401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0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Switch/case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If</a:t>
            </a:r>
            <a:r>
              <a:rPr lang="ko-KR" altLang="en-US" dirty="0" smtClean="0"/>
              <a:t>문을 좀 더 간결하게 표현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조건이 단순하고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다양할 때 사용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923" y="2876678"/>
            <a:ext cx="2854639" cy="36050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00" y="2610683"/>
            <a:ext cx="595387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switch 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case 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1: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실행 값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break;</a:t>
            </a:r>
          </a:p>
          <a:p>
            <a:r>
              <a:rPr lang="en-US" altLang="ko-KR" dirty="0"/>
              <a:t>	case </a:t>
            </a:r>
            <a:r>
              <a:rPr lang="ko-KR" altLang="en-US" dirty="0"/>
              <a:t>조건 </a:t>
            </a:r>
            <a:r>
              <a:rPr lang="en-US" altLang="ko-KR" dirty="0" smtClean="0"/>
              <a:t>2: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실행 값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break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	case </a:t>
            </a:r>
            <a:r>
              <a:rPr lang="ko-KR" altLang="en-US" dirty="0"/>
              <a:t>조건 </a:t>
            </a:r>
            <a:r>
              <a:rPr lang="en-US" altLang="ko-KR" dirty="0" smtClean="0"/>
              <a:t>3: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실행 값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break;</a:t>
            </a:r>
          </a:p>
          <a:p>
            <a:r>
              <a:rPr lang="en-US" altLang="ko-KR" dirty="0" smtClean="0"/>
              <a:t>	…..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default: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조건이 부합되지 않을 경우의 실행 값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34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If</a:t>
            </a:r>
            <a:r>
              <a:rPr lang="ko-KR" altLang="en-US" dirty="0" smtClean="0"/>
              <a:t>문을 사용하여 다음의 프로그램을 작성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Step 1. HTML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이용하여 숫자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입력을 받음</a:t>
            </a:r>
            <a:r>
              <a:rPr lang="en-US" altLang="ko-KR" dirty="0" smtClean="0"/>
              <a:t>(1~45)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Step 2. </a:t>
            </a:r>
            <a:r>
              <a:rPr lang="en-US" altLang="ko-KR" dirty="0" err="1" smtClean="0"/>
              <a:t>php</a:t>
            </a:r>
            <a:r>
              <a:rPr lang="ko-KR" altLang="en-US" dirty="0" smtClean="0"/>
              <a:t>에서 배열을 통해 </a:t>
            </a:r>
            <a:r>
              <a:rPr lang="en-US" altLang="ko-KR" dirty="0" smtClean="0"/>
              <a:t>0~5</a:t>
            </a:r>
            <a:r>
              <a:rPr lang="ko-KR" altLang="en-US" dirty="0" smtClean="0"/>
              <a:t>의 위치에 임의의 숫자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개를 삽입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의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문을 통해 입력 받은 값이 중복되는 것이 없는지 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중복되면 </a:t>
            </a:r>
            <a:r>
              <a:rPr lang="en-US" altLang="ko-KR" dirty="0" smtClean="0"/>
              <a:t>error, </a:t>
            </a:r>
            <a:r>
              <a:rPr lang="ko-KR" altLang="en-US" dirty="0" smtClean="0"/>
              <a:t>아닐 경우 실행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193" y="2307734"/>
            <a:ext cx="45720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Step 2. </a:t>
            </a:r>
            <a:r>
              <a:rPr lang="en-US" altLang="ko-KR" dirty="0" err="1" smtClean="0"/>
              <a:t>php</a:t>
            </a:r>
            <a:r>
              <a:rPr lang="ko-KR" altLang="en-US" dirty="0" smtClean="0"/>
              <a:t>에서 배열을 통해 </a:t>
            </a:r>
            <a:r>
              <a:rPr lang="en-US" altLang="ko-KR" dirty="0" smtClean="0"/>
              <a:t>0~5</a:t>
            </a:r>
            <a:r>
              <a:rPr lang="ko-KR" altLang="en-US" dirty="0" smtClean="0"/>
              <a:t>의 위치에 임의의 숫자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개를 삽입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배열의 값과 입력 받은 값이 같은지를 확인하는 코드를 작성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같다면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다르다면 </a:t>
            </a:r>
            <a:r>
              <a:rPr lang="en-US" altLang="ko-KR" dirty="0" smtClean="0"/>
              <a:t>count </a:t>
            </a:r>
            <a:r>
              <a:rPr lang="ko-KR" altLang="en-US" dirty="0" smtClean="0"/>
              <a:t>증가 없음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68" y="3483726"/>
            <a:ext cx="2971800" cy="1752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805" y="2696718"/>
            <a:ext cx="21444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7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Step 3. switch case</a:t>
            </a:r>
            <a:r>
              <a:rPr lang="ko-KR" altLang="en-US" dirty="0" smtClean="0"/>
              <a:t>문을 이용하여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숫자가 맞을 경우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등</a:t>
            </a:r>
            <a:r>
              <a:rPr lang="en-US" altLang="ko-KR" dirty="0" smtClean="0"/>
              <a:t>, 5</a:t>
            </a:r>
            <a:r>
              <a:rPr lang="ko-KR" altLang="en-US" dirty="0" smtClean="0"/>
              <a:t>개의 숫자가 맞을 경우 </a:t>
            </a:r>
            <a:r>
              <a:rPr lang="en-US" altLang="ko-KR" dirty="0" smtClean="0"/>
              <a:t>2</a:t>
            </a:r>
            <a:r>
              <a:rPr lang="ko-KR" altLang="en-US" dirty="0" smtClean="0"/>
              <a:t>등</a:t>
            </a:r>
            <a:r>
              <a:rPr lang="en-US" altLang="ko-KR" dirty="0" smtClean="0"/>
              <a:t>, 4</a:t>
            </a:r>
            <a:r>
              <a:rPr lang="ko-KR" altLang="en-US" dirty="0" smtClean="0"/>
              <a:t>개의 숫자가 맞을 경우 </a:t>
            </a:r>
            <a:r>
              <a:rPr lang="en-US" altLang="ko-KR" dirty="0" smtClean="0"/>
              <a:t>3</a:t>
            </a:r>
            <a:r>
              <a:rPr lang="ko-KR" altLang="en-US" dirty="0" smtClean="0"/>
              <a:t>등</a:t>
            </a:r>
            <a:r>
              <a:rPr lang="en-US" altLang="ko-KR" dirty="0" smtClean="0"/>
              <a:t>, 3</a:t>
            </a:r>
            <a:r>
              <a:rPr lang="ko-KR" altLang="en-US" dirty="0" smtClean="0"/>
              <a:t>개의 숫자가 맞을 경우 </a:t>
            </a:r>
            <a:r>
              <a:rPr lang="en-US" altLang="ko-KR" dirty="0" smtClean="0"/>
              <a:t>4</a:t>
            </a:r>
            <a:r>
              <a:rPr lang="ko-KR" altLang="en-US" dirty="0" smtClean="0"/>
              <a:t>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다음 기회에</a:t>
            </a:r>
            <a:r>
              <a:rPr lang="en-US" altLang="ko-KR" dirty="0" smtClean="0"/>
              <a:t>…’</a:t>
            </a:r>
            <a:r>
              <a:rPr lang="ko-KR" altLang="en-US" dirty="0" smtClean="0"/>
              <a:t>를 출력하는 프로그램을 작성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59" y="2754362"/>
            <a:ext cx="2959950" cy="29796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177" y="3441642"/>
            <a:ext cx="28575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? </a:t>
            </a:r>
            <a:r>
              <a:rPr lang="ko-KR" altLang="en-US" dirty="0" smtClean="0"/>
              <a:t>연산자는 매우 간결하게 코드를 작성하게 도와줌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삼항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연산자라고</a:t>
            </a:r>
            <a:r>
              <a:rPr lang="ko-KR" altLang="en-US" dirty="0" smtClean="0"/>
              <a:t> 불림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조건식 </a:t>
            </a:r>
            <a:r>
              <a:rPr lang="en-US" altLang="ko-KR" dirty="0" smtClean="0"/>
              <a:t>? ‘</a:t>
            </a:r>
            <a:r>
              <a:rPr lang="ko-KR" altLang="en-US" dirty="0" smtClean="0"/>
              <a:t>참</a:t>
            </a:r>
            <a:r>
              <a:rPr lang="en-US" altLang="ko-KR" dirty="0" smtClean="0"/>
              <a:t>’ : ‘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‘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 </a:t>
            </a:r>
            <a:r>
              <a:rPr lang="ko-KR" altLang="en-US" dirty="0" err="1" smtClean="0"/>
              <a:t>삼항</a:t>
            </a:r>
            <a:r>
              <a:rPr lang="ko-KR" altLang="en-US" dirty="0" smtClean="0"/>
              <a:t> 연산자는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언어에서도 많이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삼항</a:t>
            </a:r>
            <a:r>
              <a:rPr lang="ko-KR" altLang="en-US" dirty="0" smtClean="0"/>
              <a:t> 연산자 예제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$grade = 30;//</a:t>
            </a:r>
            <a:r>
              <a:rPr lang="ko-KR" altLang="en-US" dirty="0" smtClean="0"/>
              <a:t>입력 받는 값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echo $grade&gt;50 ? ‘passed’ : ‘Failed’;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$grade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을 넘지 않으면 </a:t>
            </a:r>
            <a:r>
              <a:rPr lang="en-US" altLang="ko-KR" dirty="0" smtClean="0"/>
              <a:t>‘Failed’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을 넘으면 </a:t>
            </a:r>
            <a:r>
              <a:rPr lang="en-US" altLang="ko-KR" dirty="0" smtClean="0"/>
              <a:t>; ’passed’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실습 예제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기존에 작성한 코드의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문을 </a:t>
            </a:r>
            <a:r>
              <a:rPr lang="ko-KR" altLang="en-US" dirty="0" err="1" smtClean="0"/>
              <a:t>삼항</a:t>
            </a:r>
            <a:r>
              <a:rPr lang="ko-KR" altLang="en-US" dirty="0" smtClean="0"/>
              <a:t> 연산자로 대체하는 프로그램을 작성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290" y="2149879"/>
            <a:ext cx="35623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2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(do while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), for</a:t>
            </a:r>
            <a:r>
              <a:rPr lang="ko-KR" altLang="en-US" dirty="0" smtClean="0"/>
              <a:t>문이 존재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무한 반복의 경우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문을 대체적으로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특정 조건 영역내에서만 반복이 필요할 경우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While</a:t>
            </a:r>
            <a:r>
              <a:rPr lang="ko-KR" altLang="en-US" dirty="0" smtClean="0"/>
              <a:t>문은 </a:t>
            </a:r>
            <a:r>
              <a:rPr lang="en-US" altLang="ko-KR" dirty="0" smtClean="0"/>
              <a:t>switch case</a:t>
            </a:r>
            <a:r>
              <a:rPr lang="ko-KR" altLang="en-US" dirty="0" smtClean="0"/>
              <a:t>문과 합쳐서 많이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기본적인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사용할 때는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많이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While</a:t>
            </a:r>
            <a:r>
              <a:rPr lang="ko-KR" altLang="en-US" dirty="0" smtClean="0"/>
              <a:t>문의 기본 문법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While(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)//false</a:t>
            </a:r>
            <a:r>
              <a:rPr lang="ko-KR" altLang="en-US" dirty="0" smtClean="0"/>
              <a:t>일 경우 정지</a:t>
            </a:r>
            <a:r>
              <a:rPr lang="en-US" altLang="ko-KR" dirty="0" smtClean="0"/>
              <a:t>, true</a:t>
            </a:r>
            <a:r>
              <a:rPr lang="ko-KR" altLang="en-US" dirty="0" smtClean="0"/>
              <a:t>일 경우 수행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{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반복할 문장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}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683" y="4557972"/>
            <a:ext cx="5286894" cy="173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do while</a:t>
            </a:r>
            <a:r>
              <a:rPr lang="ko-KR" altLang="en-US" dirty="0" smtClean="0"/>
              <a:t>문의 기본 문법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Do while</a:t>
            </a:r>
            <a:r>
              <a:rPr lang="ko-KR" altLang="en-US" dirty="0" smtClean="0"/>
              <a:t>문은 코드가 먼저 실행되고 조건을 나중에 검사하는 형태로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수행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Do While</a:t>
            </a:r>
            <a:r>
              <a:rPr lang="ko-KR" altLang="en-US" dirty="0" smtClean="0"/>
              <a:t>문의 기본 문법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Do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반복할 문장</a:t>
            </a:r>
            <a:r>
              <a:rPr lang="en-US" altLang="ko-KR" dirty="0"/>
              <a:t>(</a:t>
            </a:r>
            <a:r>
              <a:rPr lang="ko-KR" altLang="en-US" dirty="0"/>
              <a:t>코드</a:t>
            </a:r>
            <a:r>
              <a:rPr lang="en-US" altLang="ko-KR" dirty="0" smtClean="0"/>
              <a:t>);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While(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)//false</a:t>
            </a:r>
            <a:r>
              <a:rPr lang="ko-KR" altLang="en-US" dirty="0" smtClean="0"/>
              <a:t>일 경우 정지</a:t>
            </a:r>
            <a:r>
              <a:rPr lang="en-US" altLang="ko-KR" dirty="0" smtClean="0"/>
              <a:t>, true</a:t>
            </a:r>
            <a:r>
              <a:rPr lang="ko-KR" altLang="en-US" dirty="0" smtClean="0"/>
              <a:t>일 경우 수행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258" y="4500649"/>
            <a:ext cx="3800475" cy="1447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918" y="3519574"/>
            <a:ext cx="20288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0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For</a:t>
            </a:r>
            <a:r>
              <a:rPr lang="ko-KR" altLang="en-US" dirty="0" smtClean="0"/>
              <a:t>문은 </a:t>
            </a:r>
            <a:r>
              <a:rPr lang="ko-KR" altLang="en-US" dirty="0" err="1" smtClean="0"/>
              <a:t>반복문중</a:t>
            </a:r>
            <a:r>
              <a:rPr lang="ko-KR" altLang="en-US" dirty="0" smtClean="0"/>
              <a:t> 가장 강력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루프로 들어갈 때 변수를 지정하고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루프를 반복할 때 조건을 검사하고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반복 마다 변수를 변경하는 기능이 모두 존재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For</a:t>
            </a:r>
            <a:r>
              <a:rPr lang="ko-KR" altLang="en-US" dirty="0"/>
              <a:t>문의 기본 </a:t>
            </a:r>
            <a:r>
              <a:rPr lang="ko-KR" altLang="en-US" dirty="0" smtClean="0"/>
              <a:t>문법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For(</a:t>
            </a:r>
            <a:r>
              <a:rPr lang="ko-KR" altLang="en-US" dirty="0" smtClean="0"/>
              <a:t>조건 초기값</a:t>
            </a:r>
            <a:r>
              <a:rPr lang="en-US" altLang="ko-KR" dirty="0" smtClean="0"/>
              <a:t>; </a:t>
            </a:r>
            <a:r>
              <a:rPr lang="ko-KR" altLang="en-US" dirty="0" smtClean="0"/>
              <a:t>조건 식</a:t>
            </a:r>
            <a:r>
              <a:rPr lang="en-US" altLang="ko-KR" dirty="0" smtClean="0"/>
              <a:t>; </a:t>
            </a:r>
            <a:r>
              <a:rPr lang="ko-KR" altLang="en-US" dirty="0" smtClean="0"/>
              <a:t>변경 식</a:t>
            </a:r>
            <a:r>
              <a:rPr lang="en-US" altLang="ko-KR" dirty="0" smtClean="0"/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{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반복 할 코드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}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For</a:t>
            </a:r>
            <a:r>
              <a:rPr lang="ko-KR" altLang="en-US" dirty="0" smtClean="0"/>
              <a:t>문을 익히는 예제로 가장 좋은 것은 구구단을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이용해 만드는 것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for</a:t>
            </a:r>
            <a:r>
              <a:rPr lang="ko-KR" altLang="en-US" dirty="0" smtClean="0"/>
              <a:t>문 내부에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삽입하여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단부터 </a:t>
            </a:r>
            <a:r>
              <a:rPr lang="en-US" altLang="ko-KR" dirty="0" smtClean="0"/>
              <a:t>9</a:t>
            </a:r>
            <a:r>
              <a:rPr lang="ko-KR" altLang="en-US" dirty="0" smtClean="0"/>
              <a:t>단까지 구구단을 출력하는 프로그램을 작성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833" y="3019947"/>
            <a:ext cx="6409319" cy="111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PHP </a:t>
            </a:r>
            <a:r>
              <a:rPr lang="ko-KR" altLang="en-US" dirty="0" smtClean="0"/>
              <a:t>주석 처리 방법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// : </a:t>
            </a:r>
            <a:r>
              <a:rPr lang="ko-KR" altLang="en-US" dirty="0" smtClean="0"/>
              <a:t>이 방법은 오류를 발생시키는 줄을 일시적으로 삭제할 수 있는 좋은 방법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코드의 동작을 설명하기 위해 다음과 같이 활용 가능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$x += 10; //x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이 될 때까지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/**/ : </a:t>
            </a:r>
            <a:r>
              <a:rPr lang="ko-KR" altLang="en-US" dirty="0" smtClean="0"/>
              <a:t>주석이 여러 줄 일 때 사용하는 방법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기본 문법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언어와 펄에 기반을 둔 간단한 언어지만 생김새는 자바와 </a:t>
            </a:r>
            <a:r>
              <a:rPr lang="ko-KR" altLang="en-US" dirty="0" err="1" smtClean="0"/>
              <a:t>비슷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세미콜론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 </a:t>
            </a:r>
            <a:r>
              <a:rPr lang="ko-KR" altLang="en-US" dirty="0" smtClean="0"/>
              <a:t>명령의 끝에 배치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 </a:t>
            </a:r>
            <a:r>
              <a:rPr lang="ko-KR" altLang="en-US" dirty="0" smtClean="0"/>
              <a:t>기호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앞에 배치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440" y="4934902"/>
            <a:ext cx="3476625" cy="8286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71750" y="5763577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 선언의 세 가지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42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흐름 제어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삼항</a:t>
            </a:r>
            <a:r>
              <a:rPr lang="ko-KR" altLang="en-US" dirty="0" smtClean="0"/>
              <a:t> 연산자와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이용하여 코드를 간결하게 변경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Hint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입력 값을 배열로 사용</a:t>
            </a:r>
            <a:r>
              <a:rPr lang="en-US" altLang="ko-KR" dirty="0" smtClean="0"/>
              <a:t>!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99" y="2696718"/>
            <a:ext cx="86201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4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함수와 객체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</a:t>
            </a:r>
            <a:r>
              <a:rPr lang="ko-KR" altLang="en-US" dirty="0" smtClean="0"/>
              <a:t>는 코드의 재활용을 위해 객체를 통해서 데이터를 요청하고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객체를 통해서 데이터를 받아온다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각각의 객체는 각각의 역할에 따른 데이터를 가지고 기능을 수행한다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객체를 통해 코드를 재사용하면서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적은 코드로 효율적인 프로그래밍이 가능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객체를 사용하는 프로그램을 만들 때는 데이터와 코드의 합성인 클래스를 디자인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클래스에 기반한 새 객체를 클래스의 인스턴스나 </a:t>
            </a:r>
            <a:r>
              <a:rPr lang="ko-KR" altLang="en-US" dirty="0" err="1" smtClean="0"/>
              <a:t>어커런스라고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함수에 의한 구조는 긴 작업을 여러 개의 작은 덩어리로 구성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매우 큰 프로그램일 경우 적은 코드로 효율적인 기능을 수행하기 위해 변수에 객체라는 개념을 도입하여 관련된 기능이나 값을 한곳에 모아 취급하는 형태로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따라서 객체를 사용하는 </a:t>
            </a:r>
            <a:r>
              <a:rPr lang="en-US" altLang="ko-KR" dirty="0" smtClean="0"/>
              <a:t>PHP</a:t>
            </a:r>
            <a:r>
              <a:rPr lang="ko-KR" altLang="en-US" dirty="0" smtClean="0"/>
              <a:t>의 문법은 데이터를 요청하고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수신을 수행하기 때문에 기초 문법에서는 다루지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향후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연동되는 </a:t>
            </a:r>
            <a:r>
              <a:rPr lang="en-US" altLang="ko-KR" dirty="0" smtClean="0"/>
              <a:t>PHP </a:t>
            </a:r>
            <a:r>
              <a:rPr lang="ko-KR" altLang="en-US" dirty="0" smtClean="0"/>
              <a:t>고급 문법 및 연동 기능을 설계할 때 학습을 진행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7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함수와 객체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함수의 문법은 기본 문법의 내용을 참조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본 시간부터는 웹 애플리케이션에 함수를 도입하는 실습을 통해 함수와 친숙해지는 것을 목표로 진행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PHP</a:t>
            </a:r>
            <a:r>
              <a:rPr lang="ko-KR" altLang="en-US" dirty="0" smtClean="0"/>
              <a:t>에는 약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여개의 내장 함수가 존재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함수는 사용자가 직접 제작할 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 만들어져 있는 함수들을 활용할 수 있음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자주 사용되는 함수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텍스트 함수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Trim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문자열의 앞과 뒤에 공백을 삭제하는 기능을 수행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Trim()</a:t>
            </a:r>
            <a:r>
              <a:rPr lang="ko-KR" altLang="en-US" dirty="0" smtClean="0"/>
              <a:t>함수 사용 방법</a:t>
            </a:r>
            <a:endParaRPr lang="en-US" altLang="ko-KR" dirty="0" smtClean="0"/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문자열을 입력할 경우</a:t>
            </a:r>
            <a:endParaRPr lang="en-US" altLang="ko-KR" dirty="0" smtClean="0"/>
          </a:p>
          <a:p>
            <a:pPr marL="2571750" lvl="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Trim(‘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’);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변수를 입력할 경우</a:t>
            </a:r>
            <a:endParaRPr lang="en-US" altLang="ko-KR" dirty="0" smtClean="0"/>
          </a:p>
          <a:p>
            <a:pPr marL="2571750" lvl="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= ‘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’;</a:t>
            </a:r>
          </a:p>
          <a:p>
            <a:pPr marL="2571750" lvl="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Trim($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14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함수와 객체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trim() </a:t>
            </a:r>
            <a:r>
              <a:rPr lang="ko-KR" altLang="en-US" dirty="0" smtClean="0"/>
              <a:t>함수를 이용한 예제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f_test_1.php </a:t>
            </a:r>
            <a:r>
              <a:rPr lang="ko-KR" altLang="en-US" dirty="0" smtClean="0"/>
              <a:t>파일을 생성하여 다음 예제를 수행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15" y="3184380"/>
            <a:ext cx="5326351" cy="25181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693" y="3184380"/>
            <a:ext cx="27622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4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함수와 객체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strtolower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strtoupper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Strtolower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함수는 문자열을 소문자로 변경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Strtoupper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함수는 문자열을 대문자로 변경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251" y="3534727"/>
            <a:ext cx="2562225" cy="1800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634" y="3057092"/>
            <a:ext cx="4398727" cy="29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3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함수와 객체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Count, </a:t>
            </a:r>
            <a:r>
              <a:rPr lang="en-US" altLang="ko-KR" dirty="0" err="1" smtClean="0"/>
              <a:t>strlen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count() </a:t>
            </a:r>
            <a:r>
              <a:rPr lang="ko-KR" altLang="en-US" dirty="0" smtClean="0"/>
              <a:t>함수는 배열의 수를 셀 때 사용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strlen</a:t>
            </a:r>
            <a:r>
              <a:rPr lang="en-US" altLang="ko-KR" dirty="0" smtClean="0"/>
              <a:t>() </a:t>
            </a:r>
            <a:r>
              <a:rPr lang="ko-KR" altLang="en-US" dirty="0"/>
              <a:t>함수는 </a:t>
            </a:r>
            <a:r>
              <a:rPr lang="ko-KR" altLang="en-US" dirty="0" smtClean="0"/>
              <a:t>문자열의 수를 </a:t>
            </a:r>
            <a:r>
              <a:rPr lang="ko-KR" altLang="en-US" dirty="0"/>
              <a:t>셀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34" y="3368560"/>
            <a:ext cx="6684652" cy="23173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215" y="4324523"/>
            <a:ext cx="8001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8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함수와 객체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Str_replace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문자열에서 특정 문자를 찾아 다른 문자로 변경하는 함수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Str_replace</a:t>
            </a:r>
            <a:r>
              <a:rPr lang="en-US" altLang="ko-KR" dirty="0" smtClean="0"/>
              <a:t>(‘</a:t>
            </a:r>
            <a:r>
              <a:rPr lang="ko-KR" altLang="en-US" dirty="0" smtClean="0"/>
              <a:t>치환할 문자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대체할 문자</a:t>
            </a:r>
            <a:r>
              <a:rPr lang="en-US" altLang="ko-KR" dirty="0" smtClean="0"/>
              <a:t>’,‘</a:t>
            </a:r>
            <a:r>
              <a:rPr lang="ko-KR" altLang="en-US" dirty="0" smtClean="0"/>
              <a:t>대상 문자열</a:t>
            </a:r>
            <a:r>
              <a:rPr lang="en-US" altLang="ko-KR" dirty="0" smtClean="0"/>
              <a:t>’);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substr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함수는 문자열에서 자릿수를 지정하여 특정 자릿수의 문자열을 자름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substr</a:t>
            </a:r>
            <a:r>
              <a:rPr lang="en-US" altLang="ko-KR" dirty="0" smtClean="0"/>
              <a:t>(‘</a:t>
            </a:r>
            <a:r>
              <a:rPr lang="ko-KR" altLang="en-US" dirty="0" err="1" smtClean="0"/>
              <a:t>대상문자열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자르기 시작할 위치</a:t>
            </a:r>
            <a:r>
              <a:rPr lang="en-US" altLang="ko-KR" dirty="0" smtClean="0"/>
              <a:t>’,‘</a:t>
            </a:r>
            <a:r>
              <a:rPr lang="ko-KR" altLang="en-US" dirty="0" smtClean="0"/>
              <a:t>자를 문자열 수</a:t>
            </a:r>
            <a:r>
              <a:rPr lang="en-US" altLang="ko-KR" dirty="0" smtClean="0"/>
              <a:t>’);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자르기 시작할 위치는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093" y="3537151"/>
            <a:ext cx="7806642" cy="30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6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함수와 객체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explode() </a:t>
            </a:r>
            <a:r>
              <a:rPr lang="ko-KR" altLang="en-US" dirty="0" smtClean="0"/>
              <a:t>문자열에서 특정 문자를 기준으로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나눈 후 배열로 대입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explode(“</a:t>
            </a:r>
            <a:r>
              <a:rPr lang="ko-KR" altLang="en-US" dirty="0" smtClean="0"/>
              <a:t>나눌 문자</a:t>
            </a:r>
            <a:r>
              <a:rPr lang="en-US" altLang="ko-KR" dirty="0" smtClean="0"/>
              <a:t>”, “</a:t>
            </a:r>
            <a:r>
              <a:rPr lang="ko-KR" altLang="en-US" dirty="0" smtClean="0"/>
              <a:t>대상 문자열</a:t>
            </a:r>
            <a:r>
              <a:rPr lang="en-US" altLang="ko-KR" dirty="0" smtClean="0"/>
              <a:t>”);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substr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함수는 문자열에서 자릿수를 지정하여 특정 자릿수의 문자열을 자름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substr</a:t>
            </a:r>
            <a:r>
              <a:rPr lang="en-US" altLang="ko-KR" dirty="0" smtClean="0"/>
              <a:t>(‘</a:t>
            </a:r>
            <a:r>
              <a:rPr lang="ko-KR" altLang="en-US" dirty="0" err="1" smtClean="0"/>
              <a:t>대상문자열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자르기 시작할 위치</a:t>
            </a:r>
            <a:r>
              <a:rPr lang="en-US" altLang="ko-KR" dirty="0" smtClean="0"/>
              <a:t>’,‘</a:t>
            </a:r>
            <a:r>
              <a:rPr lang="ko-KR" altLang="en-US" dirty="0" smtClean="0"/>
              <a:t>자를 문자열 수</a:t>
            </a:r>
            <a:r>
              <a:rPr lang="en-US" altLang="ko-KR" dirty="0" smtClean="0"/>
              <a:t>’);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자르기 시작할 위치는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58" y="3943213"/>
            <a:ext cx="6040762" cy="19505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643" y="4299343"/>
            <a:ext cx="22860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5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함수와 객체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시간함수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Time</a:t>
            </a:r>
            <a:r>
              <a:rPr lang="ko-KR" altLang="en-US" dirty="0" smtClean="0"/>
              <a:t>함수는 리눅스 시간을 출력해주는 함수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리눅스 시간이란 </a:t>
            </a:r>
            <a:r>
              <a:rPr lang="en-US" altLang="ko-KR" dirty="0" smtClean="0"/>
              <a:t>1970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00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00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00</a:t>
            </a:r>
            <a:r>
              <a:rPr lang="ko-KR" altLang="en-US" dirty="0" smtClean="0"/>
              <a:t>초 부터 세기 시작하는 시간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Time </a:t>
            </a:r>
            <a:r>
              <a:rPr lang="ko-KR" altLang="en-US" dirty="0" smtClean="0"/>
              <a:t>함수로 출력되는 값은 </a:t>
            </a:r>
            <a:r>
              <a:rPr lang="en-US" altLang="ko-KR" dirty="0"/>
              <a:t>1970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00</a:t>
            </a:r>
            <a:r>
              <a:rPr lang="ko-KR" altLang="en-US" dirty="0"/>
              <a:t>시 </a:t>
            </a:r>
            <a:r>
              <a:rPr lang="en-US" altLang="ko-KR" dirty="0"/>
              <a:t>00</a:t>
            </a:r>
            <a:r>
              <a:rPr lang="ko-KR" altLang="en-US" dirty="0"/>
              <a:t>분 </a:t>
            </a:r>
            <a:r>
              <a:rPr lang="en-US" altLang="ko-KR" dirty="0"/>
              <a:t>00</a:t>
            </a:r>
            <a:r>
              <a:rPr lang="ko-KR" altLang="en-US" dirty="0" smtClean="0"/>
              <a:t>초로 부터 몇 초가 지났는지 반환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 값을 </a:t>
            </a:r>
            <a:r>
              <a:rPr lang="en-US" altLang="ko-KR" dirty="0" smtClean="0"/>
              <a:t>Timestamp</a:t>
            </a:r>
            <a:r>
              <a:rPr lang="ko-KR" altLang="en-US" dirty="0" smtClean="0"/>
              <a:t>라고 칭함</a:t>
            </a:r>
            <a:endParaRPr lang="en-US" altLang="ko-KR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Time</a:t>
            </a:r>
            <a:r>
              <a:rPr lang="ko-KR" altLang="en-US" dirty="0" smtClean="0"/>
              <a:t>의 시간을 바탕으로 현재의 년</a:t>
            </a:r>
            <a:r>
              <a:rPr lang="en-US" altLang="ko-KR" dirty="0" smtClean="0"/>
              <a:t>,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분</a:t>
            </a:r>
            <a:r>
              <a:rPr lang="en-US" altLang="ko-KR" dirty="0" smtClean="0"/>
              <a:t>,</a:t>
            </a:r>
            <a:r>
              <a:rPr lang="ko-KR" altLang="en-US" dirty="0" smtClean="0"/>
              <a:t>초를 구하기 위해서는 </a:t>
            </a:r>
            <a:r>
              <a:rPr lang="en-US" altLang="ko-KR" dirty="0" smtClean="0"/>
              <a:t>date </a:t>
            </a:r>
            <a:r>
              <a:rPr lang="ko-KR" altLang="en-US" dirty="0" smtClean="0"/>
              <a:t>함수를 이용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Date </a:t>
            </a:r>
            <a:r>
              <a:rPr lang="ko-KR" altLang="en-US" dirty="0" smtClean="0"/>
              <a:t>함수의 </a:t>
            </a:r>
            <a:r>
              <a:rPr lang="ko-KR" altLang="en-US" dirty="0" err="1" smtClean="0"/>
              <a:t>파라미터는</a:t>
            </a:r>
            <a:r>
              <a:rPr lang="ko-KR" altLang="en-US" dirty="0" smtClean="0"/>
              <a:t> 다음과 같음</a:t>
            </a:r>
            <a:endParaRPr lang="en-US" altLang="ko-KR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88204" y="4358712"/>
          <a:ext cx="113410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072">
                  <a:extLst>
                    <a:ext uri="{9D8B030D-6E8A-4147-A177-3AD203B41FA5}">
                      <a16:colId xmlns:a16="http://schemas.microsoft.com/office/drawing/2014/main" val="1644405699"/>
                    </a:ext>
                  </a:extLst>
                </a:gridCol>
                <a:gridCol w="3401581">
                  <a:extLst>
                    <a:ext uri="{9D8B030D-6E8A-4147-A177-3AD203B41FA5}">
                      <a16:colId xmlns:a16="http://schemas.microsoft.com/office/drawing/2014/main" val="2364079089"/>
                    </a:ext>
                  </a:extLst>
                </a:gridCol>
                <a:gridCol w="1310874">
                  <a:extLst>
                    <a:ext uri="{9D8B030D-6E8A-4147-A177-3AD203B41FA5}">
                      <a16:colId xmlns:a16="http://schemas.microsoft.com/office/drawing/2014/main" val="2600370489"/>
                    </a:ext>
                  </a:extLst>
                </a:gridCol>
                <a:gridCol w="965003">
                  <a:extLst>
                    <a:ext uri="{9D8B030D-6E8A-4147-A177-3AD203B41FA5}">
                      <a16:colId xmlns:a16="http://schemas.microsoft.com/office/drawing/2014/main" val="3995568001"/>
                    </a:ext>
                  </a:extLst>
                </a:gridCol>
                <a:gridCol w="3597356">
                  <a:extLst>
                    <a:ext uri="{9D8B030D-6E8A-4147-A177-3AD203B41FA5}">
                      <a16:colId xmlns:a16="http://schemas.microsoft.com/office/drawing/2014/main" val="3361037259"/>
                    </a:ext>
                  </a:extLst>
                </a:gridCol>
                <a:gridCol w="1108168">
                  <a:extLst>
                    <a:ext uri="{9D8B030D-6E8A-4147-A177-3AD203B41FA5}">
                      <a16:colId xmlns:a16="http://schemas.microsoft.com/office/drawing/2014/main" val="1521755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09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Y(y)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년도를 표시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초를 표시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07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월을 표시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A(a)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오후 표시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42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d(j)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일을 표시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D(l)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요일을 표시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Thu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5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H(G)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시를 표시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M(F)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월을 표시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Jul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1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분을 표시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올해의 </a:t>
                      </a:r>
                      <a:r>
                        <a:rPr lang="ko-KR" altLang="en-US" dirty="0" err="1" smtClean="0"/>
                        <a:t>몇일째인지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69535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940" y="775704"/>
            <a:ext cx="3038475" cy="3333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640" y="1275767"/>
            <a:ext cx="39147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함수와 객체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시간함수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Mktime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timestamp</a:t>
            </a:r>
            <a:r>
              <a:rPr lang="ko-KR" altLang="en-US" dirty="0" smtClean="0"/>
              <a:t>를 구하는 함수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Mktime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시간함수</a:t>
            </a:r>
            <a:r>
              <a:rPr lang="ko-KR" altLang="en-US" dirty="0" smtClean="0"/>
              <a:t> 응용 예제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특정 시간 정보 알려주기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853" y="3585766"/>
            <a:ext cx="3248025" cy="457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853" y="4095823"/>
            <a:ext cx="3448050" cy="476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116" y="3585766"/>
            <a:ext cx="6177841" cy="249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2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문자열 변수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</a:t>
            </a:r>
            <a:r>
              <a:rPr lang="en-US" altLang="ko-KR" dirty="0" err="1" smtClean="0"/>
              <a:t>mystring</a:t>
            </a:r>
            <a:r>
              <a:rPr lang="en-US" altLang="ko-KR" dirty="0" smtClean="0"/>
              <a:t> = “Hello”;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큰 따옴표는 </a:t>
            </a:r>
            <a:r>
              <a:rPr lang="en-US" altLang="ko-KR" dirty="0" smtClean="0"/>
              <a:t>Hello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문자열임을</a:t>
            </a:r>
            <a:r>
              <a:rPr lang="ko-KR" altLang="en-US" dirty="0" smtClean="0"/>
              <a:t> 나타낸다</a:t>
            </a:r>
            <a:r>
              <a:rPr lang="en-US" altLang="ko-KR" dirty="0" smtClean="0"/>
              <a:t>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문자열은 큰따옴표나 작은따옴표로 </a:t>
            </a:r>
            <a:r>
              <a:rPr lang="ko-KR" altLang="en-US" dirty="0" err="1" smtClean="0"/>
              <a:t>감싸야한다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출력은 </a:t>
            </a:r>
            <a:r>
              <a:rPr lang="en-US" altLang="ko-KR" dirty="0" smtClean="0"/>
              <a:t>echo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echo $</a:t>
            </a:r>
            <a:r>
              <a:rPr lang="en-US" altLang="ko-KR" dirty="0" err="1" smtClean="0"/>
              <a:t>mystring</a:t>
            </a:r>
            <a:r>
              <a:rPr lang="en-US" altLang="ko-KR" dirty="0" smtClean="0"/>
              <a:t>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다음과 같이 다른 변수에 할당이 가능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$temp = $</a:t>
            </a:r>
            <a:r>
              <a:rPr lang="en-US" altLang="ko-KR" dirty="0" err="1" smtClean="0"/>
              <a:t>mystring</a:t>
            </a:r>
            <a:r>
              <a:rPr lang="en-US" altLang="ko-KR" dirty="0" smtClean="0"/>
              <a:t>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543" y="2971539"/>
            <a:ext cx="35147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함수와 객체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정의 함수 만들기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함수를 만드는 방법은 </a:t>
            </a:r>
            <a:r>
              <a:rPr lang="en-US" altLang="ko-KR" dirty="0" smtClean="0"/>
              <a:t>jQuery</a:t>
            </a:r>
            <a:r>
              <a:rPr lang="ko-KR" altLang="en-US" dirty="0" smtClean="0"/>
              <a:t>와 동일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함수의 구조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Function 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인자값</a:t>
            </a:r>
            <a:r>
              <a:rPr lang="en-US" altLang="ko-KR" dirty="0" smtClean="0"/>
              <a:t>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{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함수의 내용</a:t>
            </a:r>
            <a:endParaRPr lang="en-US" altLang="ko-KR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10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함수와 객체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정의 함수 만들기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함수를 이용한 마술 프로그램 개발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Masic.html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34" y="2705845"/>
            <a:ext cx="5067300" cy="742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13" y="3457921"/>
            <a:ext cx="11315464" cy="269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함수와 객체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정의 함수 만들기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함수를 이용한 마술 프로그램 개발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Masic_1.php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316" y="870844"/>
            <a:ext cx="43910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1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함수와 객체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정의 함수 만들기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함수를 이용한 마술 프로그램 개발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Masic_1.php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55" y="2838189"/>
            <a:ext cx="91344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6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함수와 객체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정의 함수 만들기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함수를 이용한 마술 프로그램 개발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Masic_1.php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237" y="2696718"/>
            <a:ext cx="9005912" cy="395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2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함수와 객체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정의 함수 만들기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함수를 이용한 마술 프로그램 개발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Masic_1.php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1" y="2696718"/>
            <a:ext cx="9256741" cy="389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1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함수와 객체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정의 함수 만들기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함수를 이용한 마술 프로그램 개발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Masic_1.php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560" y="1457605"/>
            <a:ext cx="4152900" cy="723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804" y="2907157"/>
            <a:ext cx="9369656" cy="363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배열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배열의 활용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실무 적용 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지역 사무용품 회사의 간단한 웹 사이트를 만들기로 되어있다고 가정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범주의 다양한 재고품을 다루는 방법 중 하나는 </a:t>
            </a:r>
            <a:r>
              <a:rPr lang="ko-KR" altLang="en-US" dirty="0" err="1" smtClean="0"/>
              <a:t>숫자형</a:t>
            </a:r>
            <a:r>
              <a:rPr lang="ko-KR" altLang="en-US" dirty="0" smtClean="0"/>
              <a:t> 배열에 삽입하는 것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아이템을 배열에 추가하는 예제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array_test.php</a:t>
            </a:r>
            <a:r>
              <a:rPr lang="en-US" altLang="ko-KR" dirty="0" smtClean="0"/>
              <a:t>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Var_dump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인수로 전달받은 변수의 타입과 값을 구조화된 정보로 출력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Print_r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타입의 값만 출력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836" y="3943213"/>
            <a:ext cx="2000250" cy="26574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852" y="3593553"/>
            <a:ext cx="2643003" cy="29037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576" y="3593553"/>
            <a:ext cx="2708824" cy="289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3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배열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배열의 활용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배열의 내용 출력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For</a:t>
            </a:r>
            <a:r>
              <a:rPr lang="ko-KR" altLang="en-US" dirty="0" smtClean="0"/>
              <a:t>문을 이용하여 배열을 출력하는 방법은 다음과 같다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연관 배열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인덱스로 배열의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추적하는 것은 괜찮은 방법이지만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숫자가 어떤 결과를 지정하는지 기억해야 하는 추가 작업이 요구될 수 있음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또한 이 기법은 다른 프로그래머가 코드를 해석하기 어렵게 만들 수 있음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390" y="2252309"/>
            <a:ext cx="3863126" cy="10395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901" y="2252307"/>
            <a:ext cx="1397317" cy="104431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390" y="5248188"/>
            <a:ext cx="4350237" cy="125143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886" y="6290074"/>
            <a:ext cx="10572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배열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배열의 활용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Array </a:t>
            </a:r>
            <a:r>
              <a:rPr lang="ko-KR" altLang="en-US" dirty="0" smtClean="0"/>
              <a:t>키워드를 사용한 대입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더 간결하고 빠르게 배열에 값을 대입할 때 사용하는 방법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71" y="2212927"/>
            <a:ext cx="8887148" cy="34979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841" y="2312681"/>
            <a:ext cx="18764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7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첫번째 </a:t>
            </a:r>
            <a:r>
              <a:rPr lang="en-US" altLang="ko-KR" dirty="0" smtClean="0"/>
              <a:t>PHP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폴더에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폴더를 만든 후 </a:t>
            </a:r>
            <a:r>
              <a:rPr lang="en-US" altLang="ko-KR" dirty="0" smtClean="0"/>
              <a:t>test1.php </a:t>
            </a:r>
            <a:r>
              <a:rPr lang="ko-KR" altLang="en-US" dirty="0" smtClean="0"/>
              <a:t>파일을 생성하여 다음의 코드를 입력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웹 브라우저에 </a:t>
            </a:r>
            <a:r>
              <a:rPr lang="en-US" altLang="ko-KR" dirty="0" smtClean="0"/>
              <a:t>localhost/test/test1.php</a:t>
            </a:r>
            <a:r>
              <a:rPr lang="ko-KR" altLang="en-US" dirty="0" smtClean="0"/>
              <a:t>를 입력하여 생성한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실행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46" y="2754362"/>
            <a:ext cx="4106200" cy="16538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660" y="2825539"/>
            <a:ext cx="31527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배열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배열의 활용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Foreach</a:t>
            </a:r>
            <a:r>
              <a:rPr lang="en-US" altLang="ko-KR" dirty="0" smtClean="0"/>
              <a:t>…as </a:t>
            </a:r>
            <a:r>
              <a:rPr lang="ko-KR" altLang="en-US" dirty="0" smtClean="0"/>
              <a:t>루프를 이용한 배열의 출력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연관 배열을 출력할 때 유용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As </a:t>
            </a:r>
            <a:r>
              <a:rPr lang="ko-KR" altLang="en-US" dirty="0" smtClean="0"/>
              <a:t>다음의 </a:t>
            </a:r>
            <a:r>
              <a:rPr lang="en-US" altLang="ko-KR" dirty="0" smtClean="0"/>
              <a:t>$item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$</a:t>
            </a:r>
            <a:r>
              <a:rPr lang="en-US" altLang="ko-KR" dirty="0" smtClean="0"/>
              <a:t>paper</a:t>
            </a:r>
            <a:r>
              <a:rPr lang="ko-KR" altLang="en-US" dirty="0"/>
              <a:t> </a:t>
            </a:r>
            <a:r>
              <a:rPr lang="ko-KR" altLang="en-US" dirty="0" smtClean="0"/>
              <a:t>배열의 내용을 꺼내서 대입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 예제는 </a:t>
            </a:r>
            <a:r>
              <a:rPr lang="ko-KR" altLang="en-US" dirty="0" err="1" smtClean="0"/>
              <a:t>숫자형</a:t>
            </a:r>
            <a:r>
              <a:rPr lang="ko-KR" altLang="en-US" dirty="0" smtClean="0"/>
              <a:t> 배열에 대해 </a:t>
            </a:r>
            <a:r>
              <a:rPr lang="en-US" altLang="ko-KR" dirty="0" err="1" smtClean="0"/>
              <a:t>foreach</a:t>
            </a:r>
            <a:r>
              <a:rPr lang="ko-KR" altLang="en-US" dirty="0" smtClean="0"/>
              <a:t>를 이용할 경우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1" y="3328623"/>
            <a:ext cx="914400" cy="657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38" y="3328623"/>
            <a:ext cx="7520524" cy="243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2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배열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배열의 활용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Foreach</a:t>
            </a:r>
            <a:r>
              <a:rPr lang="en-US" altLang="ko-KR" dirty="0" smtClean="0"/>
              <a:t>…as </a:t>
            </a:r>
            <a:r>
              <a:rPr lang="ko-KR" altLang="en-US" dirty="0" smtClean="0"/>
              <a:t>루프를 이용한 배열의 출력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연관 배열을 출력할 때 유용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 예제는 </a:t>
            </a:r>
            <a:r>
              <a:rPr lang="ko-KR" altLang="en-US" dirty="0" smtClean="0"/>
              <a:t>연관 배열에 </a:t>
            </a:r>
            <a:r>
              <a:rPr lang="ko-KR" altLang="en-US" dirty="0"/>
              <a:t>대해 </a:t>
            </a:r>
            <a:r>
              <a:rPr lang="en-US" altLang="ko-KR" dirty="0" err="1"/>
              <a:t>foreach</a:t>
            </a:r>
            <a:r>
              <a:rPr lang="ko-KR" altLang="en-US" dirty="0"/>
              <a:t>를 이용할 경우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26" y="2705030"/>
            <a:ext cx="6736780" cy="25486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749" y="2705030"/>
            <a:ext cx="2181225" cy="638175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4256116" y="4089862"/>
            <a:ext cx="332509" cy="35744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225610" y="4447309"/>
            <a:ext cx="36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값을 변수가 아닌 인덱스에 대입</a:t>
            </a:r>
            <a:endParaRPr lang="ko-KR" altLang="en-US"/>
          </a:p>
        </p:txBody>
      </p:sp>
      <p:cxnSp>
        <p:nvCxnSpPr>
          <p:cNvPr id="14" name="직선 화살표 연결선 13"/>
          <p:cNvCxnSpPr>
            <a:stCxn id="11" idx="5"/>
          </p:cNvCxnSpPr>
          <p:nvPr/>
        </p:nvCxnSpPr>
        <p:spPr>
          <a:xfrm>
            <a:off x="4539930" y="4394962"/>
            <a:ext cx="1660263" cy="2236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93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배열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배열의 활용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While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를 이용한 연관 배열의 출력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List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List(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1,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2,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….</a:t>
            </a:r>
            <a:r>
              <a:rPr lang="en-US" altLang="ko-KR" dirty="0" smtClean="0"/>
              <a:t>) = array(“1”,”2”,”3”); //</a:t>
            </a:r>
            <a:r>
              <a:rPr lang="ko-KR" altLang="en-US" dirty="0" smtClean="0"/>
              <a:t>배열 값을 변수로 추출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주의</a:t>
            </a:r>
            <a:r>
              <a:rPr lang="en-US" altLang="ko-KR" dirty="0" smtClean="0"/>
              <a:t>!</a:t>
            </a:r>
            <a:r>
              <a:rPr lang="ko-KR" altLang="en-US" dirty="0" smtClean="0"/>
              <a:t> </a:t>
            </a:r>
            <a:r>
              <a:rPr lang="en-US" altLang="ko-KR" dirty="0" smtClean="0"/>
              <a:t>Each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단독으로 사용할 경우 효율성이 매우 떨어짐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423" y="3162094"/>
            <a:ext cx="7917540" cy="29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5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배열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배열의 활용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다차원 연관 배열 생성 및 출력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90" y="1865722"/>
            <a:ext cx="4894725" cy="47701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820" y="1865722"/>
            <a:ext cx="4263877" cy="23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8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배열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배열 관련 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sort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Php</a:t>
            </a:r>
            <a:r>
              <a:rPr lang="ko-KR" altLang="en-US" dirty="0" smtClean="0"/>
              <a:t>가 제공하는 내장 함수에서 가장 흔하게 사용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Sort(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Rsort</a:t>
            </a:r>
            <a:r>
              <a:rPr lang="ko-KR" altLang="en-US" dirty="0" smtClean="0"/>
              <a:t>는 역으로 정렬을 수행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Shuffle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카드 게임을 만들 때와 같이 배열의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무작위로 섞는 함수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Extract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$_GET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$_POST</a:t>
            </a:r>
            <a:r>
              <a:rPr lang="ko-KR" altLang="en-US" dirty="0" smtClean="0"/>
              <a:t>를 이용해 받은 배열을 변수로 처리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Compact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변수로 이루어진 값들을 배열로 형성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460" y="4721095"/>
            <a:ext cx="6666029" cy="177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파일처리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파일 처리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가끔 하드디스크의 파일에 직접 접근하여 파일을 관리하는 부분이 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생각보다 많음</a:t>
            </a:r>
            <a:r>
              <a:rPr lang="en-US" altLang="ko-KR" dirty="0" smtClean="0"/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업로드된</a:t>
            </a:r>
            <a:r>
              <a:rPr lang="ko-KR" altLang="en-US" dirty="0" smtClean="0"/>
              <a:t> 사용자 이미지나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처리하고자 하는 로그 파일 등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존재 여부 검사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파일이 존재하는지 확인하려면 다음과 같이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 반환하는 </a:t>
            </a:r>
            <a:r>
              <a:rPr lang="en-US" altLang="ko-KR" dirty="0" err="1" smtClean="0"/>
              <a:t>file_exists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사용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If(</a:t>
            </a:r>
            <a:r>
              <a:rPr lang="en-US" altLang="ko-KR" dirty="0" err="1" smtClean="0"/>
              <a:t>file_exists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”))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Echo “file exists”;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183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파일처리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942392"/>
            <a:ext cx="1170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파일 처리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웹 페이지에서 사용자의 로그나 기타 사용목적으로 파일을 생성할 때 사용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36" y="2356368"/>
            <a:ext cx="7023963" cy="23835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07" y="5119882"/>
            <a:ext cx="5915025" cy="257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109" y="5119882"/>
            <a:ext cx="35528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파일처리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653143"/>
            <a:ext cx="117099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파일 처리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지원되는 </a:t>
            </a:r>
            <a:r>
              <a:rPr lang="en-US" altLang="ko-KR" dirty="0" err="1" smtClean="0"/>
              <a:t>fopen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모드</a:t>
            </a:r>
            <a:endParaRPr lang="en-US" altLang="ko-KR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817896"/>
              </p:ext>
            </p:extLst>
          </p:nvPr>
        </p:nvGraphicFramePr>
        <p:xfrm>
          <a:off x="357230" y="2010624"/>
          <a:ext cx="11445993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036">
                  <a:extLst>
                    <a:ext uri="{9D8B030D-6E8A-4147-A177-3AD203B41FA5}">
                      <a16:colId xmlns:a16="http://schemas.microsoft.com/office/drawing/2014/main" val="1187977892"/>
                    </a:ext>
                  </a:extLst>
                </a:gridCol>
                <a:gridCol w="5402693">
                  <a:extLst>
                    <a:ext uri="{9D8B030D-6E8A-4147-A177-3AD203B41FA5}">
                      <a16:colId xmlns:a16="http://schemas.microsoft.com/office/drawing/2014/main" val="2882897272"/>
                    </a:ext>
                  </a:extLst>
                </a:gridCol>
                <a:gridCol w="4805264">
                  <a:extLst>
                    <a:ext uri="{9D8B030D-6E8A-4147-A177-3AD203B41FA5}">
                      <a16:colId xmlns:a16="http://schemas.microsoft.com/office/drawing/2014/main" val="891990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9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파일을 처음부터 읽음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읽기 전용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파일의 처음에 포인터를 위치시킨다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파일이 없으면 </a:t>
                      </a:r>
                      <a:r>
                        <a:rPr lang="en-US" altLang="ko-KR" dirty="0" smtClean="0"/>
                        <a:t>FALSE</a:t>
                      </a:r>
                      <a:r>
                        <a:rPr lang="ko-KR" altLang="en-US" dirty="0" smtClean="0"/>
                        <a:t>를 반환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74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파일을 처음부터 읽고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쓰기를 허용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읽기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쓰기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파일의 처음에 포인터를 위치시킨다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파일이 없으면 </a:t>
                      </a:r>
                      <a:r>
                        <a:rPr lang="en-US" altLang="ko-KR" dirty="0" smtClean="0"/>
                        <a:t>FALSE</a:t>
                      </a:r>
                      <a:r>
                        <a:rPr lang="ko-KR" altLang="en-US" dirty="0" smtClean="0"/>
                        <a:t>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15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파일을 처음부터 쓰고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파일을 자름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쓰기 전용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파일의 처음에 포인터를 위치시키고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파일을 길이 </a:t>
                      </a:r>
                      <a:r>
                        <a:rPr lang="en-US" altLang="ko-KR" baseline="0" dirty="0" smtClean="0"/>
                        <a:t>0</a:t>
                      </a:r>
                      <a:r>
                        <a:rPr lang="ko-KR" altLang="en-US" baseline="0" dirty="0" smtClean="0"/>
                        <a:t>으로 잘라낸다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파일이 없으면 새로 생성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0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파일을 처음부터 쓰고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파일을 자르고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읽기를 허용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읽기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쓰기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파일의 처음에 포인터를 위치시키고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파일을 길이 </a:t>
                      </a:r>
                      <a:r>
                        <a:rPr lang="en-US" altLang="ko-KR" baseline="0" dirty="0" smtClean="0"/>
                        <a:t>0</a:t>
                      </a:r>
                      <a:r>
                        <a:rPr lang="ko-KR" altLang="en-US" baseline="0" dirty="0" smtClean="0"/>
                        <a:t>으로 잘라낸다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파일이 없으면 새로 생성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661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뒤 추가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쓰기 전용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파일의 끝에 포인터를 위치 시킨다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파일이 없으면 새로 생성한다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96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뒤 추가와 읽기를 허용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읽기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쓰기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파</a:t>
                      </a:r>
                      <a:r>
                        <a:rPr lang="ko-KR" altLang="en-US" dirty="0" smtClean="0"/>
                        <a:t>일의 끝에 포인터를 위치 시킨다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파일이 없으면 새로 생성한다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093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24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파일처리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653143"/>
            <a:ext cx="117099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파일 처리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읽기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텍스트 파일을 불러온다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9" y="1991971"/>
            <a:ext cx="8087246" cy="14043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9" y="3651670"/>
            <a:ext cx="8068318" cy="239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8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파일처리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653143"/>
            <a:ext cx="1170991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파일 처리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복사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이동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01" y="1576472"/>
            <a:ext cx="11850716" cy="6255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34" y="2907744"/>
            <a:ext cx="5791445" cy="16771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583" y="4584850"/>
            <a:ext cx="7135890" cy="200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6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숫자 변수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</a:t>
            </a:r>
            <a:r>
              <a:rPr lang="en-US" altLang="ko-KR" dirty="0" err="1" smtClean="0"/>
              <a:t>mycounter</a:t>
            </a:r>
            <a:r>
              <a:rPr lang="en-US" altLang="ko-KR" dirty="0" smtClean="0"/>
              <a:t> = 1;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숫자는 아무 기호를 사용하지 않는다</a:t>
            </a:r>
            <a:r>
              <a:rPr lang="en-US" altLang="ko-KR" dirty="0" smtClean="0"/>
              <a:t>.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$</a:t>
            </a:r>
            <a:r>
              <a:rPr lang="en-US" altLang="ko-KR" dirty="0" err="1"/>
              <a:t>mycounter</a:t>
            </a:r>
            <a:r>
              <a:rPr lang="en-US" altLang="ko-KR" dirty="0"/>
              <a:t> = </a:t>
            </a:r>
            <a:r>
              <a:rPr lang="en-US" altLang="ko-KR" dirty="0" smtClean="0"/>
              <a:t>1.7;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부동소수점을 사용하여 </a:t>
            </a:r>
            <a:r>
              <a:rPr lang="ko-KR" altLang="en-US" dirty="0" err="1" smtClean="0"/>
              <a:t>실수형으로</a:t>
            </a:r>
            <a:r>
              <a:rPr lang="ko-KR" altLang="en-US" dirty="0" smtClean="0"/>
              <a:t> 사용할 수 있다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배열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</a:t>
            </a:r>
            <a:r>
              <a:rPr lang="en-US" altLang="ko-KR" dirty="0" err="1" smtClean="0"/>
              <a:t>myarray</a:t>
            </a:r>
            <a:r>
              <a:rPr lang="en-US" altLang="ko-KR" dirty="0" smtClean="0"/>
              <a:t> = array(“</a:t>
            </a:r>
            <a:r>
              <a:rPr lang="en-US" altLang="ko-KR" dirty="0" err="1" smtClean="0"/>
              <a:t>one”,”two”,”three</a:t>
            </a:r>
            <a:r>
              <a:rPr lang="en-US" altLang="ko-KR" dirty="0" smtClean="0"/>
              <a:t>”);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$</a:t>
            </a:r>
            <a:r>
              <a:rPr lang="en-US" altLang="ko-KR" dirty="0" err="1"/>
              <a:t>myarray</a:t>
            </a:r>
            <a:r>
              <a:rPr lang="en-US" altLang="ko-KR" dirty="0"/>
              <a:t> = </a:t>
            </a:r>
            <a:r>
              <a:rPr lang="en-US" altLang="ko-KR" dirty="0" smtClean="0"/>
              <a:t>array(‘</a:t>
            </a:r>
            <a:r>
              <a:rPr lang="en-US" altLang="ko-KR" dirty="0" err="1" smtClean="0"/>
              <a:t>one’,’two’,’three</a:t>
            </a:r>
            <a:r>
              <a:rPr lang="en-US" altLang="ko-KR" dirty="0" smtClean="0"/>
              <a:t>’);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문자열은 작음 따옴표 또는 큰 따옴표로 감싼다</a:t>
            </a:r>
            <a:r>
              <a:rPr lang="en-US" altLang="ko-KR" dirty="0" smtClean="0"/>
              <a:t>.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일부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서적에서는 작음 따옴표를 사용한다고 기재됨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세번째의 배열을 알고 싶다면 다음 명령을 사용한다</a:t>
            </a:r>
            <a:r>
              <a:rPr lang="en-US" altLang="ko-KR" dirty="0" smtClean="0"/>
              <a:t>.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Echo $</a:t>
            </a:r>
            <a:r>
              <a:rPr lang="en-US" altLang="ko-KR" dirty="0" err="1" smtClean="0"/>
              <a:t>myarray</a:t>
            </a:r>
            <a:r>
              <a:rPr lang="en-US" altLang="ko-KR" dirty="0" smtClean="0"/>
              <a:t>[2];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979" y="1691379"/>
            <a:ext cx="3514725" cy="1114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416" y="3906944"/>
            <a:ext cx="3371850" cy="1009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253" y="5240049"/>
            <a:ext cx="9048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파일처리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653143"/>
            <a:ext cx="1170991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파일 처리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삭제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갱신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Fseek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위치 지시자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95" y="1533913"/>
            <a:ext cx="7787704" cy="18344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495" y="4561267"/>
            <a:ext cx="10110095" cy="214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파일처리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653143"/>
            <a:ext cx="117099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파일 처리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전체 파일 불러오기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업로드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99" y="1621292"/>
            <a:ext cx="9973441" cy="5807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299" y="2882640"/>
            <a:ext cx="7634223" cy="346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8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파일처리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653143"/>
            <a:ext cx="1170991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파일 처리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$_FILE</a:t>
            </a:r>
            <a:r>
              <a:rPr lang="ko-KR" altLang="en-US" dirty="0" smtClean="0"/>
              <a:t>의 사용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파일이 업로드 될 때 </a:t>
            </a:r>
            <a:r>
              <a:rPr lang="en-US" altLang="ko-KR" dirty="0" smtClean="0"/>
              <a:t>$_FILES </a:t>
            </a:r>
            <a:r>
              <a:rPr lang="ko-KR" altLang="en-US" dirty="0" smtClean="0"/>
              <a:t>배열에는 다섯 가지가 저장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014157"/>
              </p:ext>
            </p:extLst>
          </p:nvPr>
        </p:nvGraphicFramePr>
        <p:xfrm>
          <a:off x="2136193" y="1993802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34">
                  <a:extLst>
                    <a:ext uri="{9D8B030D-6E8A-4147-A177-3AD203B41FA5}">
                      <a16:colId xmlns:a16="http://schemas.microsoft.com/office/drawing/2014/main" val="2000799823"/>
                    </a:ext>
                  </a:extLst>
                </a:gridCol>
                <a:gridCol w="4983066">
                  <a:extLst>
                    <a:ext uri="{9D8B030D-6E8A-4147-A177-3AD203B41FA5}">
                      <a16:colId xmlns:a16="http://schemas.microsoft.com/office/drawing/2014/main" val="2805759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배열 </a:t>
                      </a:r>
                      <a:r>
                        <a:rPr lang="ko-KR" altLang="en-US" dirty="0" err="1" smtClean="0"/>
                        <a:t>엘리먼트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0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$_FILES [‘file’]</a:t>
                      </a:r>
                      <a:r>
                        <a:rPr lang="en-US" altLang="ko-KR" dirty="0" smtClean="0"/>
                        <a:t>[‘name’]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업로드된</a:t>
                      </a:r>
                      <a:r>
                        <a:rPr lang="ko-KR" altLang="en-US" dirty="0" smtClean="0"/>
                        <a:t> 파일명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예</a:t>
                      </a:r>
                      <a:r>
                        <a:rPr lang="en-US" altLang="ko-KR" dirty="0" smtClean="0"/>
                        <a:t>, smiley.jpg)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7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$_FILES [‘file’][‘type’]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파일의 내용 형식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예</a:t>
                      </a:r>
                      <a:r>
                        <a:rPr lang="en-US" altLang="ko-KR" dirty="0" smtClean="0"/>
                        <a:t>, image/jpeg)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99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$_FILES [‘file’][‘size’]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크기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80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$_FILES [‘file’][‘</a:t>
                      </a:r>
                      <a:r>
                        <a:rPr lang="en-US" altLang="ko-KR" dirty="0" err="1" smtClean="0"/>
                        <a:t>tmp_name</a:t>
                      </a:r>
                      <a:r>
                        <a:rPr lang="en-US" altLang="ko-KR" dirty="0" smtClean="0"/>
                        <a:t>’]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서버에 저장된 임시 파일명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$_FILES [‘file’][‘error’]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업로드 중 발생한 에러 코드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577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6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파일처리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234" y="653143"/>
            <a:ext cx="117099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파일 처리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시스템 콜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특정 동작에 필요한 명령어가 </a:t>
            </a:r>
            <a:r>
              <a:rPr lang="en-US" altLang="ko-KR" dirty="0" smtClean="0"/>
              <a:t>PHP</a:t>
            </a:r>
            <a:r>
              <a:rPr lang="ko-KR" altLang="en-US" dirty="0" smtClean="0"/>
              <a:t>에 없을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운영체제에서 호출하여 사용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1" y="2175864"/>
            <a:ext cx="5783667" cy="26200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828" y="2732027"/>
            <a:ext cx="4934681" cy="395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5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39223" y="2967335"/>
            <a:ext cx="1513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Q/A</a:t>
            </a:r>
            <a:endParaRPr lang="en-US" altLang="ko-KR" sz="5400" b="1" cap="none" spc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28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이차원 배열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배열 안에 배열을 배치하는 방식을 사용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y2 </a:t>
            </a:r>
            <a:r>
              <a:rPr lang="ko-KR" altLang="en-US" dirty="0" smtClean="0"/>
              <a:t>위치의 내용을 출력하고 싶다면 다음의 명령을 사용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Echo $</a:t>
            </a:r>
            <a:r>
              <a:rPr lang="en-US" altLang="ko-KR" dirty="0" err="1" smtClean="0"/>
              <a:t>oxo</a:t>
            </a:r>
            <a:r>
              <a:rPr lang="en-US" altLang="ko-KR" dirty="0" smtClean="0"/>
              <a:t>[1][1];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/>
              <a:t>변수 명명 규칙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변수의 시작은 알파벳이나 밑줄로 해야 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변수명에는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a-z, A-Z, 0-9, </a:t>
            </a:r>
            <a:r>
              <a:rPr lang="ko-KR" altLang="en-US" dirty="0" smtClean="0"/>
              <a:t>밑줄만 쓸 수 있다</a:t>
            </a:r>
            <a:r>
              <a:rPr lang="en-US" altLang="ko-KR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변수명에는</a:t>
            </a:r>
            <a:r>
              <a:rPr lang="ko-KR" altLang="en-US" dirty="0" smtClean="0"/>
              <a:t> 공백을 넣을 수 없다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하나 이상의 단어로 된 변수라면 밑줄을 이용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변수명은</a:t>
            </a:r>
            <a:r>
              <a:rPr lang="ko-KR" altLang="en-US" dirty="0" smtClean="0"/>
              <a:t> 대소문자를 구분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095" y="980210"/>
            <a:ext cx="4321104" cy="10470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537" y="2237335"/>
            <a:ext cx="38004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7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연산자는 사칙연산자와 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 명령으로 구분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간단 퀴즈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echo 6 + 2;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Result = ??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산술 연산자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+, -, *, /, %, ++, -- </a:t>
            </a:r>
            <a:r>
              <a:rPr lang="ko-KR" altLang="en-US" dirty="0" smtClean="0"/>
              <a:t>로 구분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91072"/>
              </p:ext>
            </p:extLst>
          </p:nvPr>
        </p:nvGraphicFramePr>
        <p:xfrm>
          <a:off x="1998749" y="3870190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188425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073561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22319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8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더하기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$j + 1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빼기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– 1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87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곱하기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* 1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나누기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/ 1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나머지 연산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% 1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52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</a:t>
                      </a:r>
                      <a:r>
                        <a:rPr lang="ko-KR" altLang="en-US" dirty="0" smtClean="0"/>
                        <a:t>증가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++$j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42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 </a:t>
                      </a:r>
                      <a:r>
                        <a:rPr lang="ko-KR" altLang="en-US" dirty="0" smtClean="0"/>
                        <a:t>감소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--$j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740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26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014" y="99918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PTP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기초프로그래밍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31622" y="9991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기본 문법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234" y="942392"/>
            <a:ext cx="117099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대입 연산자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왼쪽의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변수에 값을 대입하는 대신 오른쪽의 값을 왼쪽의 변수에 더한다</a:t>
            </a:r>
            <a:endParaRPr lang="en-US" altLang="ko-KR" dirty="0" smtClean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예를 들어 </a:t>
            </a:r>
            <a:r>
              <a:rPr lang="en-US" altLang="ko-KR" dirty="0"/>
              <a:t>$j +=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j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인 경우 </a:t>
            </a:r>
            <a:r>
              <a:rPr lang="en-US" altLang="ko-KR" dirty="0" smtClean="0"/>
              <a:t>5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의 값을 대입하여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.</a:t>
            </a:r>
            <a:r>
              <a:rPr lang="ko-KR" altLang="en-US" dirty="0" smtClean="0"/>
              <a:t>은 문자열 연결에 사용한다</a:t>
            </a:r>
            <a:r>
              <a:rPr lang="en-US" altLang="ko-KR" dirty="0" smtClean="0"/>
              <a:t>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예를 들어 </a:t>
            </a:r>
            <a:r>
              <a:rPr lang="en-US" altLang="ko-KR" dirty="0"/>
              <a:t>$</a:t>
            </a:r>
            <a:r>
              <a:rPr lang="en-US" altLang="ko-KR" dirty="0" err="1" smtClean="0"/>
              <a:t>l_name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jeon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en-US" altLang="ko-KR" dirty="0"/>
              <a:t>$</a:t>
            </a:r>
            <a:r>
              <a:rPr lang="en-US" altLang="ko-KR" dirty="0" err="1" smtClean="0"/>
              <a:t>f_name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minho </a:t>
            </a:r>
            <a:r>
              <a:rPr lang="ko-KR" altLang="en-US" dirty="0" smtClean="0"/>
              <a:t>일 경우 </a:t>
            </a:r>
            <a:r>
              <a:rPr lang="en-US" altLang="ko-KR" dirty="0" err="1" smtClean="0"/>
              <a:t>f_name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jeonminho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983131"/>
              </p:ext>
            </p:extLst>
          </p:nvPr>
        </p:nvGraphicFramePr>
        <p:xfrm>
          <a:off x="1338349" y="3562621"/>
          <a:ext cx="1003346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4487">
                  <a:extLst>
                    <a:ext uri="{9D8B030D-6E8A-4147-A177-3AD203B41FA5}">
                      <a16:colId xmlns:a16="http://schemas.microsoft.com/office/drawing/2014/main" val="2418842578"/>
                    </a:ext>
                  </a:extLst>
                </a:gridCol>
                <a:gridCol w="3344487">
                  <a:extLst>
                    <a:ext uri="{9D8B030D-6E8A-4147-A177-3AD203B41FA5}">
                      <a16:colId xmlns:a16="http://schemas.microsoft.com/office/drawing/2014/main" val="4207356158"/>
                    </a:ext>
                  </a:extLst>
                </a:gridCol>
                <a:gridCol w="3344487">
                  <a:extLst>
                    <a:ext uri="{9D8B030D-6E8A-4147-A177-3AD203B41FA5}">
                      <a16:colId xmlns:a16="http://schemas.microsoft.com/office/drawing/2014/main" val="1422319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예제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동등한 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8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$j =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$j = 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$j +=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= $j + 15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87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$j -=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= $j - 15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8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$j *=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= $j * 15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$j /=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= $j / 15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52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$j .=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</a:t>
                      </a:r>
                      <a:r>
                        <a:rPr lang="en-US" altLang="ko-KR" dirty="0" err="1" smtClean="0"/>
                        <a:t>f_name</a:t>
                      </a:r>
                      <a:r>
                        <a:rPr lang="en-US" altLang="ko-KR" dirty="0" smtClean="0"/>
                        <a:t> = $</a:t>
                      </a:r>
                      <a:r>
                        <a:rPr lang="en-US" altLang="ko-KR" dirty="0" err="1" smtClean="0"/>
                        <a:t>l_name</a:t>
                      </a:r>
                      <a:r>
                        <a:rPr lang="en-US" altLang="ko-KR" dirty="0" smtClean="0"/>
                        <a:t> . $</a:t>
                      </a:r>
                      <a:r>
                        <a:rPr lang="en-US" altLang="ko-KR" dirty="0" err="1" smtClean="0"/>
                        <a:t>f_name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42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$j %= 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$j = $j % 15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740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5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4334</TotalTime>
  <Words>3263</Words>
  <Application>Microsoft Office PowerPoint</Application>
  <PresentationFormat>와이드스크린</PresentationFormat>
  <Paragraphs>743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9" baseType="lpstr"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141</cp:revision>
  <dcterms:created xsi:type="dcterms:W3CDTF">2020-07-04T07:52:29Z</dcterms:created>
  <dcterms:modified xsi:type="dcterms:W3CDTF">2020-07-09T09:38:25Z</dcterms:modified>
</cp:coreProperties>
</file>