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5" y="2809457"/>
            <a:ext cx="9591675" cy="31424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 smtClean="0"/>
              <a:t>시맨틱</a:t>
            </a:r>
            <a:r>
              <a:rPr lang="ko-KR" altLang="en-US" sz="2400" dirty="0" smtClean="0"/>
              <a:t> 태그</a:t>
            </a:r>
            <a:r>
              <a:rPr lang="en-US" altLang="ko-KR" sz="2400" dirty="0" smtClean="0"/>
              <a:t>: HTML4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문서의 차이를 살펴보고 </a:t>
            </a:r>
            <a:r>
              <a:rPr lang="ko-KR" altLang="en-US" sz="2400" dirty="0" err="1" smtClean="0"/>
              <a:t>시맨틱</a:t>
            </a:r>
            <a:r>
              <a:rPr lang="ko-KR" altLang="en-US" sz="2400" dirty="0" smtClean="0"/>
              <a:t> 태그에 대해 알아봅니다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 smtClean="0"/>
              <a:t>다앙한</a:t>
            </a:r>
            <a:r>
              <a:rPr lang="ko-KR" altLang="en-US" sz="2400" dirty="0" smtClean="0"/>
              <a:t> 텍스트 태그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문서의 대부분을 차지하는 텍스트를 표시하는 태그들을 알아봅니다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용도에 맞춰 쓰는 것이 매우 중요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목록을 만드는 태그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문서에서 목록은 단순히 내용을 나열하는 것뿐만 아니라 여러 가지 용도로 사용됩니다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주요 목록들과 그 목록을 만들기 위한 태그 및 속성들에 대해 알아봅니다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내용이 많을 경우 표로 정리하면 쉽게 알아볼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표를 만드는 방법과 표에서 사용하는 여러 태그들 및 속성들을 알아봅니다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문서의 중심을 이루는 글자와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표를 다루는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태그와 각 태그의 속성들을 알아보고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기본적인 태그들을 이용해 대학 축제 때 운영할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프리마켓</a:t>
            </a:r>
            <a:r>
              <a:rPr lang="ko-KR" altLang="en-US" b="1" dirty="0" smtClean="0">
                <a:solidFill>
                  <a:schemeClr val="tx1"/>
                </a:solidFill>
              </a:rPr>
              <a:t> 신청을 받는 페이지를 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내용 개체 틀 5"/>
          <p:cNvSpPr>
            <a:spLocks noGrp="1"/>
          </p:cNvSpPr>
          <p:nvPr>
            <p:ph sz="half" idx="1"/>
          </p:nvPr>
        </p:nvSpPr>
        <p:spPr>
          <a:xfrm>
            <a:off x="1948971" y="1661082"/>
            <a:ext cx="4038600" cy="10367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텍스트를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굵게 표시</a:t>
            </a:r>
            <a:endParaRPr lang="en-US" altLang="ko-KR" sz="1800" dirty="0" smtClean="0"/>
          </a:p>
          <a:p>
            <a:r>
              <a:rPr lang="en-US" altLang="ko-KR" sz="1800" dirty="0" smtClean="0"/>
              <a:t>&lt;strong&gt; - </a:t>
            </a:r>
            <a:r>
              <a:rPr lang="ko-KR" altLang="en-US" sz="1800" dirty="0" smtClean="0"/>
              <a:t>의미상 중요한 텍스트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5719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&lt;strong&gt;, &lt;b&gt;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2" name="내용 개체 틀 5"/>
          <p:cNvSpPr txBox="1">
            <a:spLocks/>
          </p:cNvSpPr>
          <p:nvPr/>
        </p:nvSpPr>
        <p:spPr>
          <a:xfrm>
            <a:off x="2090135" y="4135234"/>
            <a:ext cx="4172048" cy="102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mtClean="0"/>
              <a:t>최근 추가되거나 삭제된 내용 표시</a:t>
            </a:r>
            <a:endParaRPr lang="en-US" altLang="ko-KR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96063" y="246871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em</a:t>
            </a:r>
            <a:r>
              <a:rPr lang="en-US" altLang="ko-KR" sz="2000" b="1" dirty="0" smtClean="0"/>
              <a:t>&gt;, &lt;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2071407" y="2888843"/>
            <a:ext cx="4038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텍스트를 이탤릭체로 표시</a:t>
            </a:r>
            <a:endParaRPr lang="en-US" altLang="ko-KR" sz="1800" smtClean="0"/>
          </a:p>
          <a:p>
            <a:r>
              <a:rPr lang="en-US" altLang="ko-KR" sz="1800" smtClean="0"/>
              <a:t>&lt;em&gt; - </a:t>
            </a:r>
            <a:r>
              <a:rPr lang="ko-KR" altLang="en-US" sz="1800" smtClean="0"/>
              <a:t>텍스트</a:t>
            </a:r>
            <a:r>
              <a:rPr lang="en-US" altLang="ko-KR" sz="1800" smtClean="0"/>
              <a:t> </a:t>
            </a:r>
            <a:r>
              <a:rPr lang="ko-KR" altLang="en-US" sz="1800" smtClean="0"/>
              <a:t>강조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2118983" y="372607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&lt;ins&gt;, &lt;del&gt;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21" name="내용 개체 틀 5"/>
          <p:cNvSpPr txBox="1">
            <a:spLocks/>
          </p:cNvSpPr>
          <p:nvPr/>
        </p:nvSpPr>
        <p:spPr>
          <a:xfrm>
            <a:off x="2090135" y="5184676"/>
            <a:ext cx="4038600" cy="102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위첨자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아래첨자</a:t>
            </a:r>
            <a:r>
              <a:rPr lang="ko-KR" altLang="en-US" sz="1800" dirty="0" smtClean="0"/>
              <a:t> 표시</a:t>
            </a:r>
            <a:endParaRPr lang="en-US" altLang="ko-KR" sz="1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18983" y="477552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&lt;sup&gt;, &lt;sub&gt;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75" y="1252836"/>
            <a:ext cx="3321146" cy="341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10" y="4371735"/>
            <a:ext cx="1999654" cy="17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24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목록을 만드는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sz="half" idx="1"/>
          </p:nvPr>
        </p:nvSpPr>
        <p:spPr>
          <a:xfrm>
            <a:off x="1562793" y="1990899"/>
            <a:ext cx="4038600" cy="269985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항목을 순서대로 나열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사용하는 속성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type: </a:t>
            </a:r>
            <a:r>
              <a:rPr lang="ko-KR" altLang="en-US" sz="1400" dirty="0" smtClean="0"/>
              <a:t>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항목에 붙는 번호 형식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start : 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번호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 </a:t>
            </a:r>
            <a:r>
              <a:rPr lang="en-US" altLang="ko-KR" sz="1800" dirty="0"/>
              <a:t>&lt;li&gt; </a:t>
            </a:r>
            <a:r>
              <a:rPr lang="ko-KR" altLang="en-US" sz="1800" dirty="0"/>
              <a:t>태그 안에 </a:t>
            </a:r>
            <a:r>
              <a:rPr lang="ko-KR" altLang="en-US" sz="1800" dirty="0" smtClean="0"/>
              <a:t>또 </a:t>
            </a:r>
            <a:r>
              <a:rPr lang="ko-KR" altLang="en-US" sz="1800" dirty="0"/>
              <a:t>다른 목록을 삽입할 </a:t>
            </a:r>
            <a:r>
              <a:rPr lang="ko-KR" altLang="en-US" sz="1800" dirty="0" smtClean="0"/>
              <a:t>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5145" y="144343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ol</a:t>
            </a:r>
            <a:r>
              <a:rPr lang="en-US" altLang="ko-KR" sz="2000" b="1" dirty="0" smtClean="0"/>
              <a:t>&gt;, &lt;li&gt;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09" y="1451323"/>
            <a:ext cx="3551486" cy="34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66" y="4690754"/>
            <a:ext cx="22228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6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목록을 만드는 태그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1546168" y="1800300"/>
            <a:ext cx="7787208" cy="28369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항목의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순서가 중요하지 않은 목록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각 항목 앞에 </a:t>
            </a:r>
            <a:r>
              <a:rPr lang="ko-KR" altLang="en-US" sz="1800" dirty="0" err="1" smtClean="0"/>
              <a:t>불릿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사용하는 속성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type: </a:t>
            </a:r>
            <a:r>
              <a:rPr lang="ko-KR" altLang="en-US" sz="1400" dirty="0" smtClean="0"/>
              <a:t>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항목에 붙는 </a:t>
            </a:r>
            <a:r>
              <a:rPr lang="ko-KR" altLang="en-US" sz="1400" dirty="0" err="1" smtClean="0"/>
              <a:t>불릿</a:t>
            </a:r>
            <a:r>
              <a:rPr lang="ko-KR" altLang="en-US" sz="1400" dirty="0" smtClean="0"/>
              <a:t> 종류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사용할 수 있는 값은 </a:t>
            </a:r>
            <a:r>
              <a:rPr lang="en-US" altLang="ko-KR" sz="1400" dirty="0" smtClean="0"/>
              <a:t>disc (●)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circle(○), square(■). </a:t>
            </a:r>
            <a:r>
              <a:rPr lang="ko-KR" altLang="en-US" sz="1400" dirty="0" smtClean="0"/>
              <a:t>기본값은</a:t>
            </a:r>
            <a:r>
              <a:rPr lang="en-US" altLang="ko-KR" sz="1400" dirty="0" smtClean="0"/>
              <a:t> disc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8520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ul</a:t>
            </a:r>
            <a:r>
              <a:rPr lang="en-US" altLang="ko-KR" sz="2000" b="1" dirty="0" smtClean="0"/>
              <a:t>&gt;, &lt;li&gt;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62" y="4133155"/>
            <a:ext cx="5792515" cy="14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66" y="5066848"/>
            <a:ext cx="4495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7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목록을 만드는 태그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sz="half" idx="1"/>
          </p:nvPr>
        </p:nvSpPr>
        <p:spPr>
          <a:xfrm>
            <a:off x="1105593" y="1891146"/>
            <a:ext cx="4038600" cy="222947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‘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형태의 목록</a:t>
            </a:r>
            <a:endParaRPr lang="en-US" altLang="ko-KR" sz="1800" dirty="0" smtClean="0"/>
          </a:p>
          <a:p>
            <a:r>
              <a:rPr lang="ko-KR" altLang="en-US" sz="1800" dirty="0" smtClean="0"/>
              <a:t>사전의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단어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같은 형식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dt</a:t>
            </a:r>
            <a:r>
              <a:rPr lang="en-US" altLang="ko-KR" sz="1800" dirty="0" smtClean="0"/>
              <a:t>&gt; - 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dd</a:t>
            </a:r>
            <a:r>
              <a:rPr lang="en-US" altLang="ko-KR" sz="1800" dirty="0" smtClean="0"/>
              <a:t>&gt; - 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945" y="134368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&lt;dl&gt;,&lt;</a:t>
            </a:r>
            <a:r>
              <a:rPr lang="en-US" altLang="ko-KR" sz="2000" b="1" dirty="0" err="1" smtClean="0"/>
              <a:t>dt</a:t>
            </a:r>
            <a:r>
              <a:rPr lang="en-US" altLang="ko-KR" sz="2000" b="1" dirty="0" smtClean="0"/>
              <a:t>&gt;,&lt;</a:t>
            </a:r>
            <a:r>
              <a:rPr lang="en-US" altLang="ko-KR" sz="2000" b="1" dirty="0" err="1" smtClean="0"/>
              <a:t>dd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01" y="1539544"/>
            <a:ext cx="3047020" cy="258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25" y="4471850"/>
            <a:ext cx="2166254" cy="12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8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만들기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6" y="1357394"/>
            <a:ext cx="5580112" cy="1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639639" y="3121537"/>
            <a:ext cx="8229600" cy="25922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&lt;table&gt;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표의 시작과 끝을 알려주는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사용할 수 있는 속성 </a:t>
            </a:r>
            <a:endParaRPr lang="en-US" altLang="ko-KR" dirty="0"/>
          </a:p>
          <a:p>
            <a:pPr lvl="2"/>
            <a:r>
              <a:rPr lang="en-US" altLang="ko-KR" dirty="0" smtClean="0"/>
              <a:t>width : </a:t>
            </a:r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너비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summary : </a:t>
            </a:r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요약 내용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장애인을 위해 음성이나 점자로 변환됨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 : </a:t>
            </a:r>
            <a:r>
              <a:rPr lang="ko-KR" altLang="en-US" dirty="0" smtClean="0"/>
              <a:t>표의 테두리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&lt;table&gt; </a:t>
            </a:r>
            <a:r>
              <a:rPr lang="ko-KR" altLang="en-US" dirty="0" smtClean="0"/>
              <a:t>태그를 사용할 경우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이용해 구별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90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만들기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1" y="1252836"/>
            <a:ext cx="10704393" cy="193925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&lt;caption&gt;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제목을 붙이는 태그</a:t>
            </a:r>
            <a:r>
              <a:rPr lang="en-US" altLang="ko-KR" dirty="0" smtClean="0"/>
              <a:t>. &lt;table&gt; </a:t>
            </a:r>
            <a:r>
              <a:rPr lang="ko-KR" altLang="en-US" dirty="0" smtClean="0"/>
              <a:t>태그 바로 다음에서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하나에 </a:t>
            </a:r>
            <a:r>
              <a:rPr lang="en-US" altLang="ko-KR" dirty="0" smtClean="0"/>
              <a:t>caption </a:t>
            </a:r>
            <a:r>
              <a:rPr lang="ko-KR" altLang="en-US" dirty="0" smtClean="0"/>
              <a:t>하나</a:t>
            </a:r>
            <a:endParaRPr lang="en-US" altLang="ko-KR" dirty="0"/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&gt;, &lt;td&gt;, &lt;</a:t>
            </a:r>
            <a:r>
              <a:rPr lang="en-US" altLang="ko-KR" b="1" dirty="0" err="1" smtClean="0"/>
              <a:t>th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행을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&lt;td&gt; : </a:t>
            </a:r>
            <a:r>
              <a:rPr lang="ko-KR" altLang="en-US" dirty="0" smtClean="0"/>
              <a:t>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태그</a:t>
            </a:r>
            <a:r>
              <a:rPr lang="en-US" altLang="ko-KR" dirty="0" smtClean="0"/>
              <a:t>.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&lt;td&gt;</a:t>
            </a:r>
            <a:r>
              <a:rPr lang="ko-KR" altLang="en-US" dirty="0" smtClean="0"/>
              <a:t>가 만나 하나의 셀을 이룸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행을 만들 경우 각 셀을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태그로 지정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87224" y="2715586"/>
            <a:ext cx="2475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&lt;table&gt;</a:t>
            </a:r>
          </a:p>
          <a:p>
            <a:r>
              <a:rPr lang="en-US" altLang="ko-KR" dirty="0" smtClean="0"/>
              <a:t>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&lt;td&gt;…..&lt;/td&gt;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&lt;td&gt;…..&lt;/td&gt;</a:t>
            </a:r>
            <a:br>
              <a:rPr lang="en-US" altLang="ko-KR" dirty="0" smtClean="0"/>
            </a:br>
            <a:r>
              <a:rPr lang="en-US" altLang="ko-KR" dirty="0" smtClean="0"/>
              <a:t>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&lt;td&gt;…..&lt;/td&gt;</a:t>
            </a:r>
          </a:p>
          <a:p>
            <a:r>
              <a:rPr lang="en-US" altLang="ko-KR" dirty="0"/>
              <a:t>     &lt;td&gt;…..&lt;/td&gt;</a:t>
            </a:r>
            <a:br>
              <a:rPr lang="en-US" altLang="ko-KR" dirty="0"/>
            </a:br>
            <a:r>
              <a:rPr lang="en-US" altLang="ko-KR" dirty="0"/>
              <a:t>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&lt;/table&gt;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6984" y="393972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표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전체를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만드는 태그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7224" y="3291650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87224" y="5769595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6" idx="0"/>
            <a:endCxn id="27" idx="1"/>
          </p:cNvCxnSpPr>
          <p:nvPr/>
        </p:nvCxnSpPr>
        <p:spPr>
          <a:xfrm rot="5400000" flipH="1" flipV="1">
            <a:off x="5969122" y="3021620"/>
            <a:ext cx="504056" cy="133214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6" idx="2"/>
            <a:endCxn id="28" idx="1"/>
          </p:cNvCxnSpPr>
          <p:nvPr/>
        </p:nvCxnSpPr>
        <p:spPr>
          <a:xfrm rot="16200000" flipH="1">
            <a:off x="5557371" y="4583758"/>
            <a:ext cx="1327558" cy="133214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175256" y="3651690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96051" y="4449147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47894" y="3959909"/>
            <a:ext cx="26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한 행을 만드는 태그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4" name="꺾인 연결선 33"/>
          <p:cNvCxnSpPr>
            <a:stCxn id="33" idx="0"/>
            <a:endCxn id="31" idx="3"/>
          </p:cNvCxnSpPr>
          <p:nvPr/>
        </p:nvCxnSpPr>
        <p:spPr>
          <a:xfrm rot="16200000" flipV="1">
            <a:off x="8972469" y="2466546"/>
            <a:ext cx="200207" cy="2786519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3" idx="2"/>
          </p:cNvCxnSpPr>
          <p:nvPr/>
        </p:nvCxnSpPr>
        <p:spPr>
          <a:xfrm rot="5400000">
            <a:off x="8954563" y="3074785"/>
            <a:ext cx="256812" cy="2765724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91280" y="5019842"/>
            <a:ext cx="1440160" cy="2299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62467" y="49501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셀이 만들어짐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8" name="직선 화살표 연결선 37"/>
          <p:cNvCxnSpPr>
            <a:stCxn id="37" idx="1"/>
          </p:cNvCxnSpPr>
          <p:nvPr/>
        </p:nvCxnSpPr>
        <p:spPr>
          <a:xfrm flipH="1">
            <a:off x="8831441" y="5134837"/>
            <a:ext cx="53102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5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만들기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2"/>
          <a:stretch/>
        </p:blipFill>
        <p:spPr bwMode="auto">
          <a:xfrm>
            <a:off x="2366969" y="1376718"/>
            <a:ext cx="3256515" cy="456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41" y="1376718"/>
            <a:ext cx="2784022" cy="272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9" y="4401054"/>
            <a:ext cx="3713521" cy="167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31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편집하기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479665" y="1252837"/>
            <a:ext cx="8229600" cy="37514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 smtClean="0"/>
              <a:t>colspan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여러 셀을 하나로 합치는 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미리 종이에 그려보고 </a:t>
            </a:r>
            <a:r>
              <a:rPr lang="ko-KR" altLang="en-US" dirty="0" err="1" smtClean="0"/>
              <a:t>합치는게</a:t>
            </a:r>
            <a:r>
              <a:rPr lang="ko-KR" altLang="en-US" dirty="0" smtClean="0"/>
              <a:t> 편리하다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rowspan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여러 행을 하나로 합치는 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rowspan</a:t>
            </a:r>
            <a:r>
              <a:rPr lang="en-US" altLang="ko-KR" dirty="0"/>
              <a:t>="</a:t>
            </a:r>
            <a:r>
              <a:rPr lang="ko-KR" altLang="en-US" dirty="0"/>
              <a:t>합칠 행의 개수</a:t>
            </a:r>
            <a:r>
              <a:rPr lang="en-US" altLang="ko-KR" dirty="0"/>
              <a:t>"</a:t>
            </a:r>
            <a:r>
              <a:rPr lang="ko-KR" altLang="en-US" dirty="0"/>
              <a:t>에서 지정한 행의 개수만큼 표 안에 </a:t>
            </a:r>
            <a:r>
              <a:rPr lang="ko-KR" altLang="en-US" dirty="0" smtClean="0"/>
              <a:t>행이 </a:t>
            </a:r>
            <a:r>
              <a:rPr lang="ko-KR" altLang="en-US" dirty="0"/>
              <a:t>만들어져야 </a:t>
            </a:r>
            <a:r>
              <a:rPr lang="ko-KR" altLang="en-US" dirty="0" smtClean="0"/>
              <a:t>한다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6" y="2285780"/>
            <a:ext cx="3957979" cy="100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96" y="4889079"/>
            <a:ext cx="410019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50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표 편집하기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59" y="1363007"/>
            <a:ext cx="268495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28" y="2003087"/>
            <a:ext cx="2520280" cy="29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77" y="2693903"/>
            <a:ext cx="3372024" cy="201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7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5" y="1327005"/>
            <a:ext cx="10515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6" y="1252836"/>
            <a:ext cx="8229600" cy="165618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 smtClean="0"/>
              <a:t>웹 페이지 구조는 크게 다르지 않다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웹 페이지 구조를 결정짓는 요소들을 몇 개의 태그로 정의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ko-KR" altLang="en-US" sz="1800" dirty="0" smtClean="0">
                <a:sym typeface="Wingdings" panose="05000000000000000000" pitchFamily="2" charset="2"/>
              </a:rPr>
              <a:t>태그 이름만 보고도 그 부분에 어떤 내용이 있을지 짐작 가능</a:t>
            </a:r>
            <a:r>
              <a:rPr lang="en-US" altLang="ko-KR" sz="1800" dirty="0">
                <a:sym typeface="Wingdings" panose="05000000000000000000" pitchFamily="2" charset="2"/>
              </a:rPr>
              <a:t/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태그 이름 자체에 의미를 담고 있어서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시맨틱</a:t>
            </a:r>
            <a:r>
              <a:rPr lang="en-US" altLang="ko-KR" sz="1800" dirty="0" smtClean="0">
                <a:sym typeface="Wingdings" panose="05000000000000000000" pitchFamily="2" charset="2"/>
              </a:rPr>
              <a:t>(semantic) </a:t>
            </a:r>
            <a:r>
              <a:rPr lang="ko-KR" altLang="en-US" sz="1800" dirty="0" smtClean="0">
                <a:sym typeface="Wingdings" panose="05000000000000000000" pitchFamily="2" charset="2"/>
              </a:rPr>
              <a:t>태그라고 함</a:t>
            </a:r>
            <a:endParaRPr lang="en-US" altLang="ko-KR" sz="1800" dirty="0" smtClean="0">
              <a:sym typeface="Wingdings" panose="05000000000000000000" pitchFamily="2" charset="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45" y="3406868"/>
            <a:ext cx="4680520" cy="268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137" y="3655642"/>
            <a:ext cx="2705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51" y="2442815"/>
            <a:ext cx="4962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396536" y="1436409"/>
            <a:ext cx="9010997" cy="340991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 err="1" smtClean="0">
                <a:sym typeface="Wingdings" panose="05000000000000000000" pitchFamily="2" charset="2"/>
              </a:rPr>
              <a:t>시맨틱</a:t>
            </a:r>
            <a:r>
              <a:rPr lang="ko-KR" altLang="en-US" sz="1800" dirty="0" smtClean="0">
                <a:sym typeface="Wingdings" panose="05000000000000000000" pitchFamily="2" charset="2"/>
              </a:rPr>
              <a:t> 태그를 사용하면 어떤 점이 좋을까</a:t>
            </a:r>
            <a:r>
              <a:rPr lang="en-US" altLang="ko-KR" sz="1800" dirty="0" smtClean="0">
                <a:sym typeface="Wingdings" panose="05000000000000000000" pitchFamily="2" charset="2"/>
              </a:rPr>
              <a:t>?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태그만 보고도 페이지 구조를 쉽게 알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사이트를 검색할 때 검색 로봇이 필요한 내용을 정확하게 검색할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내용 검색할 때는 </a:t>
            </a:r>
            <a:r>
              <a:rPr lang="en-US" altLang="ko-KR" sz="1600" dirty="0" smtClean="0">
                <a:sym typeface="Wingdings" panose="05000000000000000000" pitchFamily="2" charset="2"/>
              </a:rPr>
              <a:t>&lt;section&gt;</a:t>
            </a:r>
            <a:r>
              <a:rPr lang="ko-KR" altLang="en-US" sz="1600" dirty="0" smtClean="0">
                <a:sym typeface="Wingdings" panose="05000000000000000000" pitchFamily="2" charset="2"/>
              </a:rPr>
              <a:t>이나 </a:t>
            </a:r>
            <a:r>
              <a:rPr lang="en-US" altLang="ko-KR" sz="1600" dirty="0" smtClean="0">
                <a:sym typeface="Wingdings" panose="05000000000000000000" pitchFamily="2" charset="2"/>
              </a:rPr>
              <a:t>&lt;article&gt;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태그만 검색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사이트에 접속하는 모든 기기에서 웹 사이트를 해석하는 방식을 표준화할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화면에 보여주는 스타일은 달라도 어느 부분이 제목이고 메뉴인지 구별 가능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스크린 리더 같은 장치에서 사이트 내용을 정확하게 사용자에게 전달할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1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문서 구조를 만드는 </a:t>
            </a:r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928556" y="1537370"/>
            <a:ext cx="4038600" cy="4525963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&lt;div id="navigation</a:t>
            </a:r>
            <a:r>
              <a:rPr lang="en-US" altLang="ko-KR" sz="1400" dirty="0" smtClean="0"/>
              <a:t>"&gt;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&lt;h3&gt; </a:t>
            </a:r>
            <a:r>
              <a:rPr lang="ko-KR" altLang="en-US" sz="1400" dirty="0" err="1"/>
              <a:t>내비게이션</a:t>
            </a:r>
            <a:r>
              <a:rPr lang="en-US" altLang="ko-KR" sz="1400" dirty="0"/>
              <a:t>(</a:t>
            </a:r>
            <a:r>
              <a:rPr lang="ko-KR" altLang="en-US" sz="1400" dirty="0"/>
              <a:t>메뉴</a:t>
            </a:r>
            <a:r>
              <a:rPr lang="en-US" altLang="ko-KR" sz="1400" dirty="0"/>
              <a:t>) 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&lt;/div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&lt;div id="content</a:t>
            </a:r>
            <a:r>
              <a:rPr lang="en-US" altLang="ko-KR" sz="1400" dirty="0" smtClean="0"/>
              <a:t>"&gt;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&lt;h1&gt;</a:t>
            </a:r>
            <a:r>
              <a:rPr lang="ko-KR" altLang="en-US" sz="1400" dirty="0" err="1"/>
              <a:t>스터디</a:t>
            </a:r>
            <a:r>
              <a:rPr lang="ko-KR" altLang="en-US" sz="1400" dirty="0"/>
              <a:t> 회원 모집 </a:t>
            </a:r>
            <a:r>
              <a:rPr lang="en-US" altLang="ko-KR" sz="1400" dirty="0"/>
              <a:t>&lt;/h1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&lt;h2&gt;HTML5, CSS3, </a:t>
            </a:r>
            <a:r>
              <a:rPr lang="ko-KR" altLang="en-US" sz="1400" dirty="0"/>
              <a:t>자바스크립트 </a:t>
            </a:r>
            <a:r>
              <a:rPr lang="en-US" altLang="ko-KR" sz="1400" dirty="0"/>
              <a:t>&lt;/h2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소개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차세대 웹 표준 기술인 </a:t>
            </a:r>
            <a:r>
              <a:rPr lang="en-US" altLang="ko-KR" sz="1400" dirty="0"/>
              <a:t>HTML5</a:t>
            </a:r>
            <a:r>
              <a:rPr lang="ko-KR" altLang="en-US" sz="1400" dirty="0"/>
              <a:t>와 </a:t>
            </a:r>
            <a:r>
              <a:rPr lang="en-US" altLang="ko-KR" sz="1400" dirty="0"/>
              <a:t>CSS3</a:t>
            </a:r>
            <a:r>
              <a:rPr lang="ko-KR" altLang="en-US" sz="1400" dirty="0"/>
              <a:t>를 함께 공부할 </a:t>
            </a:r>
            <a:r>
              <a:rPr lang="ko-KR" altLang="en-US" sz="1400" dirty="0" err="1"/>
              <a:t>스터디</a:t>
            </a:r>
            <a:r>
              <a:rPr lang="ko-KR" altLang="en-US" sz="1400" dirty="0"/>
              <a:t> 멤버를 모집합니다</a:t>
            </a:r>
            <a:r>
              <a:rPr lang="en-US" altLang="ko-KR" sz="1400" dirty="0"/>
              <a:t>.&lt;/p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시간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토요일 오후 </a:t>
            </a:r>
            <a:r>
              <a:rPr lang="en-US" altLang="ko-KR" sz="1400" dirty="0"/>
              <a:t>5</a:t>
            </a:r>
            <a:r>
              <a:rPr lang="ko-KR" altLang="en-US" sz="1400" dirty="0"/>
              <a:t>시</a:t>
            </a:r>
            <a:r>
              <a:rPr lang="en-US" altLang="ko-KR" sz="1400" dirty="0"/>
              <a:t>~7</a:t>
            </a:r>
            <a:r>
              <a:rPr lang="ko-KR" altLang="en-US" sz="1400" dirty="0"/>
              <a:t>시</a:t>
            </a:r>
            <a:r>
              <a:rPr lang="en-US" altLang="ko-KR" sz="1400" dirty="0"/>
              <a:t>&lt;/p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&lt;</a:t>
            </a:r>
            <a:r>
              <a:rPr lang="en-US" altLang="ko-KR" sz="1400" dirty="0"/>
              <a:t>h3&gt;</a:t>
            </a:r>
            <a:r>
              <a:rPr lang="ko-KR" altLang="en-US" sz="1400" dirty="0"/>
              <a:t>장소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인문관 </a:t>
            </a:r>
            <a:r>
              <a:rPr lang="en-US" altLang="ko-KR" sz="1400" dirty="0"/>
              <a:t>2</a:t>
            </a:r>
            <a:r>
              <a:rPr lang="ko-KR" altLang="en-US" sz="1400" dirty="0"/>
              <a:t>층 </a:t>
            </a:r>
            <a:r>
              <a:rPr lang="ko-KR" altLang="en-US" sz="1400" dirty="0" err="1"/>
              <a:t>세미나룸</a:t>
            </a:r>
            <a:r>
              <a:rPr lang="en-US" altLang="ko-KR" sz="1400" dirty="0"/>
              <a:t>&lt;/p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&lt;/div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&lt;div id="footer</a:t>
            </a:r>
            <a:r>
              <a:rPr lang="en-US" altLang="ko-KR" sz="1400" dirty="0" smtClean="0"/>
              <a:t>"&gt;</a:t>
            </a:r>
          </a:p>
          <a:p>
            <a:pPr marL="0" indent="0"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dirty="0"/>
              <a:t>&lt;h5&gt; </a:t>
            </a:r>
            <a:r>
              <a:rPr lang="ko-KR" altLang="en-US" sz="1400" dirty="0"/>
              <a:t>연락처 </a:t>
            </a:r>
            <a:r>
              <a:rPr lang="en-US" altLang="ko-KR" sz="1400" dirty="0"/>
              <a:t>: </a:t>
            </a:r>
            <a:r>
              <a:rPr lang="ko-KR" altLang="en-US" sz="1400" dirty="0"/>
              <a:t>공대 학생회실 </a:t>
            </a:r>
            <a:r>
              <a:rPr lang="en-US" altLang="ko-KR" sz="1400" dirty="0"/>
              <a:t>&lt;/h5</a:t>
            </a:r>
            <a:r>
              <a:rPr lang="en-US" altLang="ko-KR" sz="1400" dirty="0" smtClean="0"/>
              <a:t>&gt;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&lt;/div&gt;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7" name="내용 개체 틀 6"/>
          <p:cNvSpPr txBox="1">
            <a:spLocks/>
          </p:cNvSpPr>
          <p:nvPr/>
        </p:nvSpPr>
        <p:spPr>
          <a:xfrm>
            <a:off x="6119556" y="1537370"/>
            <a:ext cx="4038600" cy="45259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&lt;nav&gt;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 </a:t>
            </a:r>
            <a:r>
              <a:rPr lang="ko-KR" altLang="en-US" sz="1400" smtClean="0"/>
              <a:t>내비게이션</a:t>
            </a:r>
            <a:r>
              <a:rPr lang="en-US" altLang="ko-KR" sz="1400" smtClean="0"/>
              <a:t>(</a:t>
            </a:r>
            <a:r>
              <a:rPr lang="ko-KR" altLang="en-US" sz="1400" smtClean="0"/>
              <a:t>메뉴</a:t>
            </a:r>
            <a:r>
              <a:rPr lang="en-US" altLang="ko-KR" sz="1400" smtClean="0"/>
              <a:t>) 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&lt;h1&gt;</a:t>
            </a:r>
            <a:r>
              <a:rPr lang="ko-KR" altLang="en-US" sz="1400" smtClean="0"/>
              <a:t>스터디 회원 모집 </a:t>
            </a:r>
            <a:r>
              <a:rPr lang="en-US" altLang="ko-KR" sz="1400" smtClean="0"/>
              <a:t>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&lt;h2&gt;HTML5, CSS3, </a:t>
            </a:r>
            <a:r>
              <a:rPr lang="ko-KR" altLang="en-US" sz="1400" smtClean="0"/>
              <a:t>자바스크립트 </a:t>
            </a:r>
            <a:r>
              <a:rPr lang="en-US" altLang="ko-KR" sz="1400" smtClean="0"/>
              <a:t>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소개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차세대 웹 표준 기술인 </a:t>
            </a:r>
            <a:r>
              <a:rPr lang="en-US" altLang="ko-KR" sz="1400" smtClean="0"/>
              <a:t>HTML5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CSS3</a:t>
            </a:r>
            <a:r>
              <a:rPr lang="ko-KR" altLang="en-US" sz="1400" smtClean="0"/>
              <a:t>를 함께 공부할 스터디 멤버를 모집합니다</a:t>
            </a:r>
            <a:r>
              <a:rPr lang="en-US" altLang="ko-KR" sz="1400" smtClean="0"/>
              <a:t>.&lt;/p&gt;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시간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토요일 오후 </a:t>
            </a:r>
            <a:r>
              <a:rPr lang="en-US" altLang="ko-KR" sz="1400" smtClean="0"/>
              <a:t>5</a:t>
            </a:r>
            <a:r>
              <a:rPr lang="ko-KR" altLang="en-US" sz="1400" smtClean="0"/>
              <a:t>시</a:t>
            </a:r>
            <a:r>
              <a:rPr lang="en-US" altLang="ko-KR" sz="1400" smtClean="0"/>
              <a:t>~7</a:t>
            </a:r>
            <a:r>
              <a:rPr lang="ko-KR" altLang="en-US" sz="1400" smtClean="0"/>
              <a:t>시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장소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인문관 </a:t>
            </a:r>
            <a:r>
              <a:rPr lang="en-US" altLang="ko-KR" sz="1400" smtClean="0"/>
              <a:t>2</a:t>
            </a:r>
            <a:r>
              <a:rPr lang="ko-KR" altLang="en-US" sz="1400" smtClean="0"/>
              <a:t>층 세미나룸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&lt;footer&gt;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 &lt;h5&gt; </a:t>
            </a:r>
            <a:r>
              <a:rPr lang="ko-KR" altLang="en-US" sz="1400" smtClean="0"/>
              <a:t>연락처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공대 학생회실 </a:t>
            </a:r>
            <a:r>
              <a:rPr lang="en-US" altLang="ko-KR" sz="1400" smtClean="0"/>
              <a:t>&lt;/h5&gt;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&lt;/footer&gt;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10908" y="11811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HTML4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59380" y="11811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346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문서 구조를 만드는 </a:t>
            </a:r>
            <a:r>
              <a:rPr lang="ko-KR" altLang="en-US" sz="2400" dirty="0" err="1" smtClean="0">
                <a:latin typeface="+mj-ea"/>
                <a:ea typeface="+mj-ea"/>
              </a:rPr>
              <a:t>시맨틱</a:t>
            </a:r>
            <a:r>
              <a:rPr lang="ko-KR" altLang="en-US" sz="2400" dirty="0" smtClean="0">
                <a:latin typeface="+mj-ea"/>
                <a:ea typeface="+mj-ea"/>
              </a:rPr>
              <a:t>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>
          <a:xfrm>
            <a:off x="692354" y="1578938"/>
            <a:ext cx="4038600" cy="45259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&lt;nav&gt;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 </a:t>
            </a:r>
            <a:r>
              <a:rPr lang="ko-KR" altLang="en-US" sz="1400" smtClean="0"/>
              <a:t>내비게이션</a:t>
            </a:r>
            <a:r>
              <a:rPr lang="en-US" altLang="ko-KR" sz="1400" smtClean="0"/>
              <a:t>(</a:t>
            </a:r>
            <a:r>
              <a:rPr lang="ko-KR" altLang="en-US" sz="1400" smtClean="0"/>
              <a:t>메뉴</a:t>
            </a:r>
            <a:r>
              <a:rPr lang="en-US" altLang="ko-KR" sz="1400" smtClean="0"/>
              <a:t>) 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&lt;/nav&gt;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&lt;h1&gt;</a:t>
            </a:r>
            <a:r>
              <a:rPr lang="ko-KR" altLang="en-US" sz="1400" smtClean="0"/>
              <a:t>스터디 회원 모집 </a:t>
            </a:r>
            <a:r>
              <a:rPr lang="en-US" altLang="ko-KR" sz="1400" smtClean="0"/>
              <a:t>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&lt;h2&gt;HTML5, CSS3, </a:t>
            </a:r>
            <a:r>
              <a:rPr lang="ko-KR" altLang="en-US" sz="1400" smtClean="0"/>
              <a:t>자바스크립트 </a:t>
            </a:r>
            <a:r>
              <a:rPr lang="en-US" altLang="ko-KR" sz="1400" smtClean="0"/>
              <a:t>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소개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차세대 웹 표준 기술인 </a:t>
            </a:r>
            <a:r>
              <a:rPr lang="en-US" altLang="ko-KR" sz="1400" smtClean="0"/>
              <a:t>HTML5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CSS3</a:t>
            </a:r>
            <a:r>
              <a:rPr lang="ko-KR" altLang="en-US" sz="1400" smtClean="0"/>
              <a:t>를 함께 공부할 스터디 멤버를 모집합니다</a:t>
            </a:r>
            <a:r>
              <a:rPr lang="en-US" altLang="ko-KR" sz="1400" smtClean="0"/>
              <a:t>.&lt;/p&gt;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시간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토요일 오후 </a:t>
            </a:r>
            <a:r>
              <a:rPr lang="en-US" altLang="ko-KR" sz="1400" smtClean="0"/>
              <a:t>5</a:t>
            </a:r>
            <a:r>
              <a:rPr lang="ko-KR" altLang="en-US" sz="1400" smtClean="0"/>
              <a:t>시</a:t>
            </a:r>
            <a:r>
              <a:rPr lang="en-US" altLang="ko-KR" sz="1400" smtClean="0"/>
              <a:t>~7</a:t>
            </a:r>
            <a:r>
              <a:rPr lang="ko-KR" altLang="en-US" sz="1400" smtClean="0"/>
              <a:t>시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&lt;h3&gt;</a:t>
            </a:r>
            <a:r>
              <a:rPr lang="ko-KR" altLang="en-US" sz="1400" smtClean="0"/>
              <a:t>장소</a:t>
            </a:r>
            <a:r>
              <a:rPr lang="en-US" altLang="ko-KR" sz="1400" smtClean="0"/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&lt;p&gt;</a:t>
            </a:r>
            <a:r>
              <a:rPr lang="ko-KR" altLang="en-US" sz="1400" smtClean="0"/>
              <a:t>인문관 </a:t>
            </a:r>
            <a:r>
              <a:rPr lang="en-US" altLang="ko-KR" sz="1400" smtClean="0"/>
              <a:t>2</a:t>
            </a:r>
            <a:r>
              <a:rPr lang="ko-KR" altLang="en-US" sz="1400" smtClean="0"/>
              <a:t>층 세미나룸</a:t>
            </a:r>
            <a:r>
              <a:rPr lang="en-US" altLang="ko-KR" sz="1400" smtClean="0"/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&lt;/section&gt;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mtClean="0">
                <a:solidFill>
                  <a:srgbClr val="C00000"/>
                </a:solidFill>
              </a:rPr>
              <a:t> &lt;footer&gt;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    &lt;h5&gt; </a:t>
            </a:r>
            <a:r>
              <a:rPr lang="ko-KR" altLang="en-US" sz="1400" smtClean="0"/>
              <a:t>연락처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공대 학생회실 </a:t>
            </a:r>
            <a:r>
              <a:rPr lang="en-US" altLang="ko-KR" sz="1400" smtClean="0"/>
              <a:t>&lt;/h5&gt;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&lt;/footer&gt;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2551" y="122266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HTML5</a:t>
            </a:r>
            <a:endParaRPr lang="ko-KR" altLang="en-US" b="1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854630" y="1495811"/>
            <a:ext cx="6617241" cy="340991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&lt;header&gt; </a:t>
            </a:r>
          </a:p>
          <a:p>
            <a:pPr lvl="1"/>
            <a:r>
              <a:rPr lang="ko-KR" altLang="en-US" sz="1600" dirty="0"/>
              <a:t>머리글</a:t>
            </a:r>
            <a:r>
              <a:rPr lang="en-US" altLang="ko-KR" sz="1600" dirty="0"/>
              <a:t>. </a:t>
            </a:r>
            <a:r>
              <a:rPr lang="ko-KR" altLang="en-US" sz="1600" dirty="0"/>
              <a:t>사이트의 머리글이거나 내용의 머리글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푸터의</a:t>
            </a:r>
            <a:r>
              <a:rPr lang="ko-KR" altLang="en-US" sz="1600" dirty="0"/>
              <a:t> 머리글 등</a:t>
            </a:r>
            <a:endParaRPr lang="en-US" altLang="ko-KR" sz="1600" dirty="0"/>
          </a:p>
          <a:p>
            <a:pPr lvl="1"/>
            <a:r>
              <a:rPr lang="ko-KR" altLang="en-US" sz="1600" dirty="0"/>
              <a:t>사이트 머리글이라면 메인 메뉴나 사이트 로고 등 포함</a:t>
            </a:r>
            <a:endParaRPr lang="en-US" altLang="ko-KR" sz="1600" dirty="0"/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nav</a:t>
            </a:r>
            <a:r>
              <a:rPr lang="en-US" altLang="ko-KR" sz="1800" dirty="0"/>
              <a:t>&gt;</a:t>
            </a:r>
          </a:p>
          <a:p>
            <a:pPr lvl="1"/>
            <a:r>
              <a:rPr lang="ko-KR" altLang="en-US" sz="1600" dirty="0"/>
              <a:t>문서 안의 메뉴</a:t>
            </a:r>
            <a:endParaRPr lang="en-US" altLang="ko-KR" sz="1600" dirty="0"/>
          </a:p>
          <a:p>
            <a:pPr lvl="1"/>
            <a:r>
              <a:rPr lang="ko-KR" altLang="en-US" sz="1600" dirty="0"/>
              <a:t>다른 요소 안에 포함되기도 하고 독립적으로 사용하기도 함</a:t>
            </a:r>
            <a:endParaRPr lang="en-US" altLang="ko-KR" sz="1600" dirty="0"/>
          </a:p>
          <a:p>
            <a:r>
              <a:rPr lang="en-US" altLang="ko-KR" sz="1800" dirty="0"/>
              <a:t>&lt;section&gt;, &lt;article&gt;</a:t>
            </a:r>
          </a:p>
          <a:p>
            <a:pPr lvl="1"/>
            <a:r>
              <a:rPr lang="ko-KR" altLang="en-US" sz="1600" dirty="0"/>
              <a:t>페이지의 실제 콘텐츠를 담고 있는 부분</a:t>
            </a:r>
            <a:endParaRPr lang="en-US" altLang="ko-KR" sz="1600" dirty="0"/>
          </a:p>
          <a:p>
            <a:r>
              <a:rPr lang="en-US" altLang="ko-KR" sz="1800" dirty="0"/>
              <a:t>&lt;aside&gt;</a:t>
            </a:r>
          </a:p>
          <a:p>
            <a:pPr lvl="1"/>
            <a:r>
              <a:rPr lang="ko-KR" altLang="en-US" sz="1600" dirty="0"/>
              <a:t>왼쪽이나 오른쪽의 </a:t>
            </a:r>
            <a:r>
              <a:rPr lang="ko-KR" altLang="en-US" sz="1600" dirty="0" err="1"/>
              <a:t>사이드바</a:t>
            </a:r>
            <a:r>
              <a:rPr lang="ko-KR" altLang="en-US" sz="1600" dirty="0"/>
              <a:t> 표시</a:t>
            </a:r>
            <a:endParaRPr lang="en-US" altLang="ko-KR" sz="1600" dirty="0"/>
          </a:p>
          <a:p>
            <a:r>
              <a:rPr lang="en-US" altLang="ko-KR" sz="1800" dirty="0"/>
              <a:t>&lt;footer&gt;</a:t>
            </a:r>
          </a:p>
          <a:p>
            <a:pPr lvl="1"/>
            <a:r>
              <a:rPr lang="ko-KR" altLang="en-US" sz="1600" dirty="0"/>
              <a:t>웹 사이트 내용이 모두 끝난 후의 내용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저작권 정보나 사이트 제작자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연락처 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51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half" idx="1"/>
          </p:nvPr>
        </p:nvSpPr>
        <p:spPr>
          <a:xfrm>
            <a:off x="1147157" y="187452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제목 </a:t>
            </a:r>
            <a:r>
              <a:rPr lang="ko-KR" altLang="en-US" sz="1800" dirty="0"/>
              <a:t>부분은 </a:t>
            </a:r>
            <a:r>
              <a:rPr lang="ko-KR" altLang="en-US" sz="1800" dirty="0" smtClean="0"/>
              <a:t>다른 </a:t>
            </a:r>
            <a:r>
              <a:rPr lang="ko-KR" altLang="en-US" sz="1800" dirty="0"/>
              <a:t>텍스트보다 크고 진하게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&lt;h1&gt;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&lt;h6&gt;</a:t>
            </a:r>
            <a:r>
              <a:rPr lang="ko-KR" altLang="en-US" sz="1800" dirty="0" smtClean="0"/>
              <a:t>까지 사용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h1&gt;</a:t>
            </a:r>
            <a:r>
              <a:rPr lang="ko-KR" altLang="en-US" sz="1800" dirty="0"/>
              <a:t>이 가장 큰 제목이고 </a:t>
            </a:r>
            <a:r>
              <a:rPr lang="en-US" altLang="ko-KR" sz="1800" dirty="0"/>
              <a:t>&lt;h2&gt;, &lt;h3&gt;, ... </a:t>
            </a:r>
            <a:r>
              <a:rPr lang="ko-KR" altLang="en-US" sz="1800" dirty="0"/>
              <a:t>순서대로 글자 크기가 </a:t>
            </a:r>
            <a:r>
              <a:rPr lang="ko-KR" altLang="en-US" sz="1800" dirty="0" smtClean="0"/>
              <a:t>작아진다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hn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태그는 닫는 태그 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hn</a:t>
            </a:r>
            <a:r>
              <a:rPr lang="en-US" altLang="ko-KR" sz="1800" dirty="0"/>
              <a:t>&gt;</a:t>
            </a:r>
            <a:r>
              <a:rPr lang="ko-KR" altLang="en-US" sz="1800" dirty="0"/>
              <a:t>을 반드시 사용해야 </a:t>
            </a:r>
            <a:r>
              <a:rPr lang="ko-KR" altLang="en-US" sz="1800" dirty="0" smtClean="0"/>
              <a:t>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9509" y="132705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h</a:t>
            </a:r>
            <a:r>
              <a:rPr lang="en-US" altLang="ko-KR" sz="2000" b="1" i="1" dirty="0" err="1" smtClean="0"/>
              <a:t>n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94" y="1327056"/>
            <a:ext cx="3435316" cy="265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361" y="4135368"/>
            <a:ext cx="3908475" cy="191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06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내용 개체 틀 5"/>
          <p:cNvSpPr>
            <a:spLocks noGrp="1"/>
          </p:cNvSpPr>
          <p:nvPr>
            <p:ph sz="half" idx="1"/>
          </p:nvPr>
        </p:nvSpPr>
        <p:spPr>
          <a:xfrm>
            <a:off x="1296786" y="1800301"/>
            <a:ext cx="5104014" cy="1036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 삽입 위치에서 </a:t>
            </a:r>
            <a:r>
              <a:rPr lang="ko-KR" altLang="en-US" sz="1800" dirty="0" err="1" smtClean="0"/>
              <a:t>줄바뀜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닫는 태그 없음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9138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br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1296786" y="3756760"/>
            <a:ext cx="5104014" cy="27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/>
              <a:t>텍스트 앞뒤로 빈 줄이 생기면서 텍스트 단락이 만들어진다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반드시 닫는 태그를 사용해서 태그가 적용될 범위를 지정해야 함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&lt;p&gt; </a:t>
            </a:r>
            <a:r>
              <a:rPr lang="ko-KR" altLang="en-US" sz="1800" dirty="0" smtClean="0"/>
              <a:t>태그를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 대신 사용하면 안됨</a:t>
            </a:r>
            <a:r>
              <a:rPr lang="en-US" altLang="ko-KR" sz="1800" dirty="0" smtClean="0"/>
              <a:t>.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9138" y="320929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&lt;p&gt;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1" y="1452892"/>
            <a:ext cx="3439626" cy="27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22" y="4437158"/>
            <a:ext cx="2617862" cy="165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73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내용 개체 틀 5"/>
          <p:cNvSpPr>
            <a:spLocks noGrp="1"/>
          </p:cNvSpPr>
          <p:nvPr>
            <p:ph sz="half" idx="1"/>
          </p:nvPr>
        </p:nvSpPr>
        <p:spPr>
          <a:xfrm>
            <a:off x="2044931" y="1800301"/>
            <a:ext cx="4038600" cy="1036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이전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내용과 문맥이 달라질 때 삽입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닫는 태그 없음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7283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hr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2044931" y="3756760"/>
            <a:ext cx="4038600" cy="27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mtClean="0"/>
              <a:t>여백이나 </a:t>
            </a:r>
            <a:r>
              <a:rPr lang="en-US" altLang="ko-KR" sz="1800" smtClean="0"/>
              <a:t>&lt;enter&gt; </a:t>
            </a:r>
            <a:r>
              <a:rPr lang="ko-KR" altLang="en-US" sz="1800" smtClean="0"/>
              <a:t>키 등 사용자가 입력하는 그대로 브라우저에 표시</a:t>
            </a:r>
            <a:endParaRPr lang="en-US" altLang="ko-KR" sz="1800" smtClean="0"/>
          </a:p>
          <a:p>
            <a:pPr>
              <a:lnSpc>
                <a:spcPct val="150000"/>
              </a:lnSpc>
            </a:pPr>
            <a:r>
              <a:rPr lang="en-US" altLang="ko-KR" sz="1800" smtClean="0"/>
              <a:t>&lt;p&gt;</a:t>
            </a:r>
            <a:r>
              <a:rPr lang="ko-KR" altLang="en-US" sz="1800" smtClean="0"/>
              <a:t>나 </a:t>
            </a:r>
            <a:r>
              <a:rPr lang="en-US" altLang="ko-KR" sz="1800" smtClean="0"/>
              <a:t>&lt;br&gt;</a:t>
            </a:r>
            <a:r>
              <a:rPr lang="ko-KR" altLang="en-US" sz="1800" smtClean="0"/>
              <a:t>처럼 텍스트 형식에 영향을 주는 태그는 사용하지 않는게 좋다</a:t>
            </a:r>
            <a:r>
              <a:rPr lang="en-US" altLang="ko-KR" sz="1800" smtClean="0"/>
              <a:t>.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27283" y="320929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&lt;pre&gt;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82" y="1353511"/>
            <a:ext cx="2489779" cy="26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02" y="4329641"/>
            <a:ext cx="2151137" cy="146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69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다양한 글자를 표시하는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6" name="내용 개체 틀 5"/>
          <p:cNvSpPr>
            <a:spLocks noGrp="1"/>
          </p:cNvSpPr>
          <p:nvPr>
            <p:ph sz="half" idx="1"/>
          </p:nvPr>
        </p:nvSpPr>
        <p:spPr>
          <a:xfrm>
            <a:off x="1727844" y="1800301"/>
            <a:ext cx="7427168" cy="2188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곳의 내용 인용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다른 텍스트보다 약간 </a:t>
            </a:r>
            <a:r>
              <a:rPr lang="ko-KR" altLang="en-US" sz="1800" dirty="0" err="1" smtClean="0"/>
              <a:t>들여써짐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브라우저가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blockquote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를 만나면 인용 부분임을 인식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닫는 태그 필요함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810196" y="12528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blockquote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05" y="4050135"/>
            <a:ext cx="4680520" cy="18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48" y="4514697"/>
            <a:ext cx="3132187" cy="13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72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1225</Words>
  <Application>Microsoft Office PowerPoint</Application>
  <PresentationFormat>와이드스크린</PresentationFormat>
  <Paragraphs>182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관리자</cp:lastModifiedBy>
  <cp:revision>43</cp:revision>
  <dcterms:created xsi:type="dcterms:W3CDTF">2022-04-27T05:26:32Z</dcterms:created>
  <dcterms:modified xsi:type="dcterms:W3CDTF">2022-05-12T04:28:43Z</dcterms:modified>
</cp:coreProperties>
</file>