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264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0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49" y="1666510"/>
            <a:ext cx="554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+mj-ea"/>
                <a:ea typeface="+mj-ea"/>
              </a:rPr>
              <a:t>웹 프로그래밍 기초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9919" y="4032952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664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배경 이미지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background-image : </a:t>
            </a:r>
            <a:r>
              <a:rPr lang="ko-KR" altLang="en-US" sz="1800" dirty="0"/>
              <a:t>배경 이미지 파일 경로</a:t>
            </a:r>
            <a:endParaRPr lang="en-US" altLang="ko-KR" sz="1800" dirty="0"/>
          </a:p>
          <a:p>
            <a:r>
              <a:rPr lang="en-US" altLang="ko-KR" sz="1800" dirty="0"/>
              <a:t>background-repeat : </a:t>
            </a:r>
            <a:r>
              <a:rPr lang="ko-KR" altLang="en-US" sz="1800" dirty="0"/>
              <a:t>배경 이미지 반복 여부</a:t>
            </a:r>
            <a:endParaRPr lang="en-US" altLang="ko-KR" sz="1800" dirty="0"/>
          </a:p>
          <a:p>
            <a:pPr lvl="1"/>
            <a:r>
              <a:rPr lang="en-US" altLang="ko-KR" sz="1600" dirty="0"/>
              <a:t>repeat : </a:t>
            </a:r>
            <a:r>
              <a:rPr lang="ko-KR" altLang="en-US" sz="1600" dirty="0"/>
              <a:t>가로와 세로로 무한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repeat-x : </a:t>
            </a:r>
            <a:r>
              <a:rPr lang="ko-KR" altLang="en-US" sz="1600" dirty="0"/>
              <a:t> 브라우저 창 너비와 같아질 때까지 가로로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repeat-y : </a:t>
            </a:r>
            <a:r>
              <a:rPr lang="ko-KR" altLang="en-US" sz="1600" dirty="0"/>
              <a:t>브라우저 창 높이와 같아질 때까지 세로로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no-repeat : </a:t>
            </a:r>
            <a:r>
              <a:rPr lang="ko-KR" altLang="en-US" sz="1600" dirty="0"/>
              <a:t>배경 이미지 한 번만 표시</a:t>
            </a:r>
            <a:endParaRPr lang="en-US" altLang="ko-KR" sz="1600" dirty="0"/>
          </a:p>
          <a:p>
            <a:r>
              <a:rPr lang="en-US" altLang="ko-KR" sz="1800" dirty="0"/>
              <a:t>background-position : </a:t>
            </a:r>
            <a:r>
              <a:rPr lang="ko-KR" altLang="en-US" sz="1800" dirty="0"/>
              <a:t>배경 이미지 위치</a:t>
            </a:r>
            <a:endParaRPr lang="en-US" altLang="ko-KR" sz="1800" dirty="0"/>
          </a:p>
          <a:p>
            <a:pPr lvl="1"/>
            <a:r>
              <a:rPr lang="ko-KR" altLang="en-US" sz="1600" dirty="0"/>
              <a:t>백분율</a:t>
            </a:r>
            <a:r>
              <a:rPr lang="en-US" altLang="ko-KR" sz="1600" dirty="0"/>
              <a:t> </a:t>
            </a:r>
            <a:r>
              <a:rPr lang="ko-KR" altLang="en-US" sz="1600" dirty="0"/>
              <a:t>값</a:t>
            </a:r>
            <a:r>
              <a:rPr lang="en-US" altLang="ko-KR" sz="1600" dirty="0"/>
              <a:t>,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</a:t>
            </a:r>
            <a:r>
              <a:rPr lang="en-US" altLang="ko-KR" sz="1600" dirty="0"/>
              <a:t>(top, bottom, center, left, right)</a:t>
            </a:r>
          </a:p>
          <a:p>
            <a:r>
              <a:rPr lang="en-US" altLang="ko-KR" sz="1800" dirty="0"/>
              <a:t>background : </a:t>
            </a:r>
            <a:r>
              <a:rPr lang="ko-KR" altLang="en-US" sz="1800" dirty="0"/>
              <a:t>위의 속성을 한꺼번에 묶어 표시</a:t>
            </a:r>
            <a:r>
              <a:rPr lang="en-US" altLang="ko-KR" sz="1800" dirty="0"/>
              <a:t>. </a:t>
            </a:r>
            <a:r>
              <a:rPr lang="ko-KR" altLang="en-US" sz="1800" dirty="0"/>
              <a:t>속성 위치 무관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76" y="4313588"/>
            <a:ext cx="6546503" cy="182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74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글꼴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font-family : </a:t>
            </a:r>
            <a:r>
              <a:rPr lang="ko-KR" altLang="en-US" sz="1800" dirty="0"/>
              <a:t>글꼴 지정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한 개 또는 둘 이상</a:t>
            </a:r>
            <a:endParaRPr lang="en-US" altLang="ko-KR" sz="16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한글 글꼴은 기본 글꼴</a:t>
            </a:r>
            <a:r>
              <a:rPr lang="en-US" altLang="ko-KR" sz="1600" dirty="0"/>
              <a:t>(</a:t>
            </a:r>
            <a:r>
              <a:rPr lang="ko-KR" altLang="en-US" sz="1600" dirty="0"/>
              <a:t>굴림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궁서</a:t>
            </a:r>
            <a:r>
              <a:rPr lang="en-US" altLang="ko-KR" sz="1600" dirty="0"/>
              <a:t>, </a:t>
            </a:r>
            <a:r>
              <a:rPr lang="ko-KR" altLang="en-US" sz="1600" dirty="0"/>
              <a:t>돋움</a:t>
            </a:r>
            <a:r>
              <a:rPr lang="en-US" altLang="ko-KR" sz="1600" dirty="0"/>
              <a:t>, </a:t>
            </a:r>
            <a:r>
              <a:rPr lang="ko-KR" altLang="en-US" sz="1600" dirty="0"/>
              <a:t>바탕</a:t>
            </a:r>
            <a:r>
              <a:rPr lang="en-US" altLang="ko-KR" sz="1600" dirty="0"/>
              <a:t>) </a:t>
            </a:r>
            <a:r>
              <a:rPr lang="ko-KR" altLang="en-US" sz="1600" dirty="0"/>
              <a:t>중에서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font-size: </a:t>
            </a:r>
            <a:r>
              <a:rPr lang="ko-KR" altLang="en-US" sz="1800" dirty="0"/>
              <a:t>글자 크기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글자 크기로 사용하도록 미리 약속해 놓은 키워드 중에서 선택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　</a:t>
            </a:r>
            <a:r>
              <a:rPr lang="en-US" altLang="ko-KR" sz="1600" dirty="0"/>
              <a:t>xx-small &lt; x-small &lt; small &lt; medium &lt; large &lt; x-large &lt; xx-large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부모 요소의 크기를 기준으로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larger </a:t>
            </a:r>
            <a:r>
              <a:rPr lang="ko-KR" altLang="en-US" sz="1600" dirty="0"/>
              <a:t>또는 </a:t>
            </a:r>
            <a:r>
              <a:rPr lang="en-US" altLang="ko-KR" sz="1600" dirty="0"/>
              <a:t>smaller, </a:t>
            </a:r>
            <a:r>
              <a:rPr lang="ko-KR" altLang="en-US" sz="1600" dirty="0"/>
              <a:t>백분율</a:t>
            </a:r>
            <a:r>
              <a:rPr lang="en-US" altLang="ko-KR" sz="1600" dirty="0"/>
              <a:t>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크기 </a:t>
            </a:r>
            <a:r>
              <a:rPr lang="en-US" altLang="ko-KR" sz="1600" dirty="0"/>
              <a:t>: </a:t>
            </a:r>
            <a:r>
              <a:rPr lang="ko-KR" altLang="en-US" sz="1600" dirty="0"/>
              <a:t>직접 글꼴 크기 지정</a:t>
            </a:r>
            <a:r>
              <a:rPr lang="en-US" altLang="ko-KR" sz="1600" dirty="0"/>
              <a:t>. </a:t>
            </a:r>
            <a:r>
              <a:rPr lang="ko-KR" altLang="en-US" sz="1600" dirty="0"/>
              <a:t>픽셀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px</a:t>
            </a:r>
            <a:r>
              <a:rPr lang="en-US" altLang="ko-KR" sz="1600" dirty="0"/>
              <a:t>)</a:t>
            </a:r>
            <a:r>
              <a:rPr lang="ko-KR" altLang="en-US" sz="1600" dirty="0"/>
              <a:t>이나 포인트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기본 크기  </a:t>
            </a:r>
            <a:r>
              <a:rPr lang="en-US" altLang="ko-KR" sz="1600" dirty="0"/>
              <a:t>1em = 16px = 12pt</a:t>
            </a:r>
            <a:endParaRPr lang="ko-KR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26" y="4017375"/>
            <a:ext cx="2761506" cy="14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글꼴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font-style : </a:t>
            </a:r>
            <a:r>
              <a:rPr lang="ko-KR" altLang="en-US" sz="1800" dirty="0" err="1"/>
              <a:t>이탤릭체로</a:t>
            </a:r>
            <a:r>
              <a:rPr lang="en-US" altLang="ko-KR" sz="1800" dirty="0"/>
              <a:t> </a:t>
            </a:r>
            <a:r>
              <a:rPr lang="ko-KR" altLang="en-US" sz="1800" dirty="0"/>
              <a:t>할지 여부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사용할 수 있는 값 </a:t>
            </a:r>
            <a:r>
              <a:rPr lang="en-US" altLang="ko-KR" sz="1600" dirty="0"/>
              <a:t>: normal, italic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font-weight : </a:t>
            </a:r>
            <a:r>
              <a:rPr lang="ko-KR" altLang="en-US" sz="1800" dirty="0"/>
              <a:t>글자의 굵기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키워드 </a:t>
            </a:r>
            <a:r>
              <a:rPr lang="en-US" altLang="ko-KR" sz="1600" dirty="0"/>
              <a:t>:  normal, bold, lighter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숫자 </a:t>
            </a:r>
            <a:r>
              <a:rPr lang="en-US" altLang="ko-KR" sz="1600" dirty="0"/>
              <a:t>: 100~900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100</a:t>
            </a:r>
            <a:r>
              <a:rPr lang="ko-KR" altLang="en-US" sz="1600" dirty="0"/>
              <a:t>단위 숫자</a:t>
            </a:r>
            <a:r>
              <a:rPr lang="en-US" altLang="ko-KR" sz="1600" dirty="0"/>
              <a:t>. </a:t>
            </a:r>
            <a:r>
              <a:rPr lang="ko-KR" altLang="en-US" sz="1600" dirty="0"/>
              <a:t>숫자가 클수록 굵다</a:t>
            </a:r>
            <a:r>
              <a:rPr lang="en-US" altLang="ko-KR" sz="1600" dirty="0"/>
              <a:t>. 400</a:t>
            </a:r>
            <a:r>
              <a:rPr lang="ko-KR" altLang="en-US" sz="1600" dirty="0"/>
              <a:t>이 보통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font-variant : </a:t>
            </a:r>
            <a:r>
              <a:rPr lang="ko-KR" altLang="en-US" sz="1800" dirty="0"/>
              <a:t>영문 소문자를 작은 대문자로 표시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사용할 수 있는 값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noraml</a:t>
            </a:r>
            <a:r>
              <a:rPr lang="en-US" altLang="ko-KR" sz="1600" dirty="0"/>
              <a:t>, small-caps</a:t>
            </a:r>
          </a:p>
          <a:p>
            <a:pPr lvl="1">
              <a:lnSpc>
                <a:spcPct val="130000"/>
              </a:lnSpc>
            </a:pPr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85" y="4313588"/>
            <a:ext cx="2897374" cy="129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85" y="5804689"/>
            <a:ext cx="3573616" cy="3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텍스트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line-height : </a:t>
            </a:r>
            <a:r>
              <a:rPr lang="ko-KR" altLang="en-US" sz="1800" dirty="0" err="1"/>
              <a:t>줄간격</a:t>
            </a:r>
            <a:endParaRPr lang="en-US" altLang="ko-KR" sz="1800" dirty="0"/>
          </a:p>
          <a:p>
            <a:pPr lvl="1"/>
            <a:r>
              <a:rPr lang="ko-KR" altLang="en-US" sz="1600" dirty="0"/>
              <a:t>사용할 수 있는 값 </a:t>
            </a:r>
            <a:r>
              <a:rPr lang="en-US" altLang="ko-KR" sz="1600" dirty="0"/>
              <a:t>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백분율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letter-spacing, word-spacing : </a:t>
            </a:r>
            <a:r>
              <a:rPr lang="ko-KR" altLang="en-US" sz="1800" dirty="0"/>
              <a:t>글자</a:t>
            </a:r>
            <a:r>
              <a:rPr lang="en-US" altLang="ko-KR" sz="1800" dirty="0"/>
              <a:t> </a:t>
            </a:r>
            <a:r>
              <a:rPr lang="ko-KR" altLang="en-US" sz="1800" dirty="0"/>
              <a:t>간격</a:t>
            </a:r>
            <a:endParaRPr lang="en-US" altLang="ko-KR" sz="1800" dirty="0"/>
          </a:p>
          <a:p>
            <a:pPr lvl="1"/>
            <a:r>
              <a:rPr lang="en-US" altLang="ko-KR" sz="1600" dirty="0"/>
              <a:t>letter-spacing : </a:t>
            </a:r>
            <a:r>
              <a:rPr lang="ko-KR" altLang="en-US" sz="1600" dirty="0" err="1"/>
              <a:t>낱글자와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낱글자</a:t>
            </a:r>
            <a:r>
              <a:rPr lang="ko-KR" altLang="en-US" sz="1600" dirty="0"/>
              <a:t> 사이의 간격</a:t>
            </a:r>
            <a:endParaRPr lang="en-US" altLang="ko-KR" sz="1600" dirty="0"/>
          </a:p>
          <a:p>
            <a:pPr lvl="1"/>
            <a:r>
              <a:rPr lang="en-US" altLang="ko-KR" sz="1600" dirty="0"/>
              <a:t>word-spacing :</a:t>
            </a:r>
            <a:r>
              <a:rPr lang="ko-KR" altLang="en-US" sz="1600" dirty="0"/>
              <a:t> 단어와 단어 사이의 간격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text-indent : </a:t>
            </a:r>
            <a:r>
              <a:rPr lang="ko-KR" altLang="en-US" sz="1800" dirty="0"/>
              <a:t>단락 첫 글자 들여쓰기 </a:t>
            </a:r>
            <a:endParaRPr lang="en-US" altLang="ko-KR" sz="1800" dirty="0"/>
          </a:p>
          <a:p>
            <a:pPr lvl="1"/>
            <a:r>
              <a:rPr lang="ko-KR" altLang="en-US" sz="1600" dirty="0"/>
              <a:t>사용할 수 있는 값 </a:t>
            </a:r>
            <a:r>
              <a:rPr lang="en-US" altLang="ko-KR" sz="1600" dirty="0"/>
              <a:t>: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백분율</a:t>
            </a:r>
            <a:endParaRPr lang="en-US" altLang="ko-KR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2058500"/>
            <a:ext cx="342981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4186176"/>
            <a:ext cx="3392785" cy="62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5649176"/>
            <a:ext cx="1924992" cy="2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4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텍스트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text-align : </a:t>
            </a:r>
            <a:r>
              <a:rPr lang="ko-KR" altLang="en-US" sz="1800" dirty="0"/>
              <a:t>텍스트 정렬</a:t>
            </a:r>
            <a:endParaRPr lang="en-US" altLang="ko-KR" sz="1800" dirty="0"/>
          </a:p>
          <a:p>
            <a:pPr lvl="1"/>
            <a:r>
              <a:rPr lang="en-US" altLang="ko-KR" sz="1600" dirty="0"/>
              <a:t>left(</a:t>
            </a:r>
            <a:r>
              <a:rPr lang="ko-KR" altLang="en-US" sz="1600" dirty="0"/>
              <a:t>기본값</a:t>
            </a:r>
            <a:r>
              <a:rPr lang="en-US" altLang="ko-KR" sz="1600" dirty="0"/>
              <a:t>), right, center, justify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text-decoration : </a:t>
            </a:r>
            <a:r>
              <a:rPr lang="ko-KR" altLang="en-US" sz="1800" dirty="0"/>
              <a:t>텍스트와 줄</a:t>
            </a:r>
            <a:endParaRPr lang="en-US" altLang="ko-KR" sz="1800" dirty="0"/>
          </a:p>
          <a:p>
            <a:pPr lvl="1"/>
            <a:r>
              <a:rPr lang="en-US" altLang="ko-KR" sz="1600" dirty="0"/>
              <a:t>none : </a:t>
            </a:r>
            <a:r>
              <a:rPr lang="ko-KR" altLang="en-US" sz="1600" dirty="0"/>
              <a:t>텍스트 줄을 긋지 않는다</a:t>
            </a:r>
            <a:endParaRPr lang="en-US" altLang="ko-KR" sz="1600" dirty="0"/>
          </a:p>
          <a:p>
            <a:pPr lvl="1"/>
            <a:r>
              <a:rPr lang="en-US" altLang="ko-KR" sz="1600" dirty="0"/>
              <a:t>underline : </a:t>
            </a:r>
            <a:r>
              <a:rPr lang="ko-KR" altLang="en-US" sz="1600" dirty="0"/>
              <a:t>텍스트에 밑줄 추가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overline</a:t>
            </a:r>
            <a:r>
              <a:rPr lang="en-US" altLang="ko-KR" sz="1600" dirty="0"/>
              <a:t> : </a:t>
            </a:r>
            <a:r>
              <a:rPr lang="ko-KR" altLang="en-US" sz="1600" dirty="0"/>
              <a:t>텍스트 위에 줄 추가</a:t>
            </a:r>
            <a:endParaRPr lang="en-US" altLang="ko-KR" sz="1600" dirty="0"/>
          </a:p>
          <a:p>
            <a:pPr lvl="1"/>
            <a:r>
              <a:rPr lang="en-US" altLang="ko-KR" sz="1600" dirty="0"/>
              <a:t>line-through : </a:t>
            </a:r>
            <a:r>
              <a:rPr lang="ko-KR" altLang="en-US" sz="1600" dirty="0"/>
              <a:t>텍스트 위로 가로지르는 줄</a:t>
            </a:r>
            <a:endParaRPr lang="en-US" altLang="ko-KR" sz="1600" dirty="0"/>
          </a:p>
          <a:p>
            <a:pPr lvl="1"/>
            <a:r>
              <a:rPr lang="en-US" altLang="ko-KR" sz="1600" dirty="0"/>
              <a:t>blink : </a:t>
            </a:r>
            <a:r>
              <a:rPr lang="ko-KR" altLang="en-US" sz="1600" dirty="0"/>
              <a:t>텍스트를 깜빡이게 합니다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1" y="2106829"/>
            <a:ext cx="2808312" cy="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74" y="2105198"/>
            <a:ext cx="2794620" cy="81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02" y="3125476"/>
            <a:ext cx="2775570" cy="83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59" y="3121119"/>
            <a:ext cx="2828735" cy="8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86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링크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밑줄 없애기 </a:t>
            </a:r>
            <a:r>
              <a:rPr lang="en-US" altLang="ko-KR" sz="1800" dirty="0"/>
              <a:t>: </a:t>
            </a:r>
            <a:r>
              <a:rPr lang="en-US" altLang="ko-KR" sz="1800" dirty="0">
                <a:sym typeface="Wingdings" panose="05000000000000000000" pitchFamily="2" charset="2"/>
              </a:rPr>
              <a:t>text-decoration </a:t>
            </a:r>
            <a:r>
              <a:rPr lang="ko-KR" altLang="en-US" sz="1800" dirty="0">
                <a:sym typeface="Wingdings" panose="05000000000000000000" pitchFamily="2" charset="2"/>
              </a:rPr>
              <a:t>속성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a:link : </a:t>
            </a:r>
            <a:r>
              <a:rPr lang="ko-KR" altLang="en-US" sz="1800" dirty="0">
                <a:sym typeface="Wingdings" panose="05000000000000000000" pitchFamily="2" charset="2"/>
              </a:rPr>
              <a:t>링크의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a:active : </a:t>
            </a:r>
            <a:r>
              <a:rPr lang="ko-KR" altLang="en-US" sz="1800" dirty="0">
                <a:sym typeface="Wingdings" panose="05000000000000000000" pitchFamily="2" charset="2"/>
              </a:rPr>
              <a:t> 마우스를 클릭하는 순간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즉 활성화</a:t>
            </a:r>
            <a:r>
              <a:rPr lang="en-US" altLang="ko-KR" sz="1800" dirty="0">
                <a:sym typeface="Wingdings" panose="05000000000000000000" pitchFamily="2" charset="2"/>
              </a:rPr>
              <a:t>(active)</a:t>
            </a:r>
            <a:r>
              <a:rPr lang="ko-KR" altLang="en-US" sz="1800" dirty="0">
                <a:sym typeface="Wingdings" panose="05000000000000000000" pitchFamily="2" charset="2"/>
              </a:rPr>
              <a:t>되는 순간의 스타일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a:visited : </a:t>
            </a:r>
            <a:r>
              <a:rPr lang="ko-KR" altLang="en-US" sz="1800" dirty="0">
                <a:sym typeface="Wingdings" panose="05000000000000000000" pitchFamily="2" charset="2"/>
              </a:rPr>
              <a:t>한번 방문했던 링크의 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a:hover : </a:t>
            </a:r>
            <a:r>
              <a:rPr lang="ko-KR" altLang="en-US" sz="1800" dirty="0">
                <a:sym typeface="Wingdings" panose="05000000000000000000" pitchFamily="2" charset="2"/>
              </a:rPr>
              <a:t>마우스 포인터를 올렸을 때의 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링크 관련 스타일 속성들은 적용 순서가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① a:link  ② a:visited    ③ a:hover    ④ a:active </a:t>
            </a:r>
          </a:p>
          <a:p>
            <a:pPr lvl="1"/>
            <a:endParaRPr lang="ko-KR" alt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87" y="1860620"/>
            <a:ext cx="2448272" cy="1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8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77" y="1317231"/>
            <a:ext cx="9530838" cy="47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9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6" y="1252836"/>
            <a:ext cx="7527078" cy="49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549052"/>
            <a:ext cx="10687808" cy="27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5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박스 모델</a:t>
            </a:r>
            <a:r>
              <a:rPr lang="en-US" altLang="ko-KR" sz="2400" dirty="0" smtClean="0">
                <a:latin typeface="+mj-ea"/>
                <a:ea typeface="+mj-ea"/>
              </a:rPr>
              <a:t>(</a:t>
            </a:r>
            <a:r>
              <a:rPr lang="en-US" altLang="ko-KR" sz="2400" dirty="0" err="1" smtClean="0">
                <a:latin typeface="+mj-ea"/>
                <a:ea typeface="+mj-ea"/>
              </a:rPr>
              <a:t>boxmodel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  <a:r>
              <a:rPr lang="ko-KR" altLang="en-US" sz="2400" dirty="0" smtClean="0">
                <a:latin typeface="+mj-ea"/>
                <a:ea typeface="+mj-ea"/>
              </a:rPr>
              <a:t>이란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문서 상의 콘텐츠는 박스 형태로 구성된다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내용이 별개의 박스 형태를 가진다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박스 모델에서의 여백이나 테두리를 조절하여 웹 요소들을 자유롭게 배치할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HTML</a:t>
            </a:r>
            <a:r>
              <a:rPr lang="ko-KR" altLang="en-US" sz="1600" dirty="0"/>
              <a:t>로 작성한 내용은 그대로 두고 </a:t>
            </a:r>
            <a:r>
              <a:rPr lang="en-US" altLang="ko-KR" sz="1600" dirty="0"/>
              <a:t>CSS</a:t>
            </a:r>
            <a:r>
              <a:rPr lang="ko-KR" altLang="en-US" sz="1600" dirty="0"/>
              <a:t>에서 여백이나 포지션만 조절해도 전혀 다른 느낌의 웹 문서를 만들 수 있다</a:t>
            </a:r>
            <a:r>
              <a:rPr lang="en-US" altLang="ko-KR" sz="1600" dirty="0"/>
              <a:t>. </a:t>
            </a:r>
          </a:p>
          <a:p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19767" y="2060848"/>
            <a:ext cx="6550695" cy="2565747"/>
            <a:chOff x="971600" y="2060848"/>
            <a:chExt cx="6550695" cy="25657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060848"/>
              <a:ext cx="6550695" cy="2565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822221" y="2570820"/>
              <a:ext cx="432048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2080" y="2570820"/>
              <a:ext cx="1296144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1136" y="2580597"/>
              <a:ext cx="216024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99992" y="2852936"/>
              <a:ext cx="1944216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78652" y="2871180"/>
              <a:ext cx="829651" cy="3417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78652" y="3225552"/>
              <a:ext cx="829651" cy="3417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96991" y="3584282"/>
              <a:ext cx="829651" cy="85283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92278" y="3288438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59261" y="3466731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59261" y="3840251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039" y="3466731"/>
              <a:ext cx="864097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58018" y="3831784"/>
              <a:ext cx="864097" cy="317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22115" y="3466730"/>
              <a:ext cx="622093" cy="68234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99992" y="3235775"/>
              <a:ext cx="1944216" cy="910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9244" y="4377830"/>
              <a:ext cx="1174884" cy="457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22115" y="3371100"/>
              <a:ext cx="429337" cy="772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18584" y="4183619"/>
              <a:ext cx="625624" cy="910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59261" y="3396450"/>
              <a:ext cx="577424" cy="698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22116" y="4362079"/>
              <a:ext cx="311046" cy="772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28184" y="4359893"/>
              <a:ext cx="155523" cy="794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4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스타일과 스타일시트가 무엇인지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스타일시트가 필요한 이유와 정의 방법을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스타일시트에서 색상을 다루는 방법을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스타일시트에서 배경색과 배경 이미지를 다루는 속성에 대해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스타일시트의 텍스트 관련 속성들을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링크 텍스트의 밑줄을 원하는 형태로 조절할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스타일 시트를 이용해 웹 페이지를 꾸밀 수 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박스 모델 구성 요소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내용과 패딩</a:t>
            </a:r>
            <a:r>
              <a:rPr lang="en-US" altLang="ko-KR" sz="1600" dirty="0"/>
              <a:t>(padding), </a:t>
            </a:r>
            <a:r>
              <a:rPr lang="ko-KR" altLang="en-US" sz="1600" dirty="0"/>
              <a:t>테두리</a:t>
            </a:r>
            <a:r>
              <a:rPr lang="en-US" altLang="ko-KR" sz="1600" dirty="0"/>
              <a:t>(border), </a:t>
            </a:r>
            <a:r>
              <a:rPr lang="ko-KR" altLang="en-US" sz="1600" dirty="0"/>
              <a:t>마진</a:t>
            </a:r>
            <a:r>
              <a:rPr lang="en-US" altLang="ko-KR" sz="1600" dirty="0"/>
              <a:t>(margin)</a:t>
            </a:r>
            <a:r>
              <a:rPr lang="ko-KR" altLang="en-US" sz="1600" dirty="0"/>
              <a:t>으로 구성</a:t>
            </a:r>
            <a:endParaRPr lang="en-US" altLang="ko-KR" sz="1600" dirty="0"/>
          </a:p>
          <a:p>
            <a:r>
              <a:rPr lang="ko-KR" altLang="en-US" sz="1600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텍스트나 이미지 등의 실제 내용이 들어가는 영역</a:t>
            </a:r>
            <a:endParaRPr lang="en-US" altLang="ko-KR" sz="1600" dirty="0"/>
          </a:p>
          <a:p>
            <a:r>
              <a:rPr lang="ko-KR" altLang="en-US" sz="1600" dirty="0"/>
              <a:t>패딩 </a:t>
            </a:r>
            <a:r>
              <a:rPr lang="en-US" altLang="ko-KR" sz="1600" dirty="0"/>
              <a:t>: </a:t>
            </a:r>
            <a:r>
              <a:rPr lang="ko-KR" altLang="en-US" sz="1600" dirty="0"/>
              <a:t>내용과 테두리 사이의 영역</a:t>
            </a:r>
            <a:endParaRPr lang="en-US" altLang="ko-KR" sz="1600" dirty="0"/>
          </a:p>
          <a:p>
            <a:r>
              <a:rPr lang="ko-KR" altLang="en-US" sz="1600" dirty="0"/>
              <a:t>테두리</a:t>
            </a:r>
            <a:endParaRPr lang="en-US" altLang="ko-KR" sz="1600" dirty="0"/>
          </a:p>
          <a:p>
            <a:r>
              <a:rPr lang="ko-KR" altLang="en-US" sz="1600" dirty="0"/>
              <a:t>마진 </a:t>
            </a:r>
            <a:r>
              <a:rPr lang="en-US" altLang="ko-KR" sz="1600" dirty="0"/>
              <a:t>: </a:t>
            </a:r>
            <a:r>
              <a:rPr lang="ko-KR" altLang="en-US" sz="1600" dirty="0"/>
              <a:t>요소와 요소 사이의 영역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1"/>
          <a:stretch/>
        </p:blipFill>
        <p:spPr bwMode="auto">
          <a:xfrm>
            <a:off x="3143213" y="2935957"/>
            <a:ext cx="6839024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05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width, height </a:t>
            </a:r>
            <a:r>
              <a:rPr lang="ko-KR" altLang="en-US" sz="2400" dirty="0" smtClean="0">
                <a:latin typeface="+mj-ea"/>
                <a:ea typeface="+mj-ea"/>
              </a:rPr>
              <a:t>속성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요소의 너비와 높이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백분율 값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요소의 크기를 기준으로 백분율로 표시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부모 요소의 너비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100px, </a:t>
            </a:r>
            <a:r>
              <a:rPr lang="ko-KR" altLang="en-US" sz="1600" dirty="0"/>
              <a:t>현재 요소의 스타일을 </a:t>
            </a:r>
            <a:r>
              <a:rPr lang="en-US" altLang="ko-KR" sz="1600" dirty="0"/>
              <a:t>width:60%;</a:t>
            </a:r>
            <a:r>
              <a:rPr lang="ko-KR" altLang="en-US" sz="1600" dirty="0"/>
              <a:t>로 지정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현재 요소의 너비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60px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크기값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직접 요소의 크기 지정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 width:300px; height:200px;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auto : </a:t>
            </a:r>
            <a:r>
              <a:rPr lang="ko-KR" altLang="en-US" sz="1600" dirty="0"/>
              <a:t>내용에 딱 맞는 크기로 자동 설정된다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90" y="4234693"/>
            <a:ext cx="4032448" cy="1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78" y="3802645"/>
            <a:ext cx="2498474" cy="215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테두리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속성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border-style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border-width : </a:t>
            </a:r>
            <a:r>
              <a:rPr lang="ko-KR" altLang="en-US" sz="1800" dirty="0"/>
              <a:t>테두리</a:t>
            </a:r>
            <a:r>
              <a:rPr lang="en-US" altLang="ko-KR" sz="1800" dirty="0"/>
              <a:t> </a:t>
            </a:r>
            <a:r>
              <a:rPr lang="ko-KR" altLang="en-US" sz="1800" dirty="0"/>
              <a:t>너비</a:t>
            </a:r>
            <a:r>
              <a:rPr lang="en-US" altLang="ko-KR" sz="1800" dirty="0"/>
              <a:t>. </a:t>
            </a:r>
            <a:r>
              <a:rPr lang="ko-KR" altLang="en-US" sz="1800" dirty="0"/>
              <a:t>키워드나 크기 값</a:t>
            </a:r>
            <a:endParaRPr lang="en-US" altLang="ko-KR" sz="1800" dirty="0"/>
          </a:p>
          <a:p>
            <a:r>
              <a:rPr lang="en-US" altLang="ko-KR" sz="1800" dirty="0"/>
              <a:t>border-color : </a:t>
            </a:r>
            <a:r>
              <a:rPr lang="ko-KR" altLang="en-US" sz="1800" dirty="0"/>
              <a:t>테두리 색상</a:t>
            </a:r>
            <a:r>
              <a:rPr lang="en-US" altLang="ko-KR" sz="1800" dirty="0"/>
              <a:t>. </a:t>
            </a:r>
            <a:r>
              <a:rPr lang="ko-KR" altLang="en-US" sz="1800" dirty="0"/>
              <a:t>색상 이름이나 </a:t>
            </a:r>
            <a:r>
              <a:rPr lang="en-US" altLang="ko-KR" sz="1800" dirty="0"/>
              <a:t>16</a:t>
            </a:r>
            <a:r>
              <a:rPr lang="ko-KR" altLang="en-US" sz="1800" dirty="0"/>
              <a:t>진수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rgba</a:t>
            </a:r>
            <a:r>
              <a:rPr lang="en-US" altLang="ko-KR" sz="1800" dirty="0"/>
              <a:t> </a:t>
            </a:r>
            <a:r>
              <a:rPr lang="ko-KR" altLang="en-US" sz="1800" dirty="0"/>
              <a:t>값</a:t>
            </a:r>
            <a:endParaRPr lang="en-US" altLang="ko-KR" sz="1800" dirty="0"/>
          </a:p>
          <a:p>
            <a:pPr marL="342900" lvl="1" indent="-342900"/>
            <a:r>
              <a:rPr lang="en-US" altLang="ko-KR" sz="1800" dirty="0"/>
              <a:t>borer : </a:t>
            </a:r>
            <a:r>
              <a:rPr lang="ko-KR" altLang="en-US" sz="1800" dirty="0"/>
              <a:t>테두리 스타일을 한꺼번에 지정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          top </a:t>
            </a:r>
            <a:r>
              <a:rPr lang="en-US" altLang="ko-KR" sz="1800" dirty="0">
                <a:sym typeface="Wingdings" panose="05000000000000000000" pitchFamily="2" charset="2"/>
              </a:rPr>
              <a:t> right  bottom  left </a:t>
            </a:r>
            <a:r>
              <a:rPr lang="ko-KR" altLang="en-US" sz="1800" dirty="0">
                <a:sym typeface="Wingdings" panose="05000000000000000000" pitchFamily="2" charset="2"/>
              </a:rPr>
              <a:t>순서</a:t>
            </a:r>
            <a:endParaRPr lang="en-US" altLang="ko-KR" sz="1800" dirty="0"/>
          </a:p>
          <a:p>
            <a:r>
              <a:rPr lang="ko-KR" altLang="en-US" sz="1800" dirty="0"/>
              <a:t>네 방향의 스타일 따로 지정할 수 있다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border-top, border-right, border-bottom, border-left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39" y="1739672"/>
            <a:ext cx="5195491" cy="8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83" y="4841122"/>
            <a:ext cx="2287513" cy="115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03" y="5036305"/>
            <a:ext cx="2957471" cy="5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5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6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border-radius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박스 </a:t>
            </a:r>
            <a:r>
              <a:rPr lang="ko-KR" altLang="en-US" sz="1800" dirty="0"/>
              <a:t>모델의 모서리를 둥글게 처리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42" y="2674012"/>
            <a:ext cx="2200077" cy="13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16" y="2271669"/>
            <a:ext cx="2533279" cy="12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61" y="2100563"/>
            <a:ext cx="2283550" cy="10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75" y="3812072"/>
            <a:ext cx="2736304" cy="85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74" y="3511750"/>
            <a:ext cx="2002727" cy="111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54" y="5099003"/>
            <a:ext cx="2308587" cy="8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57" y="4831334"/>
            <a:ext cx="2028744" cy="114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29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box-shadow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박스 모델에 그림자 효과 추가</a:t>
            </a:r>
            <a:endParaRPr lang="en-US" altLang="ko-KR" sz="1800" dirty="0"/>
          </a:p>
          <a:p>
            <a:r>
              <a:rPr lang="ko-KR" altLang="en-US" sz="1800" dirty="0"/>
              <a:t>사용할 수 있는 값</a:t>
            </a:r>
            <a:endParaRPr lang="en-US" altLang="ko-KR" sz="1800" dirty="0"/>
          </a:p>
          <a:p>
            <a:pPr lvl="1"/>
            <a:r>
              <a:rPr lang="ko-KR" altLang="en-US" sz="1600" dirty="0"/>
              <a:t>가로 오프셋 </a:t>
            </a:r>
            <a:r>
              <a:rPr lang="en-US" altLang="ko-KR" sz="1600" dirty="0"/>
              <a:t>: </a:t>
            </a:r>
            <a:r>
              <a:rPr lang="ko-KR" altLang="en-US" sz="1600" dirty="0"/>
              <a:t>그림자가 가로로 얼마나 떨어져 있는지</a:t>
            </a:r>
            <a:r>
              <a:rPr lang="en-US" altLang="ko-KR" sz="1600" dirty="0"/>
              <a:t>. </a:t>
            </a:r>
            <a:r>
              <a:rPr lang="ko-KR" altLang="en-US" sz="1600" dirty="0"/>
              <a:t>양수일 때 오른쪽</a:t>
            </a:r>
            <a:r>
              <a:rPr lang="en-US" altLang="ko-KR" sz="1600" dirty="0"/>
              <a:t> </a:t>
            </a:r>
            <a:r>
              <a:rPr lang="ko-KR" altLang="en-US" sz="1600" dirty="0"/>
              <a:t>그림자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세로 오프셋 </a:t>
            </a:r>
            <a:r>
              <a:rPr lang="en-US" altLang="ko-KR" sz="1600" dirty="0"/>
              <a:t>: </a:t>
            </a:r>
            <a:r>
              <a:rPr lang="ko-KR" altLang="en-US" sz="1600" dirty="0"/>
              <a:t>그림자가 세로로 얼마나 떨어져 있는지</a:t>
            </a:r>
            <a:r>
              <a:rPr lang="en-US" altLang="ko-KR" sz="1600" dirty="0"/>
              <a:t>. </a:t>
            </a:r>
            <a:r>
              <a:rPr lang="ko-KR" altLang="en-US" sz="1600" dirty="0"/>
              <a:t>양수일 때 아래쪽 그림자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blur radius : </a:t>
            </a:r>
            <a:r>
              <a:rPr lang="ko-KR" altLang="en-US" sz="1600" dirty="0"/>
              <a:t>그림자의 번지는 정도</a:t>
            </a:r>
            <a:r>
              <a:rPr lang="en-US" altLang="ko-KR" sz="1600" dirty="0"/>
              <a:t>. 0</a:t>
            </a:r>
            <a:r>
              <a:rPr lang="ko-KR" altLang="en-US" sz="1600" dirty="0"/>
              <a:t>이 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생략하면 번지는 효과를 사용하지 않음</a:t>
            </a:r>
            <a:endParaRPr lang="en-US" altLang="ko-KR" sz="1600" dirty="0"/>
          </a:p>
          <a:p>
            <a:pPr lvl="1"/>
            <a:r>
              <a:rPr lang="ko-KR" altLang="en-US" sz="1600" dirty="0"/>
              <a:t>그림자 색상 </a:t>
            </a:r>
            <a:r>
              <a:rPr lang="en-US" altLang="ko-KR" sz="1600" dirty="0"/>
              <a:t>: 16</a:t>
            </a:r>
            <a:r>
              <a:rPr lang="ko-KR" altLang="en-US" sz="1600" dirty="0"/>
              <a:t>진수나 색상 이름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 </a:t>
            </a:r>
            <a:r>
              <a:rPr lang="ko-KR" altLang="en-US" sz="1600" dirty="0"/>
              <a:t>값 사용</a:t>
            </a:r>
            <a:r>
              <a:rPr lang="en-US" altLang="ko-KR" sz="1600" dirty="0"/>
              <a:t>. </a:t>
            </a:r>
            <a:r>
              <a:rPr lang="ko-KR" altLang="en-US" sz="1600" dirty="0"/>
              <a:t>기본 값은 검정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86" y="3444932"/>
            <a:ext cx="2670283" cy="198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13" y="4312650"/>
            <a:ext cx="4600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44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선택한 요소의 크기나 위치를 바꾸거나</a:t>
            </a:r>
            <a:r>
              <a:rPr lang="en-US" altLang="ko-KR" sz="1800" dirty="0"/>
              <a:t> </a:t>
            </a:r>
            <a:r>
              <a:rPr lang="ko-KR" altLang="en-US" sz="1800" dirty="0"/>
              <a:t>회전시킴</a:t>
            </a:r>
            <a:endParaRPr lang="en-US" altLang="ko-KR" sz="1800" dirty="0"/>
          </a:p>
          <a:p>
            <a:r>
              <a:rPr lang="en-US" altLang="ko-KR" sz="1800" dirty="0"/>
              <a:t>transform </a:t>
            </a:r>
            <a:r>
              <a:rPr lang="ko-KR" altLang="en-US" sz="1800" dirty="0"/>
              <a:t>속성 이용</a:t>
            </a:r>
            <a:r>
              <a:rPr lang="en-US" altLang="ko-KR" sz="1800" dirty="0"/>
              <a:t>. </a:t>
            </a:r>
            <a:r>
              <a:rPr lang="ko-KR" altLang="en-US" sz="1800" dirty="0"/>
              <a:t>속성 앞에 </a:t>
            </a:r>
            <a:r>
              <a:rPr lang="en-US" altLang="ko-KR" sz="1800" dirty="0"/>
              <a:t>prefix</a:t>
            </a:r>
            <a:r>
              <a:rPr lang="ko-KR" altLang="en-US" sz="1800" dirty="0"/>
              <a:t>를 붙여야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이동</a:t>
            </a:r>
            <a:endParaRPr lang="en-US" altLang="ko-KR" sz="1800" dirty="0"/>
          </a:p>
          <a:p>
            <a:pPr lvl="1"/>
            <a:r>
              <a:rPr lang="en-US" altLang="ko-KR" sz="1600" dirty="0"/>
              <a:t>translate(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, ty) : x</a:t>
            </a:r>
            <a:r>
              <a:rPr lang="ko-KR" altLang="en-US" sz="1600" dirty="0"/>
              <a:t>축으로 </a:t>
            </a:r>
            <a:r>
              <a:rPr lang="en-US" altLang="ko-KR" sz="1600" dirty="0" err="1"/>
              <a:t>tx</a:t>
            </a:r>
            <a:r>
              <a:rPr lang="ko-KR" altLang="en-US" sz="1600" dirty="0"/>
              <a:t>만큼</a:t>
            </a:r>
            <a:r>
              <a:rPr lang="en-US" altLang="ko-KR" sz="1600" dirty="0"/>
              <a:t>, y</a:t>
            </a:r>
            <a:r>
              <a:rPr lang="ko-KR" altLang="en-US" sz="1600" dirty="0"/>
              <a:t>축으로 </a:t>
            </a:r>
            <a:r>
              <a:rPr lang="en-US" altLang="ko-KR" sz="1600" dirty="0"/>
              <a:t>ty</a:t>
            </a:r>
            <a:r>
              <a:rPr lang="ko-KR" altLang="en-US" sz="1600" dirty="0"/>
              <a:t>만큼 이동</a:t>
            </a:r>
            <a:r>
              <a:rPr lang="en-US" altLang="ko-KR" sz="1600" dirty="0"/>
              <a:t>. ty </a:t>
            </a:r>
            <a:r>
              <a:rPr lang="ko-KR" altLang="en-US" sz="1600" dirty="0"/>
              <a:t>값이 주어지지 않으면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간주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translateX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</a:t>
            </a:r>
            <a:r>
              <a:rPr lang="ko-KR" altLang="en-US" sz="1600" dirty="0"/>
              <a:t>값만큼 </a:t>
            </a:r>
            <a:r>
              <a:rPr lang="en-US" altLang="ko-KR" sz="1600" dirty="0"/>
              <a:t>x</a:t>
            </a:r>
            <a:r>
              <a:rPr lang="ko-KR" altLang="en-US" sz="1600" dirty="0"/>
              <a:t>축 방향으로 이동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translateY</a:t>
            </a:r>
            <a:r>
              <a:rPr lang="en-US" altLang="ko-KR" sz="1600" dirty="0"/>
              <a:t>(ty) : ty </a:t>
            </a:r>
            <a:r>
              <a:rPr lang="ko-KR" altLang="en-US" sz="1600" dirty="0"/>
              <a:t>값만큼 </a:t>
            </a:r>
            <a:r>
              <a:rPr lang="en-US" altLang="ko-KR" sz="1600" dirty="0"/>
              <a:t>y</a:t>
            </a:r>
            <a:r>
              <a:rPr lang="ko-KR" altLang="en-US" sz="1600" dirty="0"/>
              <a:t>축 방향으로 이동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77" y="3591823"/>
            <a:ext cx="3633961" cy="144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73" y="3879855"/>
            <a:ext cx="2228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347520" y="3536363"/>
            <a:ext cx="854721" cy="487507"/>
            <a:chOff x="5734851" y="3733580"/>
            <a:chExt cx="854721" cy="487507"/>
          </a:xfrm>
        </p:grpSpPr>
        <p:sp>
          <p:nvSpPr>
            <p:cNvPr id="12" name="TextBox 11"/>
            <p:cNvSpPr txBox="1"/>
            <p:nvPr/>
          </p:nvSpPr>
          <p:spPr>
            <a:xfrm>
              <a:off x="5734851" y="37335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원래 위치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</p:cNvCxnSpPr>
            <p:nvPr/>
          </p:nvCxnSpPr>
          <p:spPr>
            <a:xfrm>
              <a:off x="6162212" y="4010579"/>
              <a:ext cx="0" cy="210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8047502" y="5248007"/>
            <a:ext cx="1162498" cy="617236"/>
            <a:chOff x="6434833" y="5445224"/>
            <a:chExt cx="1162498" cy="617236"/>
          </a:xfrm>
        </p:grpSpPr>
        <p:sp>
          <p:nvSpPr>
            <p:cNvPr id="16" name="TextBox 15"/>
            <p:cNvSpPr txBox="1"/>
            <p:nvPr/>
          </p:nvSpPr>
          <p:spPr>
            <a:xfrm>
              <a:off x="6434833" y="5785461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solidFill>
                    <a:srgbClr val="FF0000"/>
                  </a:solidFill>
                </a:rPr>
                <a:t>이동시킨 위치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6876256" y="5445224"/>
              <a:ext cx="0" cy="34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57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회전 </a:t>
            </a:r>
            <a:endParaRPr lang="en-US" altLang="ko-KR" sz="1800" dirty="0"/>
          </a:p>
          <a:p>
            <a:pPr lvl="1"/>
            <a:r>
              <a:rPr lang="en-US" altLang="ko-KR" sz="1600" dirty="0"/>
              <a:t>rotate(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</a:t>
            </a:r>
            <a:r>
              <a:rPr lang="ko-KR" altLang="en-US" sz="1600" dirty="0"/>
              <a:t>지정한 각도만큼 해당 요소를 회전시킴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각도는 </a:t>
            </a:r>
            <a:r>
              <a:rPr lang="en-US" altLang="ko-KR" sz="1600" dirty="0" err="1"/>
              <a:t>deg</a:t>
            </a:r>
            <a:r>
              <a:rPr lang="en-US" altLang="ko-KR" sz="1600" dirty="0"/>
              <a:t>(degree, </a:t>
            </a:r>
            <a:r>
              <a:rPr lang="ko-KR" altLang="en-US" sz="1600" dirty="0"/>
              <a:t>도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사용하거나 라디안 값을 사용</a:t>
            </a:r>
            <a:r>
              <a:rPr lang="en-US" altLang="ko-KR" sz="1200" dirty="0"/>
              <a:t>(1</a:t>
            </a:r>
            <a:r>
              <a:rPr lang="ko-KR" altLang="en-US" sz="1200" dirty="0"/>
              <a:t>라디안 </a:t>
            </a:r>
            <a:r>
              <a:rPr lang="en-US" altLang="ko-KR" sz="1200" dirty="0"/>
              <a:t>= 1/180</a:t>
            </a:r>
            <a:r>
              <a:rPr lang="ko-KR" altLang="en-US" sz="1200" dirty="0"/>
              <a:t>도</a:t>
            </a:r>
            <a:r>
              <a:rPr lang="en-US" altLang="ko-KR" sz="12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ko-KR" altLang="en-US" sz="1800" dirty="0"/>
              <a:t>확대 </a:t>
            </a:r>
            <a:endParaRPr lang="en-US" altLang="ko-KR" sz="1800" dirty="0"/>
          </a:p>
          <a:p>
            <a:pPr lvl="1"/>
            <a:r>
              <a:rPr lang="en-US" altLang="ko-KR" sz="1600" dirty="0"/>
              <a:t>scale(</a:t>
            </a:r>
            <a:r>
              <a:rPr lang="en-US" altLang="ko-KR" sz="1600" dirty="0" err="1"/>
              <a:t>sx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) : </a:t>
            </a:r>
            <a:r>
              <a:rPr lang="ko-KR" altLang="en-US" sz="1600" dirty="0"/>
              <a:t>가로로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만큼</a:t>
            </a:r>
            <a:r>
              <a:rPr lang="en-US" altLang="ko-KR" sz="1600" dirty="0"/>
              <a:t>, </a:t>
            </a:r>
            <a:r>
              <a:rPr lang="ko-KR" altLang="en-US" sz="1600" dirty="0"/>
              <a:t>세로로 </a:t>
            </a:r>
            <a:r>
              <a:rPr lang="en-US" altLang="ko-KR" sz="1600" dirty="0" err="1"/>
              <a:t>sy</a:t>
            </a:r>
            <a:r>
              <a:rPr lang="ko-KR" altLang="en-US" sz="1600" dirty="0"/>
              <a:t>만큼 확대</a:t>
            </a:r>
            <a:r>
              <a:rPr lang="en-US" altLang="ko-KR" sz="1600" dirty="0"/>
              <a:t>. </a:t>
            </a:r>
            <a:r>
              <a:rPr lang="ko-KR" altLang="en-US" sz="1600" dirty="0"/>
              <a:t>값이 하나라면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 </a:t>
            </a:r>
            <a:r>
              <a:rPr lang="ko-KR" altLang="en-US" sz="1600" dirty="0"/>
              <a:t>같음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scaleX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sx</a:t>
            </a:r>
            <a:r>
              <a:rPr lang="en-US" altLang="ko-KR" sz="1600" dirty="0"/>
              <a:t>) : </a:t>
            </a:r>
            <a:r>
              <a:rPr lang="ko-KR" altLang="en-US" sz="1600" dirty="0"/>
              <a:t>가로로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만큼 확대  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scaleY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) : </a:t>
            </a:r>
            <a:r>
              <a:rPr lang="ko-KR" altLang="en-US" sz="1600" dirty="0"/>
              <a:t>세로로 </a:t>
            </a:r>
            <a:r>
              <a:rPr lang="en-US" altLang="ko-KR" sz="1600" dirty="0" err="1"/>
              <a:t>sy</a:t>
            </a:r>
            <a:r>
              <a:rPr lang="ko-KR" altLang="en-US" sz="1600" dirty="0"/>
              <a:t>만큼 확대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94" y="2296303"/>
            <a:ext cx="2652712" cy="12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70" y="2296304"/>
            <a:ext cx="1910644" cy="1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38" y="4673069"/>
            <a:ext cx="2448868" cy="13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48" y="4588918"/>
            <a:ext cx="2123306" cy="151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8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왜곡 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skew(</a:t>
            </a:r>
            <a:r>
              <a:rPr lang="ko-KR" altLang="en-US" sz="1600" dirty="0"/>
              <a:t>각도</a:t>
            </a:r>
            <a:r>
              <a:rPr lang="en-US" altLang="ko-KR" sz="1600" dirty="0"/>
              <a:t>1, </a:t>
            </a:r>
            <a:r>
              <a:rPr lang="ko-KR" altLang="en-US" sz="1600" dirty="0"/>
              <a:t>각도</a:t>
            </a:r>
            <a:r>
              <a:rPr lang="en-US" altLang="ko-KR" sz="1600" dirty="0"/>
              <a:t>2) : x</a:t>
            </a:r>
            <a:r>
              <a:rPr lang="ko-KR" altLang="en-US" sz="1600" dirty="0"/>
              <a:t>축과 </a:t>
            </a:r>
            <a:r>
              <a:rPr lang="en-US" altLang="ko-KR" sz="1600" dirty="0"/>
              <a:t>y</a:t>
            </a:r>
            <a:r>
              <a:rPr lang="ko-KR" altLang="en-US" sz="1600" dirty="0"/>
              <a:t>축을 따라 주어진 각도</a:t>
            </a:r>
            <a:r>
              <a:rPr lang="en-US" altLang="ko-KR" sz="1600" dirty="0"/>
              <a:t>1</a:t>
            </a:r>
            <a:r>
              <a:rPr lang="ko-KR" altLang="en-US" sz="1600" dirty="0"/>
              <a:t>과 각도</a:t>
            </a:r>
            <a:r>
              <a:rPr lang="en-US" altLang="ko-KR" sz="1600" dirty="0"/>
              <a:t>2</a:t>
            </a:r>
            <a:r>
              <a:rPr lang="ko-KR" altLang="en-US" sz="1600" dirty="0"/>
              <a:t>만큼 왜곡시킴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각도 값이 하나뿐일 경우 </a:t>
            </a:r>
            <a:r>
              <a:rPr lang="en-US" altLang="ko-KR" sz="1600" dirty="0"/>
              <a:t>y</a:t>
            </a:r>
            <a:r>
              <a:rPr lang="ko-KR" altLang="en-US" sz="1600" dirty="0"/>
              <a:t>축으로는 왜곡이 일어나지 않는다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err="1"/>
              <a:t>skewX</a:t>
            </a:r>
            <a:r>
              <a:rPr lang="en-US" altLang="ko-KR" sz="1600" dirty="0"/>
              <a:t>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x</a:t>
            </a:r>
            <a:r>
              <a:rPr lang="ko-KR" altLang="en-US" sz="1600" dirty="0"/>
              <a:t>축을 따라 주어진 각도만큼 왜곡시킴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en-US" altLang="ko-KR" sz="1600" dirty="0" err="1"/>
              <a:t>skewY</a:t>
            </a:r>
            <a:r>
              <a:rPr lang="en-US" altLang="ko-KR" sz="1600" dirty="0"/>
              <a:t>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y</a:t>
            </a:r>
            <a:r>
              <a:rPr lang="ko-KR" altLang="en-US" sz="1600" dirty="0"/>
              <a:t>축을 따라 주어진 각도만큼 왜곡시킵니다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600" dirty="0"/>
          </a:p>
          <a:p>
            <a:pPr lvl="1">
              <a:lnSpc>
                <a:spcPct val="110000"/>
              </a:lnSpc>
            </a:pPr>
            <a:endParaRPr lang="ko-KR" altLang="en-US" sz="1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82" y="3168712"/>
            <a:ext cx="2743467" cy="280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3" y="3116040"/>
            <a:ext cx="3182575" cy="145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19" y="4874096"/>
            <a:ext cx="3942755" cy="11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트랜지션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 err="1"/>
              <a:t>트랜지션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한 효과에서 다른 효과로 넘어갈 때 부드럽게 중간 과정을 만들어 주는 기능</a:t>
            </a:r>
            <a:endParaRPr lang="en-US" altLang="ko-KR" sz="1800" dirty="0"/>
          </a:p>
          <a:p>
            <a:r>
              <a:rPr lang="ko-KR" altLang="en-US" sz="1800" dirty="0" err="1"/>
              <a:t>트랜지션을</a:t>
            </a:r>
            <a:r>
              <a:rPr lang="ko-KR" altLang="en-US" sz="1800" dirty="0"/>
              <a:t> 이용하면 플래시나 자바스크립트 없이도 애니메이션을 만들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트랜지션을</a:t>
            </a:r>
            <a:r>
              <a:rPr lang="ko-KR" altLang="en-US" sz="1800" dirty="0"/>
              <a:t> 지정할 때 필요한 세 가지 속성</a:t>
            </a:r>
            <a:endParaRPr lang="en-US" altLang="ko-KR" sz="1800" dirty="0"/>
          </a:p>
          <a:p>
            <a:pPr lvl="1"/>
            <a:r>
              <a:rPr lang="en-US" altLang="ko-KR" sz="1600" dirty="0"/>
              <a:t>transition-property : </a:t>
            </a:r>
            <a:r>
              <a:rPr lang="ko-KR" altLang="en-US" sz="1600" dirty="0"/>
              <a:t>애니메이션의 대상이 되는 요소의 속성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transition-duration : </a:t>
            </a:r>
            <a:r>
              <a:rPr lang="ko-KR" altLang="en-US" sz="1600" dirty="0"/>
              <a:t>애니메이션 진행 시간</a:t>
            </a:r>
            <a:r>
              <a:rPr lang="en-US" altLang="ko-KR" sz="1600" dirty="0"/>
              <a:t>. </a:t>
            </a:r>
            <a:r>
              <a:rPr lang="ko-KR" altLang="en-US" sz="1600" dirty="0"/>
              <a:t>초</a:t>
            </a:r>
            <a:r>
              <a:rPr lang="en-US" altLang="ko-KR" sz="1600" dirty="0"/>
              <a:t>(sec) </a:t>
            </a:r>
            <a:r>
              <a:rPr lang="ko-KR" altLang="en-US" sz="1600" dirty="0"/>
              <a:t>단위</a:t>
            </a:r>
            <a:endParaRPr lang="en-US" altLang="ko-KR" sz="1600" dirty="0"/>
          </a:p>
          <a:p>
            <a:pPr lvl="1"/>
            <a:r>
              <a:rPr lang="en-US" altLang="ko-KR" sz="1600" dirty="0"/>
              <a:t>transition-timing-function : </a:t>
            </a:r>
            <a:r>
              <a:rPr lang="ko-KR" altLang="en-US" sz="1600" dirty="0"/>
              <a:t>애니메이션의 형태 지정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ease, linear, ease-in, ease-out, ease-in-out, cubic-</a:t>
            </a:r>
            <a:r>
              <a:rPr lang="en-US" altLang="ko-KR" sz="1600" dirty="0" err="1"/>
              <a:t>bezier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선택</a:t>
            </a:r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96" y="3780620"/>
            <a:ext cx="2495922" cy="182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8" y="3802743"/>
            <a:ext cx="2714179" cy="180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0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400"/>
          <a:stretch/>
        </p:blipFill>
        <p:spPr>
          <a:xfrm>
            <a:off x="742232" y="1252836"/>
            <a:ext cx="5924558" cy="48272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31" y="1252836"/>
            <a:ext cx="3446521" cy="48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</a:t>
            </a:r>
            <a:r>
              <a:rPr lang="ko-KR" altLang="en-US" sz="2400" dirty="0" err="1" smtClean="0">
                <a:latin typeface="+mj-ea"/>
                <a:ea typeface="+mj-ea"/>
              </a:rPr>
              <a:t>시트란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스타일</a:t>
            </a:r>
            <a:r>
              <a:rPr lang="en-US" altLang="ko-KR" sz="2400" dirty="0"/>
              <a:t>(style)</a:t>
            </a:r>
            <a:r>
              <a:rPr lang="ko-KR" altLang="en-US" sz="2400" dirty="0"/>
              <a:t> </a:t>
            </a:r>
            <a:r>
              <a:rPr lang="en-US" altLang="ko-KR" sz="2400" dirty="0"/>
              <a:t>:  HTML </a:t>
            </a:r>
            <a:r>
              <a:rPr lang="ko-KR" altLang="en-US" sz="2400" dirty="0"/>
              <a:t>문서에서 자주 사용되는 서체나 색상</a:t>
            </a:r>
            <a:r>
              <a:rPr lang="en-US" altLang="ko-KR" sz="2400" dirty="0"/>
              <a:t>, </a:t>
            </a:r>
            <a:r>
              <a:rPr lang="ko-KR" altLang="en-US" sz="2400" dirty="0"/>
              <a:t>정렬</a:t>
            </a:r>
            <a:r>
              <a:rPr lang="en-US" altLang="ko-KR" sz="2400" dirty="0"/>
              <a:t>, </a:t>
            </a:r>
            <a:r>
              <a:rPr lang="ko-KR" altLang="en-US" sz="2400" dirty="0"/>
              <a:t>각 요소들의 배치 등의 유형 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 줄 간격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글자색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스타일시트</a:t>
            </a:r>
            <a:r>
              <a:rPr lang="en-US" altLang="ko-KR" sz="2400" dirty="0"/>
              <a:t>(style sheet) : </a:t>
            </a:r>
            <a:r>
              <a:rPr lang="ko-KR" altLang="en-US" sz="2400" dirty="0"/>
              <a:t>스타일을 관리하기 쉽도록 한군데 모아놓은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왜 스타일시트를 사용해야 할까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웹 문서의 디자인과 내용 분리</a:t>
            </a:r>
            <a:endParaRPr lang="en-US" altLang="ko-KR" sz="2000" dirty="0"/>
          </a:p>
          <a:p>
            <a:pPr lvl="1"/>
            <a:r>
              <a:rPr lang="ko-KR" altLang="en-US" sz="2000" dirty="0"/>
              <a:t>내용은 똑같이</a:t>
            </a:r>
            <a:r>
              <a:rPr lang="en-US" altLang="ko-KR" sz="2000" dirty="0"/>
              <a:t>, </a:t>
            </a:r>
            <a:r>
              <a:rPr lang="ko-KR" altLang="en-US" sz="2000" dirty="0"/>
              <a:t>디자인만 다르게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다양한 매체에서 사용 가능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00050"/>
            <a:r>
              <a:rPr lang="ko-KR" altLang="en-US" sz="2400" dirty="0">
                <a:sym typeface="Wingdings" panose="05000000000000000000" pitchFamily="2" charset="2"/>
              </a:rPr>
              <a:t>스타일시트의 종류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800100" lvl="1"/>
            <a:r>
              <a:rPr lang="ko-KR" altLang="en-US" sz="2000" dirty="0">
                <a:sym typeface="Wingdings" panose="05000000000000000000" pitchFamily="2" charset="2"/>
              </a:rPr>
              <a:t>내부 스타일시트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웹 페이지 안에 스타일 시트 표시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800100" lvl="1"/>
            <a:r>
              <a:rPr lang="ko-KR" altLang="en-US" sz="2000" dirty="0">
                <a:sym typeface="Wingdings" panose="05000000000000000000" pitchFamily="2" charset="2"/>
              </a:rPr>
              <a:t>외부 스타일시트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스타일시트를 별도의 파일로 저장한 후 링크해서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232" y="1252836"/>
            <a:ext cx="350333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&lt;style&gt;        </a:t>
            </a:r>
          </a:p>
          <a:p>
            <a:r>
              <a:rPr lang="en-US" altLang="ko-KR" sz="1200" dirty="0"/>
              <a:t>        #container {</a:t>
            </a:r>
          </a:p>
          <a:p>
            <a:r>
              <a:rPr lang="en-US" altLang="ko-KR" sz="1200" dirty="0"/>
              <a:t>            width:650px;</a:t>
            </a:r>
          </a:p>
          <a:p>
            <a:r>
              <a:rPr lang="en-US" altLang="ko-KR" sz="1200" dirty="0"/>
              <a:t>            margin : 0 auto;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body {</a:t>
            </a:r>
          </a:p>
          <a:p>
            <a:r>
              <a:rPr lang="en-US" altLang="ko-KR" sz="1200" dirty="0"/>
              <a:t>            background-color:#2C8CD1;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background-image:url</a:t>
            </a:r>
            <a:r>
              <a:rPr lang="en-US" altLang="ko-KR" sz="1200" dirty="0"/>
              <a:t>(bg.png) 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background-position:right</a:t>
            </a:r>
            <a:r>
              <a:rPr lang="en-US" altLang="ko-KR" sz="1200" dirty="0"/>
              <a:t> bottom;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background-repeat:no-repeat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background-attachment: fixed;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color:white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h1 {                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font-family:Times</a:t>
            </a:r>
            <a:r>
              <a:rPr lang="en-US" altLang="ko-KR" sz="1200" dirty="0"/>
              <a:t> New Roman Bold;   </a:t>
            </a:r>
          </a:p>
          <a:p>
            <a:r>
              <a:rPr lang="en-US" altLang="ko-KR" sz="1200" dirty="0"/>
              <a:t>            font-size:45px; </a:t>
            </a:r>
          </a:p>
          <a:p>
            <a:r>
              <a:rPr lang="en-US" altLang="ko-KR" sz="1200" dirty="0"/>
              <a:t>            text-shadow:3px 3px 5px black;  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.rotate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moz-transform:rotate</a:t>
            </a:r>
            <a:r>
              <a:rPr lang="en-US" altLang="ko-KR" sz="1200" dirty="0"/>
              <a:t>(-10deg);  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o-transform:rotate</a:t>
            </a:r>
            <a:r>
              <a:rPr lang="en-US" altLang="ko-KR" sz="1200" dirty="0"/>
              <a:t>(-10deg);    </a:t>
            </a:r>
          </a:p>
          <a:p>
            <a:r>
              <a:rPr lang="en-US" altLang="ko-KR" sz="1200" dirty="0"/>
              <a:t>        }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461694" y="1504148"/>
            <a:ext cx="3205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        h2 {</a:t>
            </a:r>
          </a:p>
          <a:p>
            <a:r>
              <a:rPr lang="en-US" altLang="ko-KR" sz="1200" dirty="0"/>
              <a:t>            width:600px;</a:t>
            </a:r>
          </a:p>
          <a:p>
            <a:r>
              <a:rPr lang="en-US" altLang="ko-KR" sz="1200" dirty="0"/>
              <a:t>            font-size:18px;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color:yellow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border-top:1px solid yellow;</a:t>
            </a:r>
          </a:p>
          <a:p>
            <a:r>
              <a:rPr lang="en-US" altLang="ko-KR" sz="1200" dirty="0"/>
              <a:t>            border-bottom:1px solid yellow;</a:t>
            </a:r>
          </a:p>
          <a:p>
            <a:r>
              <a:rPr lang="en-US" altLang="ko-KR" sz="1200" dirty="0"/>
              <a:t>            padding:5px;</a:t>
            </a:r>
          </a:p>
          <a:p>
            <a:r>
              <a:rPr lang="en-US" altLang="ko-KR" sz="1200" dirty="0"/>
              <a:t>            margin-top:30px;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p {</a:t>
            </a:r>
          </a:p>
          <a:p>
            <a:r>
              <a:rPr lang="en-US" altLang="ko-KR" sz="1200" dirty="0"/>
              <a:t>            width:600px;</a:t>
            </a:r>
          </a:p>
          <a:p>
            <a:r>
              <a:rPr lang="en-US" altLang="ko-KR" sz="1200" dirty="0"/>
              <a:t>            line-height:25px;</a:t>
            </a:r>
          </a:p>
          <a:p>
            <a:r>
              <a:rPr lang="en-US" altLang="ko-KR" sz="1200" dirty="0"/>
              <a:t>            padding:10px;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li {</a:t>
            </a:r>
          </a:p>
          <a:p>
            <a:r>
              <a:rPr lang="en-US" altLang="ko-KR" sz="1200" dirty="0"/>
              <a:t>            line-height:25px;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.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            font-size:30px;</a:t>
            </a:r>
          </a:p>
          <a:p>
            <a:r>
              <a:rPr lang="en-US" altLang="ko-KR" sz="1200" dirty="0"/>
              <a:t>            color:#FFB836;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66798" y="1360901"/>
            <a:ext cx="33989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#img1{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margin:10px 20px;</a:t>
            </a:r>
          </a:p>
          <a:p>
            <a:r>
              <a:rPr lang="en-US" altLang="ko-KR" sz="1200" dirty="0"/>
              <a:t>            padding:5px;</a:t>
            </a:r>
          </a:p>
          <a:p>
            <a:r>
              <a:rPr lang="en-US" altLang="ko-KR" sz="1200" dirty="0"/>
              <a:t>            border:1px solid black;</a:t>
            </a:r>
          </a:p>
          <a:p>
            <a:r>
              <a:rPr lang="en-US" altLang="ko-KR" sz="1200" dirty="0"/>
              <a:t>            border-radius:10px;         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background-color:white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box-shadow:3px 3px 5px black;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#img1:hover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98046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9" y="1489104"/>
            <a:ext cx="9782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65538" y="1240776"/>
            <a:ext cx="10839449" cy="40282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여러분들이 원하는 이미지를 이용하여 </a:t>
            </a:r>
            <a:r>
              <a:rPr lang="ko-KR" altLang="en-US" sz="1800" dirty="0" err="1" smtClean="0"/>
              <a:t>반응형으로</a:t>
            </a:r>
            <a:r>
              <a:rPr lang="ko-KR" altLang="en-US" sz="1800" dirty="0" smtClean="0"/>
              <a:t> 웹 페이지를 만들어보세요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여러 개의 웹 페이지들을 합쳐보자</a:t>
            </a:r>
            <a:r>
              <a:rPr lang="en-US" altLang="ko-KR" sz="1800" dirty="0" smtClean="0"/>
              <a:t>!!</a:t>
            </a:r>
            <a:endParaRPr lang="ko-KR" altLang="ko-KR" sz="1800" dirty="0"/>
          </a:p>
          <a:p>
            <a:pPr marL="457200" lvl="1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 err="1"/>
              <a:t>target</a:t>
            </a:r>
            <a:r>
              <a:rPr lang="ko-KR" altLang="ko-KR" sz="1600" dirty="0"/>
              <a:t>: 링크를 여는 방법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self</a:t>
            </a:r>
            <a:r>
              <a:rPr lang="ko-KR" altLang="ko-KR" sz="1600" dirty="0"/>
              <a:t>: 현재 페이지 (기본값)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blank</a:t>
            </a:r>
            <a:r>
              <a:rPr lang="ko-KR" altLang="ko-KR" sz="1600" dirty="0"/>
              <a:t>: 새 탭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parent</a:t>
            </a:r>
            <a:r>
              <a:rPr lang="ko-KR" altLang="ko-KR" sz="1600" dirty="0"/>
              <a:t>: 부모 페이지로, </a:t>
            </a:r>
            <a:r>
              <a:rPr lang="ko-KR" altLang="ko-KR" sz="1600" dirty="0" err="1"/>
              <a:t>iframe</a:t>
            </a:r>
            <a:r>
              <a:rPr lang="ko-KR" altLang="ko-KR" sz="1600" dirty="0"/>
              <a:t> 등이 사용된 환경에서 쓰입니다.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top</a:t>
            </a:r>
            <a:r>
              <a:rPr lang="ko-KR" altLang="ko-KR" sz="1600" dirty="0"/>
              <a:t>: 최상위 페이지로, </a:t>
            </a:r>
            <a:r>
              <a:rPr lang="ko-KR" altLang="ko-KR" sz="1600" dirty="0" err="1"/>
              <a:t>iframe</a:t>
            </a:r>
            <a:r>
              <a:rPr lang="ko-KR" altLang="ko-KR" sz="1600" dirty="0"/>
              <a:t> 등이 사용된 환경에서 쓰입니다.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 err="1"/>
              <a:t>프레임이름</a:t>
            </a:r>
            <a:r>
              <a:rPr lang="ko-KR" altLang="ko-KR" sz="1600" dirty="0"/>
              <a:t>: 직접 프레임이름을 명시해서 사용할 수도 있습니다</a:t>
            </a:r>
            <a:r>
              <a:rPr lang="ko-KR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2" y="4478482"/>
            <a:ext cx="8677275" cy="15811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7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시트의 종류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내부 스타일 시트</a:t>
            </a:r>
            <a:endParaRPr lang="en-US" altLang="ko-KR" sz="2000" dirty="0"/>
          </a:p>
          <a:p>
            <a:pPr lvl="1"/>
            <a:r>
              <a:rPr lang="en-US" altLang="ko-KR" sz="1800" dirty="0"/>
              <a:t>&lt;/head&gt; </a:t>
            </a:r>
            <a:r>
              <a:rPr lang="ko-KR" altLang="en-US" sz="1800" dirty="0"/>
              <a:t>태그 이전에 </a:t>
            </a:r>
            <a:r>
              <a:rPr lang="en-US" altLang="ko-KR" sz="1800" dirty="0"/>
              <a:t>&lt;style&gt; ~ &lt;/style&gt; </a:t>
            </a:r>
            <a:r>
              <a:rPr lang="ko-KR" altLang="en-US" sz="1800" dirty="0"/>
              <a:t>사이에 스타일 정보 입력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외부 스타일시트</a:t>
            </a:r>
            <a:endParaRPr lang="en-US" altLang="ko-KR" sz="2000" dirty="0"/>
          </a:p>
          <a:p>
            <a:pPr lvl="1"/>
            <a:r>
              <a:rPr lang="ko-KR" altLang="en-US" sz="1800" dirty="0"/>
              <a:t>여러 문서에서 똑같이 사용하는 스타일들을 별도의 파일</a:t>
            </a:r>
            <a:r>
              <a:rPr lang="en-US" altLang="ko-KR" sz="1800" dirty="0"/>
              <a:t>(*.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)</a:t>
            </a:r>
            <a:r>
              <a:rPr lang="ko-KR" altLang="en-US" sz="1800" dirty="0"/>
              <a:t>로 저장</a:t>
            </a:r>
            <a:endParaRPr lang="en-US" altLang="ko-KR" sz="1800" dirty="0"/>
          </a:p>
          <a:p>
            <a:pPr lvl="1"/>
            <a:r>
              <a:rPr lang="en-US" altLang="ko-KR" sz="1800" dirty="0"/>
              <a:t>&lt;link&gt; </a:t>
            </a:r>
            <a:r>
              <a:rPr lang="ko-KR" altLang="en-US" sz="1800" dirty="0"/>
              <a:t>태그를 이용해 외부 스타일시트 파일 연결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62" y="2248767"/>
            <a:ext cx="217737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98" y="2368995"/>
            <a:ext cx="2736304" cy="137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>
          <a:xfrm>
            <a:off x="7997286" y="2104750"/>
            <a:ext cx="2016224" cy="953624"/>
          </a:xfrm>
          <a:prstGeom prst="wedgeEllipseCallout">
            <a:avLst>
              <a:gd name="adj1" fmla="val -58317"/>
              <a:gd name="adj2" fmla="val 45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문서 전체의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배경색을 흰색</a:t>
            </a:r>
            <a:r>
              <a:rPr lang="en-US" altLang="ko-KR" sz="1400" dirty="0" smtClean="0">
                <a:solidFill>
                  <a:schemeClr val="tx1"/>
                </a:solidFill>
              </a:rPr>
              <a:t>(#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62" y="5379066"/>
            <a:ext cx="5627340" cy="43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스타일을 정의하는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기본 형식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스타일 나열 방법</a:t>
            </a:r>
            <a:endParaRPr lang="en-US" altLang="ko-KR" sz="1800" dirty="0"/>
          </a:p>
          <a:p>
            <a:pPr lvl="1"/>
            <a:r>
              <a:rPr lang="en-US" altLang="ko-KR" sz="1600" dirty="0"/>
              <a:t>{ } </a:t>
            </a:r>
            <a:r>
              <a:rPr lang="ko-KR" altLang="en-US" sz="1600" dirty="0"/>
              <a:t>안에 속성과 속성 값이 한 쌍으로 구성</a:t>
            </a:r>
            <a:r>
              <a:rPr lang="en-US" altLang="ko-KR" sz="1600" dirty="0"/>
              <a:t>. ;</a:t>
            </a:r>
            <a:r>
              <a:rPr lang="ko-KR" altLang="en-US" sz="1600" dirty="0"/>
              <a:t>로 구분하여 여러 쌍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가로로 한 줄로 써도 되고 </a:t>
            </a:r>
            <a:r>
              <a:rPr lang="ko-KR" altLang="en-US" sz="1600" dirty="0" err="1"/>
              <a:t>한줄에</a:t>
            </a:r>
            <a:r>
              <a:rPr lang="ko-KR" altLang="en-US" sz="1600" dirty="0"/>
              <a:t> 속성 하나씩도 가능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800" dirty="0"/>
          </a:p>
          <a:p>
            <a:endParaRPr lang="ko-KR" altLang="en-US" sz="16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83" y="2132356"/>
            <a:ext cx="3647504" cy="65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97043" y="1752973"/>
            <a:ext cx="12241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50000"/>
                  </a:schemeClr>
                </a:solidFill>
              </a:rPr>
              <a:t>스타일 나열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73107" y="2091527"/>
            <a:ext cx="0" cy="1907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296843" y="2282290"/>
            <a:ext cx="2664296" cy="816583"/>
            <a:chOff x="1403648" y="1883046"/>
            <a:chExt cx="2664296" cy="816583"/>
          </a:xfrm>
        </p:grpSpPr>
        <p:sp>
          <p:nvSpPr>
            <p:cNvPr id="18" name="TextBox 17"/>
            <p:cNvSpPr txBox="1"/>
            <p:nvPr/>
          </p:nvSpPr>
          <p:spPr>
            <a:xfrm>
              <a:off x="1403648" y="2391852"/>
              <a:ext cx="266429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셀렉터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스타일이 적용될 대상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2195736" y="2139824"/>
              <a:ext cx="0" cy="25202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979712" y="1883046"/>
              <a:ext cx="432048" cy="25677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31" y="4254373"/>
            <a:ext cx="4922342" cy="190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0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스타일의 종류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태그 스타일</a:t>
            </a:r>
            <a:endParaRPr lang="en-US" altLang="ko-KR" sz="2000" dirty="0"/>
          </a:p>
          <a:p>
            <a:pPr lvl="1"/>
            <a:r>
              <a:rPr lang="ko-KR" altLang="en-US" sz="1800" dirty="0"/>
              <a:t>문서 안의 특정 태그에 모두 적용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클래스</a:t>
            </a:r>
            <a:r>
              <a:rPr lang="en-US" altLang="ko-KR" sz="2000" dirty="0"/>
              <a:t>(class)</a:t>
            </a:r>
            <a:r>
              <a:rPr lang="ko-KR" altLang="en-US" sz="2000" dirty="0"/>
              <a:t> 스타일 </a:t>
            </a:r>
            <a:endParaRPr lang="en-US" altLang="ko-KR" sz="2000" dirty="0"/>
          </a:p>
          <a:p>
            <a:pPr lvl="1"/>
            <a:r>
              <a:rPr lang="ko-KR" altLang="en-US" sz="1800" dirty="0"/>
              <a:t>원하는 부분에만 특정 스타일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스타일 이름 앞에 마침표</a:t>
            </a:r>
            <a:r>
              <a:rPr lang="en-US" altLang="ko-KR" sz="1800" dirty="0"/>
              <a:t>(.) </a:t>
            </a:r>
            <a:r>
              <a:rPr lang="ko-KR" altLang="en-US" sz="1800" dirty="0"/>
              <a:t>붙임</a:t>
            </a:r>
            <a:endParaRPr lang="en-US" altLang="ko-KR" sz="1800" dirty="0"/>
          </a:p>
          <a:p>
            <a:pPr lvl="1"/>
            <a:r>
              <a:rPr lang="en-US" altLang="ko-KR" sz="1800" dirty="0"/>
              <a:t>class </a:t>
            </a:r>
            <a:r>
              <a:rPr lang="ko-KR" altLang="en-US" sz="1800" dirty="0"/>
              <a:t>속성 사용해서 스타일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클래스 스타일은 문서 안에서 여러 번 사용</a:t>
            </a:r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77" y="2189637"/>
            <a:ext cx="3640248" cy="78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74" y="1948346"/>
            <a:ext cx="3142853" cy="12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97" y="5049261"/>
            <a:ext cx="2660318" cy="10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2"/>
          <a:stretch/>
        </p:blipFill>
        <p:spPr bwMode="auto">
          <a:xfrm>
            <a:off x="5798846" y="5390127"/>
            <a:ext cx="4202026" cy="3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9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스타일을 정의하는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id </a:t>
            </a:r>
            <a:r>
              <a:rPr lang="ko-KR" altLang="en-US" sz="2000" dirty="0"/>
              <a:t>스타일</a:t>
            </a:r>
            <a:endParaRPr lang="en-US" altLang="ko-KR" sz="2000" dirty="0"/>
          </a:p>
          <a:p>
            <a:pPr lvl="1"/>
            <a:r>
              <a:rPr lang="ko-KR" altLang="en-US" sz="1800" dirty="0"/>
              <a:t>웹 문서 안의 특정 부분에 붙여진 아이디</a:t>
            </a:r>
            <a:r>
              <a:rPr lang="en-US" altLang="ko-KR" sz="1800" dirty="0"/>
              <a:t>(id)</a:t>
            </a:r>
            <a:r>
              <a:rPr lang="ko-KR" altLang="en-US" sz="1800" dirty="0"/>
              <a:t>에 맞는 스타일 정의한다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id </a:t>
            </a:r>
            <a:r>
              <a:rPr lang="ko-KR" altLang="en-US" sz="1800" dirty="0"/>
              <a:t>스타일 이름 앞에 샵 기호</a:t>
            </a:r>
            <a:r>
              <a:rPr lang="en-US" altLang="ko-KR" sz="1800" dirty="0"/>
              <a:t>(#)</a:t>
            </a:r>
            <a:r>
              <a:rPr lang="ko-KR" altLang="en-US" sz="1800" dirty="0"/>
              <a:t>를 사용한다</a:t>
            </a:r>
            <a:endParaRPr lang="en-US" altLang="ko-KR" sz="1800" dirty="0"/>
          </a:p>
          <a:p>
            <a:pPr lvl="1"/>
            <a:r>
              <a:rPr lang="en-US" altLang="ko-KR" sz="1800" dirty="0"/>
              <a:t>id </a:t>
            </a:r>
            <a:r>
              <a:rPr lang="ko-KR" altLang="en-US" sz="1800" dirty="0"/>
              <a:t>스타일은 문서 안에서 한번만 사용한다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5" y="2793807"/>
            <a:ext cx="2655367" cy="178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5" y="4810031"/>
            <a:ext cx="519501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8" y="3683833"/>
            <a:ext cx="5541822" cy="89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86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적용 규칙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스타일은 상속된다 </a:t>
            </a:r>
            <a:r>
              <a:rPr lang="en-US" altLang="ko-KR" sz="2000" dirty="0"/>
              <a:t>- </a:t>
            </a:r>
            <a:r>
              <a:rPr lang="ko-KR" altLang="en-US" sz="2000" dirty="0"/>
              <a:t>부모 요소로부터 스타일 속성을 물려 받는다</a:t>
            </a:r>
            <a:endParaRPr lang="en-US" altLang="ko-KR" sz="2000" dirty="0"/>
          </a:p>
          <a:p>
            <a:r>
              <a:rPr lang="ko-KR" altLang="en-US" sz="2000" dirty="0"/>
              <a:t>스타일이 중복될 경우 우선순위</a:t>
            </a:r>
            <a:endParaRPr lang="en-US" altLang="ko-KR" sz="20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!important </a:t>
            </a:r>
            <a:r>
              <a:rPr lang="ko-KR" altLang="en-US" sz="1800" dirty="0"/>
              <a:t>값이 있으면 가장 먼저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스타일시트가 여러 개 적용된다면 가장 최근의 스타일시트가 우선 순위를 가진다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현재 요소에 대한 스타일이 정의되어 있지 않다면 상속된 값을 따른다</a:t>
            </a:r>
            <a:r>
              <a:rPr lang="en-US" altLang="ko-KR" sz="1800" dirty="0"/>
              <a:t>. </a:t>
            </a:r>
            <a:r>
              <a:rPr lang="ko-KR" altLang="en-US" sz="1800" dirty="0"/>
              <a:t>상속된 값도 없다면 브라우저의 기본 값을 따른다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 id </a:t>
            </a:r>
            <a:r>
              <a:rPr lang="ko-KR" altLang="en-US" sz="1800" dirty="0"/>
              <a:t>스타일 </a:t>
            </a:r>
            <a:r>
              <a:rPr lang="en-US" altLang="ko-KR" sz="1800" dirty="0"/>
              <a:t>&gt; </a:t>
            </a:r>
            <a:r>
              <a:rPr lang="ko-KR" altLang="en-US" sz="1800" dirty="0"/>
              <a:t>클래스 스타일 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 스타일의 순서를 따른다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591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색상과 관련된 스타일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웹과 색상</a:t>
            </a:r>
            <a:endParaRPr lang="en-US" altLang="ko-KR" sz="2000" dirty="0"/>
          </a:p>
          <a:p>
            <a:pPr lvl="1"/>
            <a:r>
              <a:rPr lang="ko-KR" altLang="en-US" sz="1800" dirty="0"/>
              <a:t>색상 이름 사용하기</a:t>
            </a:r>
            <a:endParaRPr lang="en-US" altLang="ko-KR" sz="1800" dirty="0"/>
          </a:p>
          <a:p>
            <a:pPr lvl="1"/>
            <a:r>
              <a:rPr lang="en-US" altLang="ko-KR" sz="1800" dirty="0"/>
              <a:t>16</a:t>
            </a:r>
            <a:r>
              <a:rPr lang="ko-KR" altLang="en-US" sz="1800" dirty="0"/>
              <a:t>진수로 표시하기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rgb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rgba</a:t>
            </a:r>
            <a:r>
              <a:rPr lang="en-US" altLang="ko-KR" sz="1800" dirty="0"/>
              <a:t>  </a:t>
            </a:r>
            <a:r>
              <a:rPr lang="ko-KR" altLang="en-US" sz="1800" dirty="0"/>
              <a:t>값으로 표현하기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글자색</a:t>
            </a:r>
            <a:r>
              <a:rPr lang="ko-KR" altLang="en-US" sz="2000" dirty="0"/>
              <a:t> </a:t>
            </a:r>
            <a:r>
              <a:rPr lang="en-US" altLang="ko-KR" sz="2000" dirty="0"/>
              <a:t>: color</a:t>
            </a:r>
          </a:p>
          <a:p>
            <a:r>
              <a:rPr lang="ko-KR" altLang="en-US" sz="2000" dirty="0"/>
              <a:t>배경색 </a:t>
            </a:r>
            <a:r>
              <a:rPr lang="en-US" altLang="ko-KR" sz="2000" dirty="0"/>
              <a:t>: background-color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98" y="1433142"/>
            <a:ext cx="291381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07" y="4318231"/>
            <a:ext cx="1800200" cy="73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1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1223</Words>
  <Application>Microsoft Office PowerPoint</Application>
  <PresentationFormat>와이드스크린</PresentationFormat>
  <Paragraphs>316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68</cp:revision>
  <dcterms:created xsi:type="dcterms:W3CDTF">2022-04-27T05:26:32Z</dcterms:created>
  <dcterms:modified xsi:type="dcterms:W3CDTF">2022-06-07T09:30:02Z</dcterms:modified>
</cp:coreProperties>
</file>