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64" r:id="rId3"/>
    <p:sldId id="265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6" r:id="rId12"/>
    <p:sldId id="325" r:id="rId13"/>
    <p:sldId id="327" r:id="rId14"/>
    <p:sldId id="328" r:id="rId15"/>
    <p:sldId id="329" r:id="rId16"/>
    <p:sldId id="330" r:id="rId17"/>
    <p:sldId id="331" r:id="rId18"/>
    <p:sldId id="333" r:id="rId19"/>
    <p:sldId id="313" r:id="rId20"/>
    <p:sldId id="332" r:id="rId21"/>
    <p:sldId id="31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3B1B"/>
    <a:srgbClr val="127838"/>
    <a:srgbClr val="D9D9D9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5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 userDrawn="1"/>
        </p:nvSpPr>
        <p:spPr>
          <a:xfrm flipV="1">
            <a:off x="147" y="-18330"/>
            <a:ext cx="12191706" cy="600217"/>
          </a:xfrm>
          <a:custGeom>
            <a:avLst/>
            <a:gdLst>
              <a:gd name="connsiteX0" fmla="*/ 0 w 12191706"/>
              <a:gd name="connsiteY0" fmla="*/ 600217 h 600217"/>
              <a:gd name="connsiteX1" fmla="*/ 12191706 w 12191706"/>
              <a:gd name="connsiteY1" fmla="*/ 600217 h 600217"/>
              <a:gd name="connsiteX2" fmla="*/ 11591490 w 12191706"/>
              <a:gd name="connsiteY2" fmla="*/ 0 h 600217"/>
              <a:gd name="connsiteX3" fmla="*/ 600217 w 12191706"/>
              <a:gd name="connsiteY3" fmla="*/ 0 h 60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706" h="600217">
                <a:moveTo>
                  <a:pt x="0" y="600217"/>
                </a:moveTo>
                <a:lnTo>
                  <a:pt x="12191706" y="600217"/>
                </a:lnTo>
                <a:lnTo>
                  <a:pt x="11591490" y="0"/>
                </a:lnTo>
                <a:lnTo>
                  <a:pt x="60021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 userDrawn="1"/>
        </p:nvSpPr>
        <p:spPr>
          <a:xfrm>
            <a:off x="9524" y="6257636"/>
            <a:ext cx="12182476" cy="1200727"/>
          </a:xfrm>
          <a:custGeom>
            <a:avLst/>
            <a:gdLst>
              <a:gd name="connsiteX0" fmla="*/ 12182329 w 12182476"/>
              <a:gd name="connsiteY0" fmla="*/ 600217 h 1200727"/>
              <a:gd name="connsiteX1" fmla="*/ 12182476 w 12182476"/>
              <a:gd name="connsiteY1" fmla="*/ 600364 h 1200727"/>
              <a:gd name="connsiteX2" fmla="*/ 12182476 w 12182476"/>
              <a:gd name="connsiteY2" fmla="*/ 1200727 h 1200727"/>
              <a:gd name="connsiteX3" fmla="*/ 12182329 w 12182476"/>
              <a:gd name="connsiteY3" fmla="*/ 1200727 h 1200727"/>
              <a:gd name="connsiteX4" fmla="*/ 590840 w 12182476"/>
              <a:gd name="connsiteY4" fmla="*/ 0 h 1200727"/>
              <a:gd name="connsiteX5" fmla="*/ 11582113 w 12182476"/>
              <a:gd name="connsiteY5" fmla="*/ 0 h 1200727"/>
              <a:gd name="connsiteX6" fmla="*/ 12172952 w 12182476"/>
              <a:gd name="connsiteY6" fmla="*/ 590840 h 1200727"/>
              <a:gd name="connsiteX7" fmla="*/ 0 w 12182476"/>
              <a:gd name="connsiteY7" fmla="*/ 59084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2476" h="1200727">
                <a:moveTo>
                  <a:pt x="12182329" y="600217"/>
                </a:moveTo>
                <a:lnTo>
                  <a:pt x="12182476" y="600364"/>
                </a:lnTo>
                <a:lnTo>
                  <a:pt x="12182476" y="1200727"/>
                </a:lnTo>
                <a:lnTo>
                  <a:pt x="12182329" y="1200727"/>
                </a:lnTo>
                <a:close/>
                <a:moveTo>
                  <a:pt x="590840" y="0"/>
                </a:moveTo>
                <a:lnTo>
                  <a:pt x="11582113" y="0"/>
                </a:lnTo>
                <a:lnTo>
                  <a:pt x="12172952" y="590840"/>
                </a:lnTo>
                <a:lnTo>
                  <a:pt x="0" y="5908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자유형 21"/>
          <p:cNvSpPr/>
          <p:nvPr userDrawn="1"/>
        </p:nvSpPr>
        <p:spPr>
          <a:xfrm rot="5400000" flipV="1">
            <a:off x="8763000" y="2819403"/>
            <a:ext cx="6858000" cy="1200727"/>
          </a:xfrm>
          <a:custGeom>
            <a:avLst/>
            <a:gdLst>
              <a:gd name="connsiteX0" fmla="*/ 0 w 6858000"/>
              <a:gd name="connsiteY0" fmla="*/ 600363 h 1200727"/>
              <a:gd name="connsiteX1" fmla="*/ 6857710 w 6858000"/>
              <a:gd name="connsiteY1" fmla="*/ 600363 h 1200727"/>
              <a:gd name="connsiteX2" fmla="*/ 6857710 w 6858000"/>
              <a:gd name="connsiteY2" fmla="*/ 1200727 h 1200727"/>
              <a:gd name="connsiteX3" fmla="*/ 6858000 w 6858000"/>
              <a:gd name="connsiteY3" fmla="*/ 1200727 h 1200727"/>
              <a:gd name="connsiteX4" fmla="*/ 6858000 w 6858000"/>
              <a:gd name="connsiteY4" fmla="*/ 600364 h 1200727"/>
              <a:gd name="connsiteX5" fmla="*/ 6257637 w 6858000"/>
              <a:gd name="connsiteY5" fmla="*/ 0 h 1200727"/>
              <a:gd name="connsiteX6" fmla="*/ 600363 w 6858000"/>
              <a:gd name="connsiteY6" fmla="*/ 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200727">
                <a:moveTo>
                  <a:pt x="0" y="600363"/>
                </a:moveTo>
                <a:lnTo>
                  <a:pt x="6857710" y="600363"/>
                </a:lnTo>
                <a:lnTo>
                  <a:pt x="6857710" y="1200727"/>
                </a:lnTo>
                <a:lnTo>
                  <a:pt x="6858000" y="1200727"/>
                </a:lnTo>
                <a:lnTo>
                  <a:pt x="6858000" y="600364"/>
                </a:lnTo>
                <a:lnTo>
                  <a:pt x="6257637" y="0"/>
                </a:lnTo>
                <a:lnTo>
                  <a:pt x="60036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 userDrawn="1"/>
        </p:nvSpPr>
        <p:spPr>
          <a:xfrm rot="16200000" flipH="1" flipV="1">
            <a:off x="-3131344" y="3116767"/>
            <a:ext cx="6858001" cy="605416"/>
          </a:xfrm>
          <a:custGeom>
            <a:avLst/>
            <a:gdLst>
              <a:gd name="connsiteX0" fmla="*/ 0 w 6858001"/>
              <a:gd name="connsiteY0" fmla="*/ 605416 h 605416"/>
              <a:gd name="connsiteX1" fmla="*/ 0 w 6858001"/>
              <a:gd name="connsiteY1" fmla="*/ 600364 h 605416"/>
              <a:gd name="connsiteX2" fmla="*/ 600364 w 6858001"/>
              <a:gd name="connsiteY2" fmla="*/ 0 h 605416"/>
              <a:gd name="connsiteX3" fmla="*/ 6257638 w 6858001"/>
              <a:gd name="connsiteY3" fmla="*/ 0 h 605416"/>
              <a:gd name="connsiteX4" fmla="*/ 6858001 w 6858001"/>
              <a:gd name="connsiteY4" fmla="*/ 600364 h 605416"/>
              <a:gd name="connsiteX5" fmla="*/ 6858001 w 6858001"/>
              <a:gd name="connsiteY5" fmla="*/ 605416 h 6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1" h="605416">
                <a:moveTo>
                  <a:pt x="0" y="605416"/>
                </a:moveTo>
                <a:lnTo>
                  <a:pt x="0" y="600364"/>
                </a:lnTo>
                <a:lnTo>
                  <a:pt x="600364" y="0"/>
                </a:lnTo>
                <a:lnTo>
                  <a:pt x="6257638" y="0"/>
                </a:lnTo>
                <a:lnTo>
                  <a:pt x="6858001" y="600364"/>
                </a:lnTo>
                <a:lnTo>
                  <a:pt x="6858001" y="6054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3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0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2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3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91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0D2ED-6E7D-46DA-9788-B60DCBBAED4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0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5049" y="1666510"/>
            <a:ext cx="5541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 smtClean="0">
                <a:latin typeface="+mj-ea"/>
                <a:ea typeface="+mj-ea"/>
              </a:rPr>
              <a:t>웹 프로그래밍 기초</a:t>
            </a:r>
            <a:endParaRPr lang="ko-KR" altLang="en-US" sz="60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9919" y="4032952"/>
            <a:ext cx="3772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전 민 호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010-8454-3004 </a:t>
            </a:r>
            <a:r>
              <a:rPr lang="en-US" altLang="ko-KR" sz="1600" dirty="0"/>
              <a:t>/ </a:t>
            </a:r>
            <a:r>
              <a:rPr lang="en-US" altLang="ko-KR" sz="1600" dirty="0" smtClean="0"/>
              <a:t>j1004me@naver.com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9571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연산자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55207" y="1360902"/>
            <a:ext cx="9942283" cy="2097193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프로그램의 기본 </a:t>
            </a:r>
            <a:r>
              <a:rPr lang="en-US" altLang="ko-KR" sz="1600" dirty="0"/>
              <a:t>= </a:t>
            </a:r>
            <a:r>
              <a:rPr lang="ko-KR" altLang="en-US" sz="1600" dirty="0"/>
              <a:t>연산</a:t>
            </a:r>
            <a:endParaRPr lang="en-US" altLang="ko-KR" sz="1600" dirty="0"/>
          </a:p>
          <a:p>
            <a:r>
              <a:rPr lang="ko-KR" altLang="en-US" sz="1600" dirty="0"/>
              <a:t>연산 </a:t>
            </a:r>
            <a:r>
              <a:rPr lang="en-US" altLang="ko-KR" sz="1600" dirty="0"/>
              <a:t>: </a:t>
            </a:r>
            <a:r>
              <a:rPr lang="ko-KR" altLang="en-US" sz="1600" dirty="0"/>
              <a:t>숫자를 더하거나 문자열을 합치는 등의 작업</a:t>
            </a:r>
            <a:endParaRPr lang="en-US" altLang="ko-KR" sz="1600" dirty="0"/>
          </a:p>
          <a:p>
            <a:r>
              <a:rPr lang="ko-KR" altLang="en-US" sz="1600" dirty="0"/>
              <a:t>연산자 </a:t>
            </a:r>
            <a:r>
              <a:rPr lang="en-US" altLang="ko-KR" sz="1600" dirty="0"/>
              <a:t>: </a:t>
            </a:r>
            <a:r>
              <a:rPr lang="ko-KR" altLang="en-US" sz="1600" dirty="0"/>
              <a:t>연산을 하도록 미리 약속해 놓은 기호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용도별로 구분</a:t>
            </a:r>
            <a:endParaRPr lang="en-US" altLang="ko-KR" sz="1600" dirty="0"/>
          </a:p>
          <a:p>
            <a:pPr lvl="1"/>
            <a:r>
              <a:rPr lang="ko-KR" altLang="en-US" sz="1400" dirty="0"/>
              <a:t>산술 연산자 </a:t>
            </a:r>
            <a:r>
              <a:rPr lang="en-US" altLang="ko-KR" sz="1400" dirty="0"/>
              <a:t>: </a:t>
            </a:r>
            <a:r>
              <a:rPr lang="ko-KR" altLang="en-US" sz="1400" dirty="0"/>
              <a:t>수학에서 사용하는 숫자 관련 연산자</a:t>
            </a:r>
            <a:endParaRPr lang="en-US" altLang="ko-KR" sz="1400" dirty="0"/>
          </a:p>
          <a:p>
            <a:pPr lvl="1"/>
            <a:r>
              <a:rPr lang="ko-KR" altLang="en-US" sz="1400" dirty="0"/>
              <a:t>문자열 연산자 </a:t>
            </a:r>
            <a:r>
              <a:rPr lang="en-US" altLang="ko-KR" sz="1400" dirty="0"/>
              <a:t>: </a:t>
            </a:r>
            <a:r>
              <a:rPr lang="ko-KR" altLang="en-US" sz="1400" dirty="0"/>
              <a:t>문자열을 합할 때 사용하는 연산자 </a:t>
            </a:r>
            <a:endParaRPr lang="en-US" altLang="ko-KR" sz="1400" dirty="0"/>
          </a:p>
          <a:p>
            <a:pPr lvl="1"/>
            <a:r>
              <a:rPr lang="ko-KR" altLang="en-US" sz="1400" dirty="0"/>
              <a:t>비트 연산자 </a:t>
            </a:r>
            <a:r>
              <a:rPr lang="en-US" altLang="ko-KR" sz="1400" dirty="0"/>
              <a:t>: </a:t>
            </a:r>
            <a:r>
              <a:rPr lang="ko-KR" altLang="en-US" sz="1400" dirty="0"/>
              <a:t>데이터를 저장하는 최소 단위인 </a:t>
            </a:r>
            <a:r>
              <a:rPr lang="ko-KR" altLang="en-US" sz="1400" dirty="0" err="1"/>
              <a:t>비트별로</a:t>
            </a:r>
            <a:r>
              <a:rPr lang="ko-KR" altLang="en-US" sz="1400" dirty="0"/>
              <a:t> 조작하는 연산자</a:t>
            </a:r>
            <a:endParaRPr lang="en-US" altLang="ko-KR" sz="1400" dirty="0"/>
          </a:p>
          <a:p>
            <a:pPr lvl="1"/>
            <a:r>
              <a:rPr lang="ko-KR" altLang="en-US" sz="1400" dirty="0"/>
              <a:t>대입 연산자 </a:t>
            </a:r>
            <a:r>
              <a:rPr lang="en-US" altLang="ko-KR" sz="1400" dirty="0"/>
              <a:t>: </a:t>
            </a:r>
            <a:r>
              <a:rPr lang="ko-KR" altLang="en-US" sz="1400" dirty="0"/>
              <a:t>변수에 특정 값을 저장할 때 사용하는 연산자 </a:t>
            </a:r>
            <a:endParaRPr lang="en-US" altLang="ko-KR" sz="1400" dirty="0"/>
          </a:p>
          <a:p>
            <a:pPr lvl="1"/>
            <a:r>
              <a:rPr lang="ko-KR" altLang="en-US" sz="1400" dirty="0"/>
              <a:t>비교 연산자 </a:t>
            </a:r>
            <a:r>
              <a:rPr lang="en-US" altLang="ko-KR" sz="1400" dirty="0"/>
              <a:t>: </a:t>
            </a:r>
            <a:r>
              <a:rPr lang="ko-KR" altLang="en-US" sz="1400" dirty="0"/>
              <a:t>두 가지 수나 문자열을 비교할 때 사용하는 연산자 </a:t>
            </a:r>
            <a:endParaRPr lang="en-US" altLang="ko-KR" sz="1400" dirty="0"/>
          </a:p>
          <a:p>
            <a:pPr lvl="1"/>
            <a:r>
              <a:rPr lang="ko-KR" altLang="en-US" sz="1400" dirty="0"/>
              <a:t>논리 연산자 </a:t>
            </a:r>
            <a:r>
              <a:rPr lang="en-US" altLang="ko-KR" sz="1400" dirty="0"/>
              <a:t>: </a:t>
            </a:r>
            <a:r>
              <a:rPr lang="ko-KR" altLang="en-US" sz="1400" dirty="0"/>
              <a:t>참과 거짓을 구별하는 연산자 </a:t>
            </a:r>
            <a:endParaRPr lang="en-US" altLang="ko-KR" sz="1400" dirty="0"/>
          </a:p>
          <a:p>
            <a:pPr lvl="1"/>
            <a:r>
              <a:rPr lang="ko-KR" altLang="en-US" sz="1400" dirty="0"/>
              <a:t>데이터 유형 연산자 </a:t>
            </a:r>
            <a:r>
              <a:rPr lang="en-US" altLang="ko-KR" sz="1400" dirty="0"/>
              <a:t>: </a:t>
            </a:r>
            <a:r>
              <a:rPr lang="ko-KR" altLang="en-US" sz="1400" dirty="0"/>
              <a:t>특정 자료의 데이터 유형을 알아내는 연산자</a:t>
            </a:r>
            <a:endParaRPr lang="en-US" altLang="ko-KR" sz="1400" dirty="0"/>
          </a:p>
          <a:p>
            <a:endParaRPr lang="en-US" altLang="ko-KR" sz="1600" dirty="0"/>
          </a:p>
          <a:p>
            <a:r>
              <a:rPr lang="ko-KR" altLang="en-US" sz="1600" dirty="0" err="1"/>
              <a:t>피연산자의</a:t>
            </a:r>
            <a:r>
              <a:rPr lang="ko-KR" altLang="en-US" sz="1600" dirty="0"/>
              <a:t> 개수로 구분</a:t>
            </a:r>
            <a:endParaRPr lang="en-US" altLang="ko-KR" sz="1600" dirty="0"/>
          </a:p>
          <a:p>
            <a:pPr lvl="1"/>
            <a:r>
              <a:rPr lang="ko-KR" altLang="en-US" sz="1400" dirty="0" err="1"/>
              <a:t>단항</a:t>
            </a:r>
            <a:r>
              <a:rPr lang="ko-KR" altLang="en-US" sz="1400" dirty="0"/>
              <a:t> 연산자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피연산자가</a:t>
            </a:r>
            <a:r>
              <a:rPr lang="ko-KR" altLang="en-US" sz="1400" dirty="0"/>
              <a:t> 하나만 필요한 연산자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, ++, --, !) </a:t>
            </a:r>
          </a:p>
          <a:p>
            <a:pPr lvl="1"/>
            <a:r>
              <a:rPr lang="ko-KR" altLang="en-US" sz="1400" dirty="0"/>
              <a:t>이항 연산자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피연산자가</a:t>
            </a:r>
            <a:r>
              <a:rPr lang="ko-KR" altLang="en-US" sz="1400" dirty="0"/>
              <a:t> 두 개 필요한 연산자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, +, - )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21779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산술 연산자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55207" y="1360902"/>
            <a:ext cx="9942283" cy="2097193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숫자나 변수</a:t>
            </a:r>
            <a:r>
              <a:rPr lang="en-US" altLang="ko-KR" sz="1600" dirty="0"/>
              <a:t>, </a:t>
            </a:r>
            <a:r>
              <a:rPr lang="ko-KR" altLang="en-US" sz="1600" dirty="0"/>
              <a:t>또는 기존 객체의 </a:t>
            </a:r>
            <a:r>
              <a:rPr lang="ko-KR" altLang="en-US" sz="1600" dirty="0" err="1"/>
              <a:t>프로퍼티를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피연산자로</a:t>
            </a:r>
            <a:r>
              <a:rPr lang="ko-KR" altLang="en-US" sz="1600" dirty="0"/>
              <a:t> 사용</a:t>
            </a:r>
            <a:endParaRPr lang="en-US" altLang="ko-KR" sz="1600" dirty="0"/>
          </a:p>
          <a:p>
            <a:r>
              <a:rPr lang="ko-KR" altLang="en-US" sz="1600" dirty="0" err="1"/>
              <a:t>피연산자의</a:t>
            </a:r>
            <a:r>
              <a:rPr lang="ko-KR" altLang="en-US" sz="1600" dirty="0"/>
              <a:t> 값에 따라 하나의 </a:t>
            </a:r>
            <a:r>
              <a:rPr lang="ko-KR" altLang="en-US" sz="1600" dirty="0" err="1"/>
              <a:t>숫자값</a:t>
            </a:r>
            <a:r>
              <a:rPr lang="ko-KR" altLang="en-US" sz="1600" dirty="0"/>
              <a:t> 반환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나누기 연산자와 나머지 연산자</a:t>
            </a:r>
            <a:endParaRPr lang="en-US" altLang="ko-KR" sz="1600" dirty="0"/>
          </a:p>
          <a:p>
            <a:pPr lvl="1"/>
            <a:r>
              <a:rPr lang="ko-KR" altLang="en-US" sz="1400" dirty="0"/>
              <a:t>나누기 연산자</a:t>
            </a:r>
            <a:r>
              <a:rPr lang="en-US" altLang="ko-KR" sz="1400" dirty="0"/>
              <a:t>(/) : </a:t>
            </a:r>
            <a:r>
              <a:rPr lang="ko-KR" altLang="en-US" sz="1400" dirty="0"/>
              <a:t>나눈 값 자체</a:t>
            </a:r>
            <a:r>
              <a:rPr lang="en-US" altLang="ko-KR" sz="1400" dirty="0"/>
              <a:t> </a:t>
            </a:r>
          </a:p>
          <a:p>
            <a:pPr lvl="1"/>
            <a:r>
              <a:rPr lang="ko-KR" altLang="en-US" sz="1400" dirty="0"/>
              <a:t>나머지 연산자</a:t>
            </a:r>
            <a:r>
              <a:rPr lang="en-US" altLang="ko-KR" sz="1400" dirty="0"/>
              <a:t>(%) : </a:t>
            </a:r>
            <a:r>
              <a:rPr lang="ko-KR" altLang="en-US" sz="1400" dirty="0"/>
              <a:t>나눈 후에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               </a:t>
            </a:r>
            <a:r>
              <a:rPr lang="ko-KR" altLang="en-US" sz="1400" dirty="0"/>
              <a:t>남은 나머지 값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32" y="2160602"/>
            <a:ext cx="2808311" cy="162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03" y="2252042"/>
            <a:ext cx="4243938" cy="3416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574" y="1420235"/>
            <a:ext cx="3025399" cy="2360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788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산술 연산자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55207" y="1360902"/>
            <a:ext cx="9942283" cy="2097193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증가 연산자와 감소 연산자</a:t>
            </a:r>
            <a:endParaRPr lang="en-US" altLang="ko-KR" sz="1800" dirty="0"/>
          </a:p>
          <a:p>
            <a:pPr lvl="1"/>
            <a:r>
              <a:rPr lang="ko-KR" altLang="en-US" sz="1600" dirty="0"/>
              <a:t>증가 연산자 </a:t>
            </a:r>
            <a:r>
              <a:rPr lang="en-US" altLang="ko-KR" sz="1600" dirty="0"/>
              <a:t>(++) : </a:t>
            </a:r>
            <a:r>
              <a:rPr lang="ko-KR" altLang="en-US" sz="1600" dirty="0"/>
              <a:t>변수 값을 </a:t>
            </a:r>
            <a:r>
              <a:rPr lang="en-US" altLang="ko-KR" sz="1600" dirty="0"/>
              <a:t>1 </a:t>
            </a:r>
            <a:r>
              <a:rPr lang="ko-KR" altLang="en-US" sz="1600" dirty="0"/>
              <a:t>증가시키는 것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증가 연산자가 대입 연산자</a:t>
            </a:r>
            <a:r>
              <a:rPr lang="en-US" altLang="ko-KR" sz="1600" dirty="0"/>
              <a:t>(=)</a:t>
            </a:r>
            <a:r>
              <a:rPr lang="ko-KR" altLang="en-US" sz="1600" dirty="0"/>
              <a:t>보다 빠르다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감소</a:t>
            </a:r>
            <a:r>
              <a:rPr lang="en-US" altLang="ko-KR" sz="1600" dirty="0"/>
              <a:t> </a:t>
            </a:r>
            <a:r>
              <a:rPr lang="ko-KR" altLang="en-US" sz="1600" dirty="0"/>
              <a:t>연산자 </a:t>
            </a:r>
            <a:r>
              <a:rPr lang="en-US" altLang="ko-KR" sz="1600" dirty="0"/>
              <a:t>(--) : </a:t>
            </a:r>
            <a:r>
              <a:rPr lang="ko-KR" altLang="en-US" sz="1600" dirty="0"/>
              <a:t>변수 값을 </a:t>
            </a:r>
            <a:r>
              <a:rPr lang="en-US" altLang="ko-KR" sz="1600" dirty="0"/>
              <a:t>1 </a:t>
            </a:r>
            <a:r>
              <a:rPr lang="ko-KR" altLang="en-US" sz="1600" dirty="0"/>
              <a:t>감소시키는 것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피연산자</a:t>
            </a:r>
            <a:r>
              <a:rPr lang="ko-KR" altLang="en-US" sz="1600" dirty="0"/>
              <a:t> 뒤에 연산자가 오면 </a:t>
            </a:r>
            <a:r>
              <a:rPr lang="ko-KR" altLang="en-US" sz="1600" dirty="0" err="1"/>
              <a:t>피연산자의</a:t>
            </a:r>
            <a:r>
              <a:rPr lang="ko-KR" altLang="en-US" sz="1600" dirty="0"/>
              <a:t> 값을 할당한 후에 값을 증가시키고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 err="1"/>
              <a:t>피연산자</a:t>
            </a:r>
            <a:r>
              <a:rPr lang="ko-KR" altLang="en-US" sz="1600" dirty="0"/>
              <a:t> 앞에 연산자가 오면 값을 증가시킨 후 </a:t>
            </a:r>
            <a:r>
              <a:rPr lang="ko-KR" altLang="en-US" sz="1600" dirty="0" err="1"/>
              <a:t>피연산자</a:t>
            </a:r>
            <a:r>
              <a:rPr lang="ko-KR" altLang="en-US" sz="1600" dirty="0"/>
              <a:t> 값을 반환한다</a:t>
            </a:r>
            <a:endParaRPr lang="en-US" altLang="ko-KR" sz="1600" dirty="0"/>
          </a:p>
          <a:p>
            <a:pPr marL="457200" lvl="1" indent="0">
              <a:buNone/>
            </a:pPr>
            <a:endParaRPr lang="ko-KR" altLang="en-US" sz="16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70" y="3458095"/>
            <a:ext cx="3816424" cy="2254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426" y="3487935"/>
            <a:ext cx="2786426" cy="213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527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연결 연산자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55207" y="1360902"/>
            <a:ext cx="9942283" cy="2097193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연결 연산자 </a:t>
            </a:r>
            <a:r>
              <a:rPr lang="en-US" altLang="ko-KR" sz="1600" dirty="0"/>
              <a:t>(+)</a:t>
            </a:r>
          </a:p>
          <a:p>
            <a:pPr lvl="1"/>
            <a:r>
              <a:rPr lang="ko-KR" altLang="en-US" sz="1400" dirty="0"/>
              <a:t>문자열과 문자열을 합해서 하나의 문자열로 만드는 것</a:t>
            </a:r>
            <a:endParaRPr lang="en-US" altLang="ko-KR" sz="1400" dirty="0"/>
          </a:p>
          <a:p>
            <a:pPr lvl="1"/>
            <a:r>
              <a:rPr lang="ko-KR" altLang="en-US" sz="1400" dirty="0" err="1"/>
              <a:t>문자열끼리</a:t>
            </a:r>
            <a:r>
              <a:rPr lang="ko-KR" altLang="en-US" sz="1400" dirty="0"/>
              <a:t> 연결하므로 </a:t>
            </a:r>
            <a:r>
              <a:rPr lang="en-US" altLang="ko-KR" sz="1400" dirty="0"/>
              <a:t>‘</a:t>
            </a:r>
            <a:r>
              <a:rPr lang="ko-KR" altLang="en-US" sz="1400" dirty="0"/>
              <a:t>문자열 연산자</a:t>
            </a:r>
            <a:r>
              <a:rPr lang="en-US" altLang="ko-KR" sz="1400" dirty="0"/>
              <a:t>’</a:t>
            </a:r>
            <a:r>
              <a:rPr lang="ko-KR" altLang="en-US" sz="1400" dirty="0"/>
              <a:t>라고도 한다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 err="1"/>
              <a:t>피연산자가</a:t>
            </a:r>
            <a:r>
              <a:rPr lang="ko-KR" altLang="en-US" sz="1400" dirty="0"/>
              <a:t> 세 개 이상일 경우 우선 왼쪽에서부터 순서대로 두 개의 문자열을 합한 후 그 결과에 세 번째 </a:t>
            </a:r>
            <a:r>
              <a:rPr lang="ko-KR" altLang="en-US" sz="1400" dirty="0" err="1"/>
              <a:t>피연산자를</a:t>
            </a:r>
            <a:r>
              <a:rPr lang="ko-KR" altLang="en-US" sz="1400" dirty="0"/>
              <a:t> 합한다</a:t>
            </a:r>
            <a:r>
              <a:rPr lang="en-US" altLang="ko-KR" sz="14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대입 연산자</a:t>
            </a:r>
            <a:endParaRPr lang="en-US" altLang="ko-KR" sz="1600" dirty="0"/>
          </a:p>
          <a:p>
            <a:pPr lvl="1"/>
            <a:r>
              <a:rPr lang="ko-KR" altLang="en-US" sz="1400" dirty="0"/>
              <a:t>연산자 오른쪽의 실행 결과를 연산자 왼쪽에 대입하는 것</a:t>
            </a:r>
            <a:endParaRPr lang="en-US" altLang="ko-KR" sz="1400" dirty="0"/>
          </a:p>
          <a:p>
            <a:pPr lvl="1"/>
            <a:r>
              <a:rPr lang="ko-KR" altLang="en-US" sz="1400" dirty="0"/>
              <a:t>변수를 초기화할 때도 사용</a:t>
            </a:r>
            <a:endParaRPr lang="en-US" altLang="ko-KR" sz="1400" dirty="0"/>
          </a:p>
          <a:p>
            <a:pPr lvl="1"/>
            <a:r>
              <a:rPr lang="ko-KR" altLang="en-US" sz="1400" dirty="0"/>
              <a:t>한 문장 안에 여러 대입 연산자 사용 가능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4165598"/>
            <a:ext cx="4755059" cy="20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752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비교 연산자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55207" y="1360902"/>
            <a:ext cx="9942283" cy="2097193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두 개의 값을 비교해서 참과 거짓으로 논리형 결과값을 반환하는 연산자</a:t>
            </a:r>
            <a:endParaRPr lang="en-US" altLang="ko-KR" sz="1600" dirty="0"/>
          </a:p>
          <a:p>
            <a:r>
              <a:rPr lang="ko-KR" altLang="en-US" sz="1600" dirty="0"/>
              <a:t>주로 조건을 체크할 때 사용</a:t>
            </a:r>
            <a:endParaRPr lang="en-US" altLang="ko-KR" sz="1600" dirty="0"/>
          </a:p>
          <a:p>
            <a:r>
              <a:rPr lang="ko-KR" altLang="en-US" sz="1600" dirty="0" err="1"/>
              <a:t>피연산자는</a:t>
            </a:r>
            <a:r>
              <a:rPr lang="ko-KR" altLang="en-US" sz="1600" dirty="0"/>
              <a:t> 숫자일 수도 있고 문자열일 수도 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 err="1"/>
              <a:t>피연산자가</a:t>
            </a:r>
            <a:r>
              <a:rPr lang="ko-KR" altLang="en-US" sz="1600" dirty="0"/>
              <a:t> 문자열일 경우 문자열에 있는 문자들의 </a:t>
            </a:r>
            <a:r>
              <a:rPr lang="en-US" altLang="ko-KR" sz="1600" dirty="0"/>
              <a:t>ASCII</a:t>
            </a:r>
            <a:r>
              <a:rPr lang="ko-KR" altLang="en-US" sz="1600" dirty="0"/>
              <a:t>값 비교</a:t>
            </a:r>
            <a:endParaRPr lang="en-US" altLang="ko-KR" sz="1600" dirty="0"/>
          </a:p>
          <a:p>
            <a:r>
              <a:rPr lang="en-US" altLang="ko-KR" sz="1600" dirty="0"/>
              <a:t>ASCII </a:t>
            </a:r>
            <a:r>
              <a:rPr lang="ko-KR" altLang="en-US" sz="1600" dirty="0"/>
              <a:t>값은 숫자 </a:t>
            </a:r>
            <a:r>
              <a:rPr lang="en-US" altLang="ko-KR" sz="1600" dirty="0"/>
              <a:t>&lt; </a:t>
            </a:r>
            <a:r>
              <a:rPr lang="ko-KR" altLang="en-US" sz="1600" dirty="0"/>
              <a:t>대문자 </a:t>
            </a:r>
            <a:r>
              <a:rPr lang="en-US" altLang="ko-KR" sz="1600" dirty="0"/>
              <a:t>&lt; </a:t>
            </a:r>
            <a:r>
              <a:rPr lang="ko-KR" altLang="en-US" sz="1600" dirty="0"/>
              <a:t>소문자 순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143" y="3298910"/>
            <a:ext cx="6669832" cy="244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328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논리 연산자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55207" y="1360902"/>
            <a:ext cx="9942283" cy="2097193"/>
          </a:xfrm>
        </p:spPr>
        <p:txBody>
          <a:bodyPr>
            <a:noAutofit/>
          </a:bodyPr>
          <a:lstStyle/>
          <a:p>
            <a:r>
              <a:rPr lang="en-US" altLang="ko-KR" sz="1600" dirty="0"/>
              <a:t>true</a:t>
            </a:r>
            <a:r>
              <a:rPr lang="ko-KR" altLang="en-US" sz="1600" dirty="0"/>
              <a:t>와 </a:t>
            </a:r>
            <a:r>
              <a:rPr lang="en-US" altLang="ko-KR" sz="1600" dirty="0"/>
              <a:t>false</a:t>
            </a:r>
            <a:r>
              <a:rPr lang="ko-KR" altLang="en-US" sz="1600" dirty="0"/>
              <a:t>인 논리값을 </a:t>
            </a:r>
            <a:r>
              <a:rPr lang="ko-KR" altLang="en-US" sz="1600" dirty="0" err="1"/>
              <a:t>피연산자로</a:t>
            </a:r>
            <a:r>
              <a:rPr lang="ko-KR" altLang="en-US" sz="1600" dirty="0"/>
              <a:t>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or (||) </a:t>
            </a:r>
            <a:br>
              <a:rPr lang="en-US" altLang="ko-KR" sz="1600" dirty="0"/>
            </a:br>
            <a:r>
              <a:rPr lang="ko-KR" altLang="en-US" sz="1600" dirty="0" err="1"/>
              <a:t>피연산자</a:t>
            </a:r>
            <a:r>
              <a:rPr lang="ko-KR" altLang="en-US" sz="1600" dirty="0"/>
              <a:t> 중 </a:t>
            </a:r>
            <a:r>
              <a:rPr lang="en-US" altLang="ko-KR" sz="1600" dirty="0"/>
              <a:t>true</a:t>
            </a:r>
            <a:r>
              <a:rPr lang="ko-KR" altLang="en-US" sz="1600" dirty="0"/>
              <a:t>가 하나라도 있으면 </a:t>
            </a:r>
            <a:r>
              <a:rPr lang="en-US" altLang="ko-KR" sz="1600" dirty="0"/>
              <a:t>true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and (&amp;&amp;)</a:t>
            </a:r>
            <a:br>
              <a:rPr lang="en-US" altLang="ko-KR" sz="1600" dirty="0"/>
            </a:br>
            <a:r>
              <a:rPr lang="ko-KR" altLang="en-US" sz="1600" dirty="0" err="1"/>
              <a:t>피연산자</a:t>
            </a:r>
            <a:r>
              <a:rPr lang="ko-KR" altLang="en-US" sz="1600" dirty="0"/>
              <a:t> 중 </a:t>
            </a:r>
            <a:r>
              <a:rPr lang="en-US" altLang="ko-KR" sz="1600" dirty="0"/>
              <a:t>false</a:t>
            </a:r>
            <a:r>
              <a:rPr lang="ko-KR" altLang="en-US" sz="1600" dirty="0"/>
              <a:t>가 하나라도 있으면 </a:t>
            </a:r>
            <a:r>
              <a:rPr lang="en-US" altLang="ko-KR" sz="1600" dirty="0"/>
              <a:t>false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not(!)</a:t>
            </a:r>
            <a:br>
              <a:rPr lang="en-US" altLang="ko-KR" sz="1600" dirty="0"/>
            </a:br>
            <a:r>
              <a:rPr lang="ko-KR" altLang="en-US" sz="1600" dirty="0" err="1"/>
              <a:t>피연산자의</a:t>
            </a:r>
            <a:r>
              <a:rPr lang="ko-KR" altLang="en-US" sz="1600" dirty="0"/>
              <a:t> 값과 정반대의 값</a:t>
            </a:r>
            <a:r>
              <a:rPr lang="en-US" altLang="ko-KR" sz="1600" dirty="0"/>
              <a:t> 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440" y="3193544"/>
            <a:ext cx="2750066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686" y="4777720"/>
            <a:ext cx="1868612" cy="807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028" y="1609368"/>
            <a:ext cx="2717478" cy="129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255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조건 연산자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55207" y="1360902"/>
            <a:ext cx="9942283" cy="2097193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조건 연산자</a:t>
            </a:r>
            <a:endParaRPr lang="en-US" altLang="ko-KR" sz="1800" dirty="0"/>
          </a:p>
          <a:p>
            <a:pPr lvl="1"/>
            <a:r>
              <a:rPr lang="ko-KR" altLang="en-US" sz="1600" dirty="0" err="1"/>
              <a:t>피연산자가</a:t>
            </a:r>
            <a:r>
              <a:rPr lang="ko-KR" altLang="en-US" sz="1600" dirty="0"/>
              <a:t> </a:t>
            </a:r>
            <a:r>
              <a:rPr lang="en-US" altLang="ko-KR" sz="1600" dirty="0"/>
              <a:t>3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 lvl="1"/>
            <a:r>
              <a:rPr lang="ko-KR" altLang="en-US" sz="1600" dirty="0"/>
              <a:t>숫자나 문자열</a:t>
            </a:r>
            <a:r>
              <a:rPr lang="en-US" altLang="ko-KR" sz="1600" dirty="0"/>
              <a:t>, </a:t>
            </a:r>
            <a:r>
              <a:rPr lang="ko-KR" altLang="en-US" sz="1600" dirty="0"/>
              <a:t>논리값 등 어떤 유형의 값도 반환할 수 있다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가장 먼저 조건을 체크하고 그 값이 </a:t>
            </a:r>
            <a:r>
              <a:rPr lang="en-US" altLang="ko-KR" sz="1600" dirty="0"/>
              <a:t>true</a:t>
            </a:r>
            <a:r>
              <a:rPr lang="ko-KR" altLang="en-US" sz="1600" dirty="0"/>
              <a:t>이면 선택</a:t>
            </a:r>
            <a:r>
              <a:rPr lang="en-US" altLang="ko-KR" sz="1600" dirty="0"/>
              <a:t>1</a:t>
            </a:r>
            <a:r>
              <a:rPr lang="ko-KR" altLang="en-US" sz="1600" dirty="0"/>
              <a:t>을 실행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조건식 결과값이 </a:t>
            </a:r>
            <a:r>
              <a:rPr lang="en-US" altLang="ko-KR" sz="1600" dirty="0"/>
              <a:t>false</a:t>
            </a:r>
            <a:r>
              <a:rPr lang="ko-KR" altLang="en-US" sz="1600" dirty="0"/>
              <a:t>이면 선택</a:t>
            </a:r>
            <a:r>
              <a:rPr lang="en-US" altLang="ko-KR" sz="1600" dirty="0"/>
              <a:t>2</a:t>
            </a:r>
            <a:r>
              <a:rPr lang="ko-KR" altLang="en-US" sz="1600" dirty="0"/>
              <a:t> 실행</a:t>
            </a:r>
            <a:endParaRPr lang="en-US" altLang="ko-KR" sz="16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r>
              <a:rPr lang="ko-KR" altLang="en-US" sz="1600" dirty="0"/>
              <a:t>조건 연산자는 보통 대입 연산자와 함께 사용된다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 err="1"/>
              <a:t>typeof</a:t>
            </a:r>
            <a:r>
              <a:rPr lang="en-US" altLang="ko-KR" sz="1800" dirty="0"/>
              <a:t> </a:t>
            </a:r>
            <a:r>
              <a:rPr lang="ko-KR" altLang="en-US" sz="1800" dirty="0"/>
              <a:t>연산자</a:t>
            </a:r>
            <a:endParaRPr lang="en-US" altLang="ko-KR" sz="1800" dirty="0"/>
          </a:p>
          <a:p>
            <a:pPr lvl="1"/>
            <a:r>
              <a:rPr lang="ko-KR" altLang="en-US" sz="1600" dirty="0" err="1"/>
              <a:t>피연산자의</a:t>
            </a:r>
            <a:r>
              <a:rPr lang="ko-KR" altLang="en-US" sz="1600" dirty="0"/>
              <a:t> 데이터 유형을 체크하는 연산자</a:t>
            </a:r>
            <a:endParaRPr lang="en-US" altLang="ko-KR" sz="1600" dirty="0"/>
          </a:p>
          <a:p>
            <a:pPr lvl="1"/>
            <a:r>
              <a:rPr lang="ko-KR" altLang="en-US" sz="1600" dirty="0"/>
              <a:t>디버깅할 때 데이터 유형 체크하는데 사용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94" b="14821"/>
          <a:stretch/>
        </p:blipFill>
        <p:spPr bwMode="auto">
          <a:xfrm>
            <a:off x="2536403" y="2786541"/>
            <a:ext cx="2042368" cy="5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796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연산자의 우선순위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115" y="1252836"/>
            <a:ext cx="5436468" cy="4803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363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예제 코드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44" y="1252836"/>
            <a:ext cx="5038725" cy="4905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652" y="3638588"/>
            <a:ext cx="2419350" cy="2019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152" y="1426930"/>
            <a:ext cx="43243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76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예제 코드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00" y="1346662"/>
            <a:ext cx="3839727" cy="48145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594" y="1346662"/>
            <a:ext cx="5550388" cy="372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6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학습 목표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4" name="내용 개체 틀 5"/>
          <p:cNvSpPr>
            <a:spLocks noGrp="1"/>
          </p:cNvSpPr>
          <p:nvPr>
            <p:ph idx="1"/>
          </p:nvPr>
        </p:nvSpPr>
        <p:spPr>
          <a:xfrm>
            <a:off x="1319123" y="2593326"/>
            <a:ext cx="9591675" cy="314245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자바스크립트가 웹 개발에서 중요한 이유를 이해한다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자바스크립트 언어의 특징을 이해한다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코딩할 때의 주의점을 알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자바스크립트의 데이터 유형을 알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데이터 유형에 따라 적절한 연산자를 사용할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2" name="가로로 말린 두루마리 모양 1"/>
          <p:cNvSpPr/>
          <p:nvPr/>
        </p:nvSpPr>
        <p:spPr>
          <a:xfrm>
            <a:off x="977696" y="1252836"/>
            <a:ext cx="10274531" cy="1197033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자바스크립트 언어를 이해하고 사용할 수 있는 능력 배양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92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예제 코드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2" y="1388225"/>
            <a:ext cx="4508411" cy="45868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178" y="1945177"/>
            <a:ext cx="5888129" cy="367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68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연습 문제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57225" y="1448594"/>
            <a:ext cx="10839449" cy="4028281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성별을 입력 받고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해당하는 이미지를 출력하는 프로그램을 만들어 보세요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사용자의 입력을 통해 웹 페이지를 변경하는 프로그램을 만들어보세요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" y="2932748"/>
            <a:ext cx="4267200" cy="17240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068" y="2651760"/>
            <a:ext cx="1906056" cy="26495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700" y="2651759"/>
            <a:ext cx="2123390" cy="26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5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264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HTML</a:t>
            </a:r>
            <a:r>
              <a:rPr lang="ko-KR" altLang="en-US" sz="2400" dirty="0"/>
              <a:t>과 자바스크립트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라이브스크립트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넷스케이프</a:t>
            </a:r>
            <a:r>
              <a:rPr lang="en-US" altLang="ko-KR" sz="2400" dirty="0"/>
              <a:t>)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자바스크립트 </a:t>
            </a:r>
            <a:r>
              <a:rPr lang="en-US" altLang="ko-KR" sz="2400" dirty="0"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ym typeface="Wingdings" panose="05000000000000000000" pitchFamily="2" charset="2"/>
              </a:rPr>
              <a:t>썬 </a:t>
            </a:r>
            <a:r>
              <a:rPr lang="ko-KR" altLang="en-US" sz="2400" dirty="0" err="1">
                <a:sym typeface="Wingdings" panose="05000000000000000000" pitchFamily="2" charset="2"/>
              </a:rPr>
              <a:t>마이크로시스템즈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2400" dirty="0">
                <a:sym typeface="Wingdings" panose="05000000000000000000" pitchFamily="2" charset="2"/>
              </a:rPr>
              <a:t>웹 페이지 안에서 </a:t>
            </a:r>
            <a:r>
              <a:rPr lang="en-US" altLang="ko-KR" sz="2400" dirty="0">
                <a:sym typeface="Wingdings" panose="05000000000000000000" pitchFamily="2" charset="2"/>
              </a:rPr>
              <a:t>HTML </a:t>
            </a:r>
            <a:r>
              <a:rPr lang="ko-KR" altLang="en-US" sz="2400" dirty="0">
                <a:sym typeface="Wingdings" panose="05000000000000000000" pitchFamily="2" charset="2"/>
              </a:rPr>
              <a:t>태그와 함께 사용된다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2400" dirty="0"/>
              <a:t>지금까지는 클라이언트</a:t>
            </a:r>
            <a:r>
              <a:rPr lang="en-US" altLang="ko-KR" sz="2400" dirty="0"/>
              <a:t>(</a:t>
            </a:r>
            <a:r>
              <a:rPr lang="ko-KR" altLang="en-US" sz="2400" dirty="0"/>
              <a:t>사용자 컴퓨터의 브라우저</a:t>
            </a:r>
            <a:r>
              <a:rPr lang="en-US" altLang="ko-KR" sz="2400" dirty="0"/>
              <a:t>)</a:t>
            </a:r>
            <a:r>
              <a:rPr lang="ko-KR" altLang="en-US" sz="2400" dirty="0"/>
              <a:t> 화면을 제어하는 데 주로 사용 </a:t>
            </a:r>
            <a:endParaRPr lang="en-US" altLang="ko-KR" sz="2400" dirty="0"/>
          </a:p>
          <a:p>
            <a:r>
              <a:rPr lang="en-US" altLang="ko-KR" sz="2400" dirty="0"/>
              <a:t>HTML5</a:t>
            </a:r>
            <a:r>
              <a:rPr lang="ko-KR" altLang="en-US" sz="2400" dirty="0"/>
              <a:t>의 </a:t>
            </a:r>
            <a:r>
              <a:rPr lang="en-US" altLang="ko-KR" sz="2400" dirty="0"/>
              <a:t>API</a:t>
            </a:r>
            <a:r>
              <a:rPr lang="ko-KR" altLang="en-US" sz="2400" dirty="0"/>
              <a:t>에서는 자바스크립트가 핵심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HTML5 API</a:t>
            </a:r>
          </a:p>
          <a:p>
            <a:pPr lvl="1"/>
            <a:r>
              <a:rPr lang="ko-KR" altLang="en-US" sz="2000" dirty="0"/>
              <a:t>웹 프로그래밍의 중요한 기능들을 라이브러리처럼 묶어 놓은 것</a:t>
            </a:r>
          </a:p>
          <a:p>
            <a:pPr lvl="1"/>
            <a:r>
              <a:rPr lang="en-US" altLang="ko-KR" sz="2000" dirty="0"/>
              <a:t>API</a:t>
            </a:r>
            <a:r>
              <a:rPr lang="ko-KR" altLang="en-US" sz="2000" dirty="0"/>
              <a:t>를 이용해서 모바일 애플리케이션을 만들</a:t>
            </a:r>
            <a:r>
              <a:rPr lang="en-US" altLang="ko-KR" sz="2000" dirty="0"/>
              <a:t> </a:t>
            </a:r>
            <a:r>
              <a:rPr lang="ko-KR" altLang="en-US" sz="2000" dirty="0"/>
              <a:t>수 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자바스크립트는 대부분의 웹 브라우저에서 지원하므로 자바스크립트로 작성한 앱은 별도의 플러그인 없이 실행할 수 있다</a:t>
            </a:r>
            <a:r>
              <a:rPr lang="en-US" altLang="ko-KR" sz="2000" dirty="0"/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043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자바스크립트의 동작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pPr>
              <a:buFont typeface="+mj-ea"/>
              <a:buAutoNum type="circleNumDbPlain"/>
            </a:pPr>
            <a:r>
              <a:rPr lang="ko-KR" altLang="en-US" sz="2000" dirty="0"/>
              <a:t>페이지 안에 있는 태그를 순서대로 읽어가면서 태그에서 명령하는 대로 브라우저 창에 내용 표시</a:t>
            </a:r>
            <a:endParaRPr lang="en-US" altLang="ko-KR" sz="2000" dirty="0"/>
          </a:p>
          <a:p>
            <a:pPr>
              <a:buFont typeface="+mj-ea"/>
              <a:buAutoNum type="circleNumDbPlain"/>
            </a:pPr>
            <a:r>
              <a:rPr lang="en-US" altLang="ko-KR" sz="2000" dirty="0"/>
              <a:t>HTML </a:t>
            </a:r>
            <a:r>
              <a:rPr lang="ko-KR" altLang="en-US" sz="2000" dirty="0"/>
              <a:t>태그를 읽는 도중 </a:t>
            </a:r>
            <a:r>
              <a:rPr lang="en-US" altLang="ko-KR" sz="2000" dirty="0"/>
              <a:t>&lt;script&gt; </a:t>
            </a:r>
            <a:r>
              <a:rPr lang="ko-KR" altLang="en-US" sz="2000" dirty="0"/>
              <a:t>태그를 만나면 즉시 </a:t>
            </a:r>
            <a:r>
              <a:rPr lang="en-US" altLang="ko-KR" sz="2000" dirty="0"/>
              <a:t>&lt;/script&gt; </a:t>
            </a:r>
            <a:r>
              <a:rPr lang="ko-KR" altLang="en-US" sz="2000" dirty="0"/>
              <a:t>태그를 찾아내어 실제 스크립트 코드가 어디에서부터 </a:t>
            </a:r>
            <a:r>
              <a:rPr lang="ko-KR" altLang="en-US" sz="2000" dirty="0" err="1"/>
              <a:t>어디까지인지를</a:t>
            </a:r>
            <a:r>
              <a:rPr lang="ko-KR" altLang="en-US" sz="2000" dirty="0"/>
              <a:t> 확인</a:t>
            </a:r>
            <a:endParaRPr lang="en-US" altLang="ko-KR" sz="2000" dirty="0"/>
          </a:p>
          <a:p>
            <a:pPr>
              <a:buFont typeface="+mj-ea"/>
              <a:buAutoNum type="circleNumDbPlain"/>
            </a:pPr>
            <a:r>
              <a:rPr lang="ko-KR" altLang="en-US" sz="2000" dirty="0"/>
              <a:t>스크립트</a:t>
            </a:r>
            <a:r>
              <a:rPr lang="en-US" altLang="ko-KR" sz="2000" dirty="0"/>
              <a:t> </a:t>
            </a:r>
            <a:r>
              <a:rPr lang="ko-KR" altLang="en-US" sz="2000" dirty="0"/>
              <a:t>소스만 브라우저 안에 있는 스크립트 </a:t>
            </a:r>
            <a:r>
              <a:rPr lang="ko-KR" altLang="en-US" sz="2000" dirty="0" err="1"/>
              <a:t>인터프리터에게</a:t>
            </a:r>
            <a:r>
              <a:rPr lang="ko-KR" altLang="en-US" sz="2000" dirty="0"/>
              <a:t> 넘겨준다</a:t>
            </a:r>
            <a:r>
              <a:rPr lang="en-US" altLang="ko-KR" sz="2000" dirty="0"/>
              <a:t>.</a:t>
            </a:r>
          </a:p>
          <a:p>
            <a:pPr>
              <a:buFont typeface="+mj-ea"/>
              <a:buAutoNum type="circleNumDbPlain"/>
            </a:pPr>
            <a:r>
              <a:rPr lang="ko-KR" altLang="en-US" sz="2000" dirty="0"/>
              <a:t>스크립트 인터프리터에서는 넘겨 받은 소스를 한 줄씩 처리하면서 당장 처리해서 결과를 보여줘야 하는 것은 처리해서 브라우저에게 넘겨주고 나중에 사용할 부분은 임시로 저장한다</a:t>
            </a:r>
            <a:r>
              <a:rPr lang="en-US" altLang="ko-KR" sz="2000" dirty="0"/>
              <a:t>.</a:t>
            </a:r>
          </a:p>
          <a:p>
            <a:pPr>
              <a:buFont typeface="+mj-ea"/>
              <a:buAutoNum type="circleNumDbPlain"/>
            </a:pPr>
            <a:r>
              <a:rPr lang="ko-KR" altLang="en-US" sz="2000" dirty="0"/>
              <a:t>스크립트 처리가 끝나면 스크립트 인터프리터에서 웹 브라우저로 </a:t>
            </a:r>
            <a:r>
              <a:rPr lang="ko-KR" altLang="en-US" sz="2000" dirty="0" err="1"/>
              <a:t>제어권</a:t>
            </a:r>
            <a:r>
              <a:rPr lang="ko-KR" altLang="en-US" sz="2000" dirty="0"/>
              <a:t> 넘어감</a:t>
            </a:r>
            <a:endParaRPr lang="en-US" altLang="ko-KR" sz="2000" dirty="0"/>
          </a:p>
          <a:p>
            <a:pPr>
              <a:buFont typeface="+mj-ea"/>
              <a:buAutoNum type="circleNumDbPlain"/>
            </a:pPr>
            <a:r>
              <a:rPr lang="ko-KR" altLang="en-US" sz="2000" dirty="0"/>
              <a:t>웹 브라우저는 스크립트 인터프리터가 넘겨준 결과가 있으면 그 결과를 사용하고 나머지 웹 페이지의 태그들도 차례차례 처리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 </a:t>
            </a:r>
            <a:r>
              <a:rPr lang="en-US" altLang="ko-KR" sz="2000" dirty="0">
                <a:solidFill>
                  <a:srgbClr val="C00000"/>
                </a:solidFill>
              </a:rPr>
              <a:t>HTML </a:t>
            </a:r>
            <a:r>
              <a:rPr lang="ko-KR" altLang="en-US" sz="2000" dirty="0">
                <a:solidFill>
                  <a:srgbClr val="C00000"/>
                </a:solidFill>
              </a:rPr>
              <a:t>태그와 </a:t>
            </a:r>
            <a:r>
              <a:rPr lang="en-US" altLang="ko-KR" sz="2000" dirty="0">
                <a:solidFill>
                  <a:srgbClr val="C00000"/>
                </a:solidFill>
              </a:rPr>
              <a:t>CSS</a:t>
            </a:r>
            <a:r>
              <a:rPr lang="ko-KR" altLang="en-US" sz="2000" dirty="0">
                <a:solidFill>
                  <a:srgbClr val="C00000"/>
                </a:solidFill>
              </a:rPr>
              <a:t>로 된 부분은 웹 브라우저가 그대로 화면에 표시하고 자바스크립트 부분은 스크립트 인터프리터를 한 번 더 거친 후 그 결과를 웹 브라우저 화면에 표시한다</a:t>
            </a:r>
            <a:r>
              <a:rPr lang="en-US" altLang="ko-KR" sz="2000" dirty="0">
                <a:solidFill>
                  <a:srgbClr val="C00000"/>
                </a:solidFill>
              </a:rPr>
              <a:t>. 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50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자바스크립트 작성요령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따옴표 사용하기</a:t>
            </a:r>
            <a:endParaRPr lang="en-US" altLang="ko-KR" sz="2400" dirty="0"/>
          </a:p>
          <a:p>
            <a:pPr lvl="1"/>
            <a:r>
              <a:rPr lang="ko-KR" altLang="en-US" sz="2000" dirty="0"/>
              <a:t>큰따옴표</a:t>
            </a:r>
            <a:r>
              <a:rPr lang="en-US" altLang="ko-KR" sz="2000" dirty="0"/>
              <a:t>(")</a:t>
            </a:r>
            <a:r>
              <a:rPr lang="ko-KR" altLang="en-US" sz="2000" dirty="0"/>
              <a:t>와 작은따옴표</a:t>
            </a:r>
            <a:r>
              <a:rPr lang="en-US" altLang="ko-KR" sz="2000" dirty="0"/>
              <a:t>(')</a:t>
            </a:r>
            <a:r>
              <a:rPr lang="ko-KR" altLang="en-US" sz="2000" dirty="0"/>
              <a:t> 두 가지  사용</a:t>
            </a:r>
            <a:r>
              <a:rPr lang="en-US" altLang="ko-KR" sz="2000" dirty="0"/>
              <a:t>. </a:t>
            </a:r>
          </a:p>
          <a:p>
            <a:pPr lvl="1"/>
            <a:r>
              <a:rPr lang="ko-KR" altLang="en-US" sz="2000" dirty="0"/>
              <a:t>따옴표를 겹쳐서 표시해야 할 경우에는 같은 종류의 따옴표를 사용할 수 없다</a:t>
            </a:r>
            <a:r>
              <a:rPr lang="en-US" altLang="ko-KR" sz="2000" dirty="0"/>
              <a:t>. </a:t>
            </a:r>
          </a:p>
          <a:p>
            <a:r>
              <a:rPr lang="ko-KR" altLang="en-US" sz="2400" dirty="0"/>
              <a:t>세미콜론</a:t>
            </a:r>
            <a:r>
              <a:rPr lang="en-US" altLang="ko-KR" sz="2400" dirty="0"/>
              <a:t>(;) </a:t>
            </a:r>
            <a:r>
              <a:rPr lang="ko-KR" altLang="en-US" sz="2400" dirty="0"/>
              <a:t>사용하기 </a:t>
            </a:r>
            <a:endParaRPr lang="en-US" altLang="ko-KR" sz="2400" dirty="0"/>
          </a:p>
          <a:p>
            <a:pPr lvl="1"/>
            <a:r>
              <a:rPr lang="ko-KR" altLang="en-US" sz="2000" dirty="0"/>
              <a:t>한 줄에 한 문장씩 입력할 경우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/>
              <a:t>줄 끝에 세미콜론을 붙이거나 붙이지 않거나</a:t>
            </a:r>
            <a:endParaRPr lang="en-US" altLang="ko-KR" sz="2000" dirty="0"/>
          </a:p>
          <a:p>
            <a:pPr lvl="1"/>
            <a:r>
              <a:rPr lang="ko-KR" altLang="en-US" sz="2000" dirty="0"/>
              <a:t>한 줄에 여러 개의 문장을 나열할 경우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세미콜론</a:t>
            </a:r>
            <a:r>
              <a:rPr lang="en-US" altLang="ko-KR" sz="2000" dirty="0"/>
              <a:t>(;)</a:t>
            </a:r>
            <a:r>
              <a:rPr lang="ko-KR" altLang="en-US" sz="2000" dirty="0"/>
              <a:t>으로 문장 구분</a:t>
            </a:r>
            <a:endParaRPr lang="en-US" altLang="ko-KR" sz="2000" dirty="0"/>
          </a:p>
          <a:p>
            <a:r>
              <a:rPr lang="ko-KR" altLang="en-US" sz="2400" dirty="0"/>
              <a:t>대소문자 구별</a:t>
            </a:r>
            <a:endParaRPr lang="en-US" altLang="ko-KR" sz="2400" dirty="0"/>
          </a:p>
          <a:p>
            <a:pPr lvl="1"/>
            <a:r>
              <a:rPr lang="ko-KR" altLang="en-US" sz="2000" dirty="0"/>
              <a:t>자바스크립트에서는 대소문자를 엄격하게 구분</a:t>
            </a:r>
            <a:endParaRPr lang="en-US" altLang="ko-KR" sz="2000" dirty="0"/>
          </a:p>
          <a:p>
            <a:pPr lvl="1"/>
            <a:r>
              <a:rPr lang="ko-KR" altLang="en-US" sz="2000" dirty="0"/>
              <a:t>변수나 함수</a:t>
            </a:r>
            <a:r>
              <a:rPr lang="en-US" altLang="ko-KR" sz="2000" dirty="0"/>
              <a:t>, </a:t>
            </a:r>
            <a:r>
              <a:rPr lang="ko-KR" altLang="en-US" sz="2000" dirty="0"/>
              <a:t>메서드 등의 이름을 사용할 때도 </a:t>
            </a:r>
            <a:r>
              <a:rPr lang="ko-KR" altLang="en-US" sz="2000" dirty="0" err="1"/>
              <a:t>대소문자에</a:t>
            </a:r>
            <a:r>
              <a:rPr lang="ko-KR" altLang="en-US" sz="2000" dirty="0"/>
              <a:t> 꼭 주의해야 한다</a:t>
            </a:r>
            <a:r>
              <a:rPr lang="en-US" altLang="ko-KR" sz="2000" dirty="0"/>
              <a:t>. </a:t>
            </a:r>
          </a:p>
          <a:p>
            <a:r>
              <a:rPr lang="ko-KR" altLang="en-US" sz="2400" dirty="0"/>
              <a:t>주석</a:t>
            </a:r>
            <a:endParaRPr lang="en-US" altLang="ko-KR" sz="2400" dirty="0"/>
          </a:p>
          <a:p>
            <a:pPr lvl="1"/>
            <a:r>
              <a:rPr lang="ko-KR" altLang="en-US" sz="2000" dirty="0"/>
              <a:t>한 줄짜리 주석 </a:t>
            </a:r>
            <a:r>
              <a:rPr lang="en-US" altLang="ko-KR" sz="2000" dirty="0"/>
              <a:t>: // </a:t>
            </a:r>
            <a:r>
              <a:rPr lang="ko-KR" altLang="en-US" sz="2000" dirty="0"/>
              <a:t>기호 뒤에 내용 입력</a:t>
            </a:r>
            <a:endParaRPr lang="en-US" altLang="ko-KR" sz="2000" dirty="0"/>
          </a:p>
          <a:p>
            <a:pPr lvl="1"/>
            <a:r>
              <a:rPr lang="ko-KR" altLang="en-US" sz="2000" dirty="0"/>
              <a:t>여러 줄짜리 주석 </a:t>
            </a:r>
            <a:r>
              <a:rPr lang="en-US" altLang="ko-KR" sz="2000" dirty="0"/>
              <a:t>: /* </a:t>
            </a:r>
            <a:r>
              <a:rPr lang="ko-KR" altLang="en-US" sz="2000" dirty="0"/>
              <a:t>와 </a:t>
            </a:r>
            <a:r>
              <a:rPr lang="en-US" altLang="ko-KR" sz="2000" dirty="0"/>
              <a:t>*/ </a:t>
            </a:r>
            <a:r>
              <a:rPr lang="ko-KR" altLang="en-US" sz="2000" dirty="0"/>
              <a:t>사이에 내용 입력</a:t>
            </a:r>
            <a:endParaRPr lang="en-US" altLang="ko-KR" sz="20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303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자바스크립트 선언 및 사용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80146" y="1610283"/>
            <a:ext cx="4754880" cy="2097193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내부 스크립트</a:t>
            </a:r>
            <a:endParaRPr lang="en-US" altLang="ko-KR" sz="1800" dirty="0"/>
          </a:p>
          <a:p>
            <a:pPr lvl="1"/>
            <a:r>
              <a:rPr lang="ko-KR" altLang="en-US" sz="1600" dirty="0"/>
              <a:t> 웹 문서 안에 스크립트 소스 작성</a:t>
            </a:r>
            <a:endParaRPr lang="en-US" altLang="ko-KR" sz="1600" dirty="0"/>
          </a:p>
          <a:p>
            <a:pPr lvl="1"/>
            <a:r>
              <a:rPr lang="en-US" altLang="ko-KR" sz="1600" dirty="0"/>
              <a:t>&lt;script&gt; </a:t>
            </a:r>
            <a:r>
              <a:rPr lang="ko-KR" altLang="en-US" sz="1600" dirty="0"/>
              <a:t>태그와 </a:t>
            </a:r>
            <a:r>
              <a:rPr lang="en-US" altLang="ko-KR" sz="1600" dirty="0"/>
              <a:t>&lt;/script&gt; </a:t>
            </a:r>
            <a:r>
              <a:rPr lang="ko-KR" altLang="en-US" sz="1600" dirty="0"/>
              <a:t>태그로 감싼다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en-US" altLang="ko-KR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871" y="2771372"/>
            <a:ext cx="3861429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6153928" y="1610283"/>
            <a:ext cx="4754880" cy="20971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외부 스크립트</a:t>
            </a:r>
            <a:endParaRPr lang="en-US" altLang="ko-KR" sz="1800" dirty="0"/>
          </a:p>
          <a:p>
            <a:pPr lvl="1"/>
            <a:r>
              <a:rPr lang="ko-KR" altLang="en-US" sz="1600" dirty="0" err="1"/>
              <a:t>자바스크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립트</a:t>
            </a:r>
            <a:r>
              <a:rPr lang="ko-KR" altLang="en-US" sz="1600" dirty="0"/>
              <a:t> 소스 부분만 파일로 저장</a:t>
            </a:r>
            <a:r>
              <a:rPr lang="en-US" altLang="ko-KR" sz="1600" dirty="0"/>
              <a:t>(*.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)</a:t>
            </a:r>
            <a:r>
              <a:rPr lang="ko-KR" altLang="en-US" sz="1600" dirty="0"/>
              <a:t>한 후 연결해서 사용한다</a:t>
            </a:r>
            <a:r>
              <a:rPr lang="en-US" altLang="ko-KR" sz="1600" dirty="0"/>
              <a:t>. </a:t>
            </a:r>
          </a:p>
          <a:p>
            <a:pPr marL="457200" lvl="1" indent="0">
              <a:buNone/>
            </a:pPr>
            <a:r>
              <a:rPr lang="en-US" altLang="ko-KR" sz="1400" b="1" dirty="0">
                <a:solidFill>
                  <a:srgbClr val="C00000"/>
                </a:solidFill>
              </a:rPr>
              <a:t>&lt;script </a:t>
            </a:r>
            <a:r>
              <a:rPr lang="en-US" altLang="ko-KR" sz="1400" b="1" dirty="0" err="1">
                <a:solidFill>
                  <a:srgbClr val="C00000"/>
                </a:solidFill>
              </a:rPr>
              <a:t>src</a:t>
            </a:r>
            <a:r>
              <a:rPr lang="en-US" altLang="ko-KR" sz="1400" b="1" dirty="0">
                <a:solidFill>
                  <a:srgbClr val="C00000"/>
                </a:solidFill>
              </a:rPr>
              <a:t>="</a:t>
            </a:r>
            <a:r>
              <a:rPr lang="ko-KR" altLang="en-US" sz="1400" b="1" dirty="0">
                <a:solidFill>
                  <a:srgbClr val="C00000"/>
                </a:solidFill>
              </a:rPr>
              <a:t>외부 스크립트 파일</a:t>
            </a:r>
            <a:r>
              <a:rPr lang="en-US" altLang="ko-KR" sz="1400" b="1" dirty="0">
                <a:solidFill>
                  <a:srgbClr val="C00000"/>
                </a:solidFill>
              </a:rPr>
              <a:t>"&gt;&lt;/script&gt;</a:t>
            </a:r>
          </a:p>
          <a:p>
            <a:pPr marL="457200" lvl="1" indent="0">
              <a:buNone/>
            </a:pPr>
            <a:endParaRPr lang="en-US" altLang="ko-KR" sz="1400" b="1" dirty="0">
              <a:solidFill>
                <a:srgbClr val="C00000"/>
              </a:solidFill>
            </a:endParaRPr>
          </a:p>
          <a:p>
            <a:pPr lvl="1"/>
            <a:r>
              <a:rPr lang="ko-KR" altLang="en-US" sz="1600" dirty="0"/>
              <a:t>장점</a:t>
            </a:r>
            <a:r>
              <a:rPr lang="en-US" altLang="ko-KR" sz="1600" dirty="0"/>
              <a:t>:</a:t>
            </a:r>
            <a:r>
              <a:rPr lang="ko-KR" altLang="en-US" sz="1600" dirty="0"/>
              <a:t> 유지관리가 쉽고 자바스크립트 라이브러리를 만들어서 사용할 수 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단점</a:t>
            </a:r>
            <a:r>
              <a:rPr lang="en-US" altLang="ko-KR" sz="1600" dirty="0"/>
              <a:t>: HTML </a:t>
            </a:r>
            <a:r>
              <a:rPr lang="ko-KR" altLang="en-US" sz="1600" dirty="0"/>
              <a:t>요소를 참조하기 어렵고 불필요한 부분까지 액세스해야 할 경우가 있다</a:t>
            </a:r>
            <a:r>
              <a:rPr lang="en-US" altLang="ko-KR" sz="1600" dirty="0"/>
              <a:t>.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7225714" y="4047982"/>
            <a:ext cx="3193419" cy="1191196"/>
            <a:chOff x="5280536" y="4336256"/>
            <a:chExt cx="3193419" cy="1191196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0536" y="4336256"/>
              <a:ext cx="3193419" cy="1191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468767" y="4336256"/>
              <a:ext cx="902811" cy="27699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addition.js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225714" y="5392554"/>
            <a:ext cx="3035880" cy="677158"/>
            <a:chOff x="5280536" y="5680828"/>
            <a:chExt cx="3035880" cy="677158"/>
          </a:xfrm>
        </p:grpSpPr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0536" y="5733256"/>
              <a:ext cx="3035880" cy="6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387507" y="5680828"/>
              <a:ext cx="928909" cy="27699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out-js.html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675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자바스크립트와 변수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55207" y="1360902"/>
            <a:ext cx="9942283" cy="20971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변수</a:t>
            </a:r>
            <a:r>
              <a:rPr lang="en-US" altLang="ko-KR" sz="1600" dirty="0"/>
              <a:t>(variable) : </a:t>
            </a:r>
            <a:r>
              <a:rPr lang="ko-KR" altLang="en-US" sz="1600" dirty="0"/>
              <a:t>임의의 값을 저장하는 임시 기억 장소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변수 선언하기 </a:t>
            </a:r>
            <a:r>
              <a:rPr lang="en-US" altLang="ko-KR" sz="1600" dirty="0"/>
              <a:t>: </a:t>
            </a:r>
            <a:r>
              <a:rPr lang="ko-KR" altLang="en-US" sz="1600" dirty="0"/>
              <a:t> </a:t>
            </a:r>
            <a:r>
              <a:rPr lang="en-US" altLang="ko-KR" sz="1600" dirty="0" err="1"/>
              <a:t>var</a:t>
            </a:r>
            <a:r>
              <a:rPr lang="ko-KR" altLang="en-US" sz="1600" dirty="0"/>
              <a:t>라는 키워드 뒤에 변수 이름을 적음</a:t>
            </a:r>
            <a:r>
              <a:rPr lang="en-US" altLang="ko-KR" sz="1600" dirty="0"/>
              <a:t>. </a:t>
            </a:r>
            <a:r>
              <a:rPr lang="ko-KR" altLang="en-US" sz="1050" dirty="0">
                <a:solidFill>
                  <a:srgbClr val="C00000"/>
                </a:solidFill>
              </a:rPr>
              <a:t>예</a:t>
            </a:r>
            <a:r>
              <a:rPr lang="en-US" altLang="ko-KR" sz="1050" dirty="0">
                <a:solidFill>
                  <a:srgbClr val="C00000"/>
                </a:solidFill>
              </a:rPr>
              <a:t>) </a:t>
            </a:r>
            <a:r>
              <a:rPr lang="en-US" altLang="ko-KR" sz="1050" dirty="0" err="1">
                <a:solidFill>
                  <a:srgbClr val="C00000"/>
                </a:solidFill>
              </a:rPr>
              <a:t>var</a:t>
            </a:r>
            <a:r>
              <a:rPr lang="en-US" altLang="ko-KR" sz="1050" dirty="0">
                <a:solidFill>
                  <a:srgbClr val="C00000"/>
                </a:solidFill>
              </a:rPr>
              <a:t> now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대소문자 구별</a:t>
            </a:r>
            <a:r>
              <a:rPr lang="en-US" altLang="ko-KR" sz="1400" dirty="0"/>
              <a:t>. </a:t>
            </a:r>
            <a:r>
              <a:rPr lang="ko-KR" altLang="en-US" sz="1400" dirty="0"/>
              <a:t>보통 두 단어 이상으로 된 변수는 중간에 대문자를 섞어 사용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문자나 </a:t>
            </a:r>
            <a:r>
              <a:rPr lang="ko-KR" altLang="en-US" sz="1400" dirty="0" err="1"/>
              <a:t>언더스코어로</a:t>
            </a:r>
            <a:r>
              <a:rPr lang="ko-KR" altLang="en-US" sz="1400" dirty="0"/>
              <a:t> 시작</a:t>
            </a:r>
            <a:r>
              <a:rPr lang="en-US" altLang="ko-KR" sz="1400" dirty="0"/>
              <a:t>.</a:t>
            </a:r>
            <a:r>
              <a:rPr lang="ko-KR" altLang="en-US" sz="1400" dirty="0"/>
              <a:t> 두 번째 글자부터는 숫자나 문자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언더스코어</a:t>
            </a:r>
            <a:r>
              <a:rPr lang="ko-KR" altLang="en-US" sz="1400" dirty="0"/>
              <a:t> 사용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자바스크립트 키워드는 사용할 수 없다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변수의 의미를 짐작할 수 있도록 변수 이름을 지정한다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변수에 값 할당하기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변수 초기화 </a:t>
            </a:r>
            <a:r>
              <a:rPr lang="en-US" altLang="ko-KR" sz="1400" dirty="0"/>
              <a:t>: </a:t>
            </a:r>
            <a:r>
              <a:rPr lang="ko-KR" altLang="en-US" sz="1400" dirty="0"/>
              <a:t>변수 이름을 선언한 후 초기값을 할당하는 것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변수에 값을 할당할 때는 대입 연산자</a:t>
            </a:r>
            <a:r>
              <a:rPr lang="en-US" altLang="ko-KR" sz="1400" dirty="0"/>
              <a:t>(=) 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431" y="5306714"/>
            <a:ext cx="1685113" cy="480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972" y="5421667"/>
            <a:ext cx="2099494" cy="250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74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자바스크립트와 변수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55207" y="1360902"/>
            <a:ext cx="9942283" cy="2097193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변수 영역</a:t>
            </a:r>
            <a:endParaRPr lang="en-US" altLang="ko-KR" sz="2000" dirty="0"/>
          </a:p>
          <a:p>
            <a:pPr lvl="1"/>
            <a:r>
              <a:rPr lang="ko-KR" altLang="en-US" sz="1800" dirty="0"/>
              <a:t>변수가 어디에서 어디까지 유효한가 하는 범위</a:t>
            </a:r>
            <a:endParaRPr lang="en-US" altLang="ko-KR" sz="1800" dirty="0"/>
          </a:p>
          <a:p>
            <a:pPr lvl="1"/>
            <a:r>
              <a:rPr lang="ko-KR" altLang="en-US" sz="1800" dirty="0"/>
              <a:t>로컬 변수</a:t>
            </a:r>
            <a:r>
              <a:rPr lang="en-US" altLang="ko-KR" sz="1800" dirty="0"/>
              <a:t>(local variable) : </a:t>
            </a:r>
            <a:r>
              <a:rPr lang="ko-KR" altLang="en-US" sz="1800" dirty="0"/>
              <a:t>특정 함수 안에서만 사용할 수 있는 변수</a:t>
            </a:r>
            <a:endParaRPr lang="en-US" altLang="ko-KR" sz="1800" dirty="0"/>
          </a:p>
          <a:p>
            <a:pPr lvl="1"/>
            <a:r>
              <a:rPr lang="ko-KR" altLang="en-US" sz="1800" dirty="0"/>
              <a:t>전역 변수</a:t>
            </a:r>
            <a:r>
              <a:rPr lang="en-US" altLang="ko-KR" sz="1800" dirty="0"/>
              <a:t>(global variable) : </a:t>
            </a:r>
            <a:r>
              <a:rPr lang="ko-KR" altLang="en-US" sz="1800" dirty="0"/>
              <a:t>스크립트 전체에서 사용할 수 있는 변수</a:t>
            </a:r>
            <a:endParaRPr lang="en-US" altLang="ko-KR" sz="1800" dirty="0"/>
          </a:p>
          <a:p>
            <a:pPr lvl="1"/>
            <a:r>
              <a:rPr lang="ko-KR" altLang="en-US" sz="1800" dirty="0"/>
              <a:t>로컬 변수를 정의할 때는 반드시 </a:t>
            </a:r>
            <a:r>
              <a:rPr lang="en-US" altLang="ko-KR" sz="1800" dirty="0" err="1"/>
              <a:t>var</a:t>
            </a:r>
            <a:r>
              <a:rPr lang="ko-KR" altLang="en-US" sz="1800" dirty="0"/>
              <a:t>라는 키워드를 붙여야 하지만</a:t>
            </a:r>
            <a:r>
              <a:rPr lang="en-US" altLang="ko-KR" sz="1800" dirty="0"/>
              <a:t>, </a:t>
            </a:r>
            <a:r>
              <a:rPr lang="ko-KR" altLang="en-US" sz="1800" dirty="0"/>
              <a:t>전역 변수 앞에는 </a:t>
            </a:r>
            <a:r>
              <a:rPr lang="en-US" altLang="ko-KR" sz="1800" dirty="0" err="1"/>
              <a:t>var</a:t>
            </a:r>
            <a:r>
              <a:rPr lang="ko-KR" altLang="en-US" sz="1800" dirty="0"/>
              <a:t>를 붙여도 되고 붙이지 않아도 된다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44" y="3387436"/>
            <a:ext cx="3549204" cy="147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76" y="3327212"/>
            <a:ext cx="3506341" cy="1574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132" y="5172069"/>
            <a:ext cx="2376264" cy="80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700" y="5166789"/>
            <a:ext cx="2391804" cy="812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95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데이터 유형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55207" y="1360902"/>
            <a:ext cx="9942283" cy="2097193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자바스크립트에서는 변수를 선언할 때 데이터 유형을 지정하지 않아도 저장된 값을 보고 유연하게 데이터 유형을 지정한다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 smtClean="0"/>
              <a:t>숫자형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 lvl="1"/>
            <a:r>
              <a:rPr lang="ko-KR" altLang="en-US" sz="1400" dirty="0"/>
              <a:t>정수 </a:t>
            </a:r>
            <a:r>
              <a:rPr lang="en-US" altLang="ko-KR" sz="1400" dirty="0"/>
              <a:t>: </a:t>
            </a:r>
            <a:r>
              <a:rPr lang="ko-KR" altLang="en-US" sz="1400" dirty="0"/>
              <a:t>소수점이나 지수 부분이 없는 숫자</a:t>
            </a:r>
            <a:r>
              <a:rPr lang="en-US" altLang="ko-KR" sz="1400" dirty="0"/>
              <a:t>. </a:t>
            </a:r>
            <a:r>
              <a:rPr lang="ko-KR" altLang="en-US" sz="1400" dirty="0"/>
              <a:t>예</a:t>
            </a:r>
            <a:r>
              <a:rPr lang="en-US" altLang="ko-KR" sz="1400" dirty="0"/>
              <a:t>) 1, 100, -40</a:t>
            </a:r>
          </a:p>
          <a:p>
            <a:pPr lvl="1"/>
            <a:r>
              <a:rPr lang="ko-KR" altLang="en-US" sz="1400" dirty="0"/>
              <a:t>실수 </a:t>
            </a:r>
            <a:r>
              <a:rPr lang="en-US" altLang="ko-KR" sz="1400" dirty="0"/>
              <a:t>: </a:t>
            </a:r>
            <a:r>
              <a:rPr lang="ko-KR" altLang="en-US" sz="1400" dirty="0"/>
              <a:t>소수점이 있는 숫자</a:t>
            </a:r>
            <a:r>
              <a:rPr lang="en-US" altLang="ko-KR" sz="1400" dirty="0"/>
              <a:t>. </a:t>
            </a:r>
            <a:r>
              <a:rPr lang="ko-KR" altLang="en-US" sz="1400" dirty="0"/>
              <a:t>예</a:t>
            </a:r>
            <a:r>
              <a:rPr lang="en-US" altLang="ko-KR" sz="1400" dirty="0"/>
              <a:t>) -32.4, 0.056, 2e9 (= 2×10</a:t>
            </a:r>
            <a:r>
              <a:rPr lang="en-US" altLang="ko-KR" sz="1400" baseline="30000" dirty="0"/>
              <a:t>9</a:t>
            </a:r>
            <a:r>
              <a:rPr lang="en-US" altLang="ko-KR" sz="1400" dirty="0"/>
              <a:t>) </a:t>
            </a:r>
          </a:p>
          <a:p>
            <a:r>
              <a:rPr lang="ko-KR" altLang="en-US" sz="1600" dirty="0" smtClean="0"/>
              <a:t>논리형</a:t>
            </a:r>
            <a:endParaRPr lang="en-US" altLang="ko-KR" sz="1600" dirty="0"/>
          </a:p>
          <a:p>
            <a:pPr lvl="1"/>
            <a:r>
              <a:rPr lang="ko-KR" altLang="en-US" sz="1400" dirty="0"/>
              <a:t>조건에 따라 문장을 실행해야 하는 </a:t>
            </a:r>
            <a:r>
              <a:rPr lang="ko-KR" altLang="en-US" sz="1400" dirty="0" err="1"/>
              <a:t>제어문에서</a:t>
            </a:r>
            <a:r>
              <a:rPr lang="ko-KR" altLang="en-US" sz="1400" dirty="0"/>
              <a:t> 자주 사용</a:t>
            </a:r>
            <a:endParaRPr lang="en-US" altLang="ko-KR" sz="1400" dirty="0"/>
          </a:p>
          <a:p>
            <a:pPr lvl="1"/>
            <a:r>
              <a:rPr lang="ko-KR" altLang="en-US" sz="1400" dirty="0"/>
              <a:t>값은 </a:t>
            </a:r>
            <a:r>
              <a:rPr lang="en-US" altLang="ko-KR" sz="1400" dirty="0"/>
              <a:t>true(</a:t>
            </a:r>
            <a:r>
              <a:rPr lang="ko-KR" altLang="en-US" sz="1400" dirty="0"/>
              <a:t>또는 </a:t>
            </a:r>
            <a:r>
              <a:rPr lang="en-US" altLang="ko-KR" sz="1400" dirty="0"/>
              <a:t>1)</a:t>
            </a:r>
            <a:r>
              <a:rPr lang="ko-KR" altLang="en-US" sz="1400" dirty="0"/>
              <a:t>와 </a:t>
            </a:r>
            <a:r>
              <a:rPr lang="en-US" altLang="ko-KR" sz="1400" dirty="0"/>
              <a:t>false(</a:t>
            </a:r>
            <a:r>
              <a:rPr lang="ko-KR" altLang="en-US" sz="1400" dirty="0"/>
              <a:t>또는 </a:t>
            </a:r>
            <a:r>
              <a:rPr lang="en-US" altLang="ko-KR" sz="1400" dirty="0"/>
              <a:t>0)</a:t>
            </a:r>
            <a:r>
              <a:rPr lang="ko-KR" altLang="en-US" sz="1400" dirty="0"/>
              <a:t>로 나타낸다</a:t>
            </a:r>
            <a:endParaRPr lang="en-US" altLang="ko-KR" sz="1400" dirty="0"/>
          </a:p>
          <a:p>
            <a:r>
              <a:rPr lang="ko-KR" altLang="en-US" sz="1600" dirty="0" smtClean="0"/>
              <a:t>문자열 </a:t>
            </a:r>
            <a:r>
              <a:rPr lang="en-US" altLang="ko-KR" sz="1600" dirty="0"/>
              <a:t>: </a:t>
            </a:r>
            <a:r>
              <a:rPr lang="ko-KR" altLang="en-US" sz="1600" dirty="0"/>
              <a:t>텍스트</a:t>
            </a:r>
            <a:r>
              <a:rPr lang="en-US" altLang="ko-KR" sz="1600" dirty="0"/>
              <a:t>, </a:t>
            </a:r>
            <a:r>
              <a:rPr lang="ko-KR" altLang="en-US" sz="1600" dirty="0"/>
              <a:t>스트링</a:t>
            </a:r>
            <a:r>
              <a:rPr lang="en-US" altLang="ko-KR" sz="1600" dirty="0"/>
              <a:t>(string)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/>
            <a:r>
              <a:rPr lang="ko-KR" altLang="en-US" sz="1400" dirty="0"/>
              <a:t>작은</a:t>
            </a:r>
            <a:r>
              <a:rPr lang="en-US" altLang="ko-KR" sz="1400" dirty="0"/>
              <a:t> </a:t>
            </a:r>
            <a:r>
              <a:rPr lang="ko-KR" altLang="en-US" sz="1400" dirty="0"/>
              <a:t>따옴표</a:t>
            </a:r>
            <a:r>
              <a:rPr lang="en-US" altLang="ko-KR" sz="1400" dirty="0"/>
              <a:t>(‘ ’)</a:t>
            </a:r>
            <a:r>
              <a:rPr lang="ko-KR" altLang="en-US" sz="1400" dirty="0"/>
              <a:t>나 큰 따옴표</a:t>
            </a:r>
            <a:r>
              <a:rPr lang="en-US" altLang="ko-KR" sz="1400" dirty="0"/>
              <a:t>(“ “)</a:t>
            </a:r>
            <a:r>
              <a:rPr lang="ko-KR" altLang="en-US" sz="1400" dirty="0"/>
              <a:t>로 묶어서 표시</a:t>
            </a:r>
            <a:endParaRPr lang="en-US" altLang="ko-KR" sz="1400" dirty="0"/>
          </a:p>
          <a:p>
            <a:pPr lvl="1"/>
            <a:r>
              <a:rPr lang="ko-KR" altLang="en-US" sz="1400" dirty="0"/>
              <a:t>숫자와 문자열을 함께 사용하면 두 개를 묶어 하나의 문자열 값으로 처리</a:t>
            </a:r>
            <a:endParaRPr lang="en-US" altLang="ko-KR" sz="1400" dirty="0"/>
          </a:p>
          <a:p>
            <a:pPr lvl="1"/>
            <a:r>
              <a:rPr lang="ko-KR" altLang="en-US" sz="1400" dirty="0"/>
              <a:t>괄호를 어떻게 사용하느냐에 따라 의도와 다른 결과가 나올 수 있다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이스케이프 문자열을 표시할 때는 ＼  뒤에 표시</a:t>
            </a:r>
            <a:endParaRPr lang="en-US" altLang="ko-KR" sz="1400" dirty="0"/>
          </a:p>
          <a:p>
            <a:r>
              <a:rPr lang="en-US" altLang="ko-KR" sz="1600" dirty="0"/>
              <a:t>null</a:t>
            </a:r>
          </a:p>
          <a:p>
            <a:pPr lvl="1"/>
            <a:r>
              <a:rPr lang="ko-KR" altLang="en-US" sz="1400" dirty="0"/>
              <a:t>특정한 유형을 지정하지 않고 변수를 초기화할 때 사용</a:t>
            </a:r>
            <a:endParaRPr lang="en-US" altLang="ko-KR" sz="1400" dirty="0"/>
          </a:p>
          <a:p>
            <a:pPr lvl="1"/>
            <a:r>
              <a:rPr lang="ko-KR" altLang="en-US" sz="1400" dirty="0"/>
              <a:t>자바스크립트는 저장하는 값에 따라 변수의 데이터 유형이 자동으로 변환된다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변수 값을 초기화하지 않을 경우 </a:t>
            </a:r>
            <a:r>
              <a:rPr lang="en-US" altLang="ko-KR" sz="1400" dirty="0">
                <a:sym typeface="Wingdings" panose="05000000000000000000" pitchFamily="2" charset="2"/>
              </a:rPr>
              <a:t>null</a:t>
            </a:r>
            <a:r>
              <a:rPr lang="ko-KR" altLang="en-US" sz="1400" dirty="0">
                <a:sym typeface="Wingdings" panose="05000000000000000000" pitchFamily="2" charset="2"/>
              </a:rPr>
              <a:t>이라는 값이 할당된다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변수의 값이 </a:t>
            </a:r>
            <a:r>
              <a:rPr lang="en-US" altLang="ko-KR" sz="1400" dirty="0">
                <a:sym typeface="Wingdings" panose="05000000000000000000" pitchFamily="2" charset="2"/>
              </a:rPr>
              <a:t>null</a:t>
            </a:r>
            <a:r>
              <a:rPr lang="ko-KR" altLang="en-US" sz="1400" dirty="0">
                <a:sym typeface="Wingdings" panose="05000000000000000000" pitchFamily="2" charset="2"/>
              </a:rPr>
              <a:t>인지 체크해서 </a:t>
            </a:r>
            <a:r>
              <a:rPr lang="ko-KR" altLang="en-US" sz="1400" dirty="0" err="1">
                <a:sym typeface="Wingdings" panose="05000000000000000000" pitchFamily="2" charset="2"/>
              </a:rPr>
              <a:t>초기화되었는지</a:t>
            </a:r>
            <a:r>
              <a:rPr lang="ko-KR" altLang="en-US" sz="1400" dirty="0">
                <a:sym typeface="Wingdings" panose="05000000000000000000" pitchFamily="2" charset="2"/>
              </a:rPr>
              <a:t> 확인한다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2474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1050</Words>
  <Application>Microsoft Office PowerPoint</Application>
  <PresentationFormat>와이드스크린</PresentationFormat>
  <Paragraphs>171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64</cp:revision>
  <dcterms:created xsi:type="dcterms:W3CDTF">2022-04-27T05:26:32Z</dcterms:created>
  <dcterms:modified xsi:type="dcterms:W3CDTF">2022-06-07T09:29:57Z</dcterms:modified>
</cp:coreProperties>
</file>