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264" r:id="rId3"/>
    <p:sldId id="265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3B1B"/>
    <a:srgbClr val="127838"/>
    <a:srgbClr val="D9D9D9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55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43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 userDrawn="1"/>
        </p:nvSpPr>
        <p:spPr>
          <a:xfrm flipV="1">
            <a:off x="147" y="-18330"/>
            <a:ext cx="12191706" cy="600217"/>
          </a:xfrm>
          <a:custGeom>
            <a:avLst/>
            <a:gdLst>
              <a:gd name="connsiteX0" fmla="*/ 0 w 12191706"/>
              <a:gd name="connsiteY0" fmla="*/ 600217 h 600217"/>
              <a:gd name="connsiteX1" fmla="*/ 12191706 w 12191706"/>
              <a:gd name="connsiteY1" fmla="*/ 600217 h 600217"/>
              <a:gd name="connsiteX2" fmla="*/ 11591490 w 12191706"/>
              <a:gd name="connsiteY2" fmla="*/ 0 h 600217"/>
              <a:gd name="connsiteX3" fmla="*/ 600217 w 12191706"/>
              <a:gd name="connsiteY3" fmla="*/ 0 h 600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706" h="600217">
                <a:moveTo>
                  <a:pt x="0" y="600217"/>
                </a:moveTo>
                <a:lnTo>
                  <a:pt x="12191706" y="600217"/>
                </a:lnTo>
                <a:lnTo>
                  <a:pt x="11591490" y="0"/>
                </a:lnTo>
                <a:lnTo>
                  <a:pt x="60021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 userDrawn="1"/>
        </p:nvSpPr>
        <p:spPr>
          <a:xfrm>
            <a:off x="9524" y="6257636"/>
            <a:ext cx="12182476" cy="1200727"/>
          </a:xfrm>
          <a:custGeom>
            <a:avLst/>
            <a:gdLst>
              <a:gd name="connsiteX0" fmla="*/ 12182329 w 12182476"/>
              <a:gd name="connsiteY0" fmla="*/ 600217 h 1200727"/>
              <a:gd name="connsiteX1" fmla="*/ 12182476 w 12182476"/>
              <a:gd name="connsiteY1" fmla="*/ 600364 h 1200727"/>
              <a:gd name="connsiteX2" fmla="*/ 12182476 w 12182476"/>
              <a:gd name="connsiteY2" fmla="*/ 1200727 h 1200727"/>
              <a:gd name="connsiteX3" fmla="*/ 12182329 w 12182476"/>
              <a:gd name="connsiteY3" fmla="*/ 1200727 h 1200727"/>
              <a:gd name="connsiteX4" fmla="*/ 590840 w 12182476"/>
              <a:gd name="connsiteY4" fmla="*/ 0 h 1200727"/>
              <a:gd name="connsiteX5" fmla="*/ 11582113 w 12182476"/>
              <a:gd name="connsiteY5" fmla="*/ 0 h 1200727"/>
              <a:gd name="connsiteX6" fmla="*/ 12172952 w 12182476"/>
              <a:gd name="connsiteY6" fmla="*/ 590840 h 1200727"/>
              <a:gd name="connsiteX7" fmla="*/ 0 w 12182476"/>
              <a:gd name="connsiteY7" fmla="*/ 590840 h 120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2476" h="1200727">
                <a:moveTo>
                  <a:pt x="12182329" y="600217"/>
                </a:moveTo>
                <a:lnTo>
                  <a:pt x="12182476" y="600364"/>
                </a:lnTo>
                <a:lnTo>
                  <a:pt x="12182476" y="1200727"/>
                </a:lnTo>
                <a:lnTo>
                  <a:pt x="12182329" y="1200727"/>
                </a:lnTo>
                <a:close/>
                <a:moveTo>
                  <a:pt x="590840" y="0"/>
                </a:moveTo>
                <a:lnTo>
                  <a:pt x="11582113" y="0"/>
                </a:lnTo>
                <a:lnTo>
                  <a:pt x="12172952" y="590840"/>
                </a:lnTo>
                <a:lnTo>
                  <a:pt x="0" y="5908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자유형 21"/>
          <p:cNvSpPr/>
          <p:nvPr userDrawn="1"/>
        </p:nvSpPr>
        <p:spPr>
          <a:xfrm rot="5400000" flipV="1">
            <a:off x="8763000" y="2819403"/>
            <a:ext cx="6858000" cy="1200727"/>
          </a:xfrm>
          <a:custGeom>
            <a:avLst/>
            <a:gdLst>
              <a:gd name="connsiteX0" fmla="*/ 0 w 6858000"/>
              <a:gd name="connsiteY0" fmla="*/ 600363 h 1200727"/>
              <a:gd name="connsiteX1" fmla="*/ 6857710 w 6858000"/>
              <a:gd name="connsiteY1" fmla="*/ 600363 h 1200727"/>
              <a:gd name="connsiteX2" fmla="*/ 6857710 w 6858000"/>
              <a:gd name="connsiteY2" fmla="*/ 1200727 h 1200727"/>
              <a:gd name="connsiteX3" fmla="*/ 6858000 w 6858000"/>
              <a:gd name="connsiteY3" fmla="*/ 1200727 h 1200727"/>
              <a:gd name="connsiteX4" fmla="*/ 6858000 w 6858000"/>
              <a:gd name="connsiteY4" fmla="*/ 600364 h 1200727"/>
              <a:gd name="connsiteX5" fmla="*/ 6257637 w 6858000"/>
              <a:gd name="connsiteY5" fmla="*/ 0 h 1200727"/>
              <a:gd name="connsiteX6" fmla="*/ 600363 w 6858000"/>
              <a:gd name="connsiteY6" fmla="*/ 0 h 120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1200727">
                <a:moveTo>
                  <a:pt x="0" y="600363"/>
                </a:moveTo>
                <a:lnTo>
                  <a:pt x="6857710" y="600363"/>
                </a:lnTo>
                <a:lnTo>
                  <a:pt x="6857710" y="1200727"/>
                </a:lnTo>
                <a:lnTo>
                  <a:pt x="6858000" y="1200727"/>
                </a:lnTo>
                <a:lnTo>
                  <a:pt x="6858000" y="600364"/>
                </a:lnTo>
                <a:lnTo>
                  <a:pt x="6257637" y="0"/>
                </a:lnTo>
                <a:lnTo>
                  <a:pt x="60036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 userDrawn="1"/>
        </p:nvSpPr>
        <p:spPr>
          <a:xfrm rot="16200000" flipH="1" flipV="1">
            <a:off x="-3131344" y="3116767"/>
            <a:ext cx="6858001" cy="605416"/>
          </a:xfrm>
          <a:custGeom>
            <a:avLst/>
            <a:gdLst>
              <a:gd name="connsiteX0" fmla="*/ 0 w 6858001"/>
              <a:gd name="connsiteY0" fmla="*/ 605416 h 605416"/>
              <a:gd name="connsiteX1" fmla="*/ 0 w 6858001"/>
              <a:gd name="connsiteY1" fmla="*/ 600364 h 605416"/>
              <a:gd name="connsiteX2" fmla="*/ 600364 w 6858001"/>
              <a:gd name="connsiteY2" fmla="*/ 0 h 605416"/>
              <a:gd name="connsiteX3" fmla="*/ 6257638 w 6858001"/>
              <a:gd name="connsiteY3" fmla="*/ 0 h 605416"/>
              <a:gd name="connsiteX4" fmla="*/ 6858001 w 6858001"/>
              <a:gd name="connsiteY4" fmla="*/ 600364 h 605416"/>
              <a:gd name="connsiteX5" fmla="*/ 6858001 w 6858001"/>
              <a:gd name="connsiteY5" fmla="*/ 605416 h 60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1" h="605416">
                <a:moveTo>
                  <a:pt x="0" y="605416"/>
                </a:moveTo>
                <a:lnTo>
                  <a:pt x="0" y="600364"/>
                </a:lnTo>
                <a:lnTo>
                  <a:pt x="600364" y="0"/>
                </a:lnTo>
                <a:lnTo>
                  <a:pt x="6257638" y="0"/>
                </a:lnTo>
                <a:lnTo>
                  <a:pt x="6858001" y="600364"/>
                </a:lnTo>
                <a:lnTo>
                  <a:pt x="6858001" y="6054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33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3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0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32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3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91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57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0D2ED-6E7D-46DA-9788-B60DCBBAED4F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0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5049" y="1666510"/>
            <a:ext cx="55419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 smtClean="0">
                <a:latin typeface="+mj-ea"/>
                <a:ea typeface="+mj-ea"/>
              </a:rPr>
              <a:t>웹 프로그래밍 기초</a:t>
            </a:r>
            <a:endParaRPr lang="ko-KR" altLang="en-US" sz="6000" b="1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09919" y="4032952"/>
            <a:ext cx="3772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전 민 호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010-8454-3004 </a:t>
            </a:r>
            <a:r>
              <a:rPr lang="en-US" altLang="ko-KR" sz="1600" dirty="0"/>
              <a:t>/ </a:t>
            </a:r>
            <a:r>
              <a:rPr lang="en-US" altLang="ko-KR" sz="1600" dirty="0" smtClean="0"/>
              <a:t>j1004me@naver.com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920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함수 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계산식이나 명령들을 묶어서 정의해 놓은 것</a:t>
            </a:r>
            <a:endParaRPr lang="en-US" altLang="ko-KR" sz="1600" dirty="0"/>
          </a:p>
          <a:p>
            <a:r>
              <a:rPr lang="ko-KR" altLang="en-US" sz="1600" dirty="0"/>
              <a:t>매개변수를 사용하면 함수를 재활용할 수 있다</a:t>
            </a:r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9" r="3384" b="8213"/>
          <a:stretch/>
        </p:blipFill>
        <p:spPr bwMode="auto">
          <a:xfrm>
            <a:off x="8121435" y="2043118"/>
            <a:ext cx="2855344" cy="1141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34" y="2202057"/>
            <a:ext cx="6433952" cy="3675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1650330" y="2634105"/>
            <a:ext cx="4032448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898802" y="4475306"/>
            <a:ext cx="1440160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898802" y="4663819"/>
            <a:ext cx="1440160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330850" y="285012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함수 정의</a:t>
            </a:r>
            <a:endParaRPr lang="ko-KR" altLang="en-US" sz="1600" dirty="0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5682778" y="3019406"/>
            <a:ext cx="64807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059042" y="446049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함수 사용</a:t>
            </a:r>
            <a:endParaRPr lang="ko-KR" altLang="en-US" sz="1600" dirty="0"/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7410970" y="4629769"/>
            <a:ext cx="64807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211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4190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함수 결과값 반환 </a:t>
            </a:r>
            <a:r>
              <a:rPr lang="en-US" altLang="ko-KR" sz="2400" dirty="0"/>
              <a:t>– return </a:t>
            </a:r>
            <a:r>
              <a:rPr lang="ko-KR" altLang="en-US" sz="2400" dirty="0"/>
              <a:t>문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함수를 호출한 후 그 결과 값을 자바스크립트 안에서 다른 값으로 사용할 수 있다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return </a:t>
            </a:r>
            <a:r>
              <a:rPr lang="ko-KR" altLang="en-US" sz="1600" dirty="0"/>
              <a:t>값</a:t>
            </a:r>
            <a:endParaRPr lang="en-US" altLang="ko-KR" sz="1600" dirty="0"/>
          </a:p>
          <a:p>
            <a:r>
              <a:rPr lang="ko-KR" altLang="en-US" sz="1600" dirty="0"/>
              <a:t>스크립트 인터프리터가 정의된 함수를 분석하다가 </a:t>
            </a:r>
            <a:r>
              <a:rPr lang="en-US" altLang="ko-KR" sz="1600" dirty="0"/>
              <a:t>return </a:t>
            </a:r>
            <a:r>
              <a:rPr lang="ko-KR" altLang="en-US" sz="1600" dirty="0"/>
              <a:t>문을 만나면 값을 반환하고 함수를 종료한다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함수 안에서 실행해야 할 문장은 모두 </a:t>
            </a:r>
            <a:r>
              <a:rPr lang="en-US" altLang="ko-KR" sz="1600" dirty="0"/>
              <a:t>return </a:t>
            </a:r>
            <a:r>
              <a:rPr lang="ko-KR" altLang="en-US" sz="1600" dirty="0"/>
              <a:t>문 앞에 와야 한다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761" y="2705898"/>
            <a:ext cx="4417690" cy="2965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3465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함수의 선언과 실행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419" y="1252836"/>
            <a:ext cx="5704880" cy="485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70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학습 목표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24" name="내용 개체 틀 5"/>
          <p:cNvSpPr>
            <a:spLocks noGrp="1"/>
          </p:cNvSpPr>
          <p:nvPr>
            <p:ph idx="1"/>
          </p:nvPr>
        </p:nvSpPr>
        <p:spPr>
          <a:xfrm>
            <a:off x="1319123" y="2593326"/>
            <a:ext cx="9591675" cy="3142456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dirty="0"/>
              <a:t>자바스크립트의 대화 상자인 알림 창과 확인 창</a:t>
            </a:r>
            <a:r>
              <a:rPr lang="en-US" altLang="ko-KR" sz="1600" dirty="0"/>
              <a:t>, </a:t>
            </a:r>
            <a:r>
              <a:rPr lang="ko-KR" altLang="en-US" sz="1600" dirty="0"/>
              <a:t>프롬프트 창의 차이를 알고 구현할 수 있다</a:t>
            </a:r>
            <a:r>
              <a:rPr lang="en-US" altLang="ko-KR" sz="1600" dirty="0"/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sz="1600" dirty="0"/>
              <a:t>자바스크립트에서 조건을 체크하는 </a:t>
            </a:r>
            <a:r>
              <a:rPr lang="en-US" altLang="ko-KR" sz="1600" dirty="0"/>
              <a:t>if </a:t>
            </a:r>
            <a:r>
              <a:rPr lang="ko-KR" altLang="en-US" sz="1600" dirty="0"/>
              <a:t>문과 </a:t>
            </a:r>
            <a:r>
              <a:rPr lang="en-US" altLang="ko-KR" sz="1600" dirty="0"/>
              <a:t>else </a:t>
            </a:r>
            <a:r>
              <a:rPr lang="ko-KR" altLang="en-US" sz="1600" dirty="0"/>
              <a:t>문</a:t>
            </a:r>
            <a:r>
              <a:rPr lang="en-US" altLang="ko-KR" sz="1600" dirty="0"/>
              <a:t>, switch </a:t>
            </a:r>
            <a:r>
              <a:rPr lang="ko-KR" altLang="en-US" sz="1600" dirty="0"/>
              <a:t>문을 이해할 수 있다</a:t>
            </a:r>
            <a:r>
              <a:rPr lang="en-US" altLang="ko-KR" sz="1600" dirty="0"/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sz="1600" dirty="0" err="1"/>
              <a:t>반복문인</a:t>
            </a:r>
            <a:r>
              <a:rPr lang="ko-KR" altLang="en-US" sz="1600" dirty="0"/>
              <a:t> </a:t>
            </a:r>
            <a:r>
              <a:rPr lang="en-US" altLang="ko-KR" sz="1600" dirty="0"/>
              <a:t>for </a:t>
            </a:r>
            <a:r>
              <a:rPr lang="ko-KR" altLang="en-US" sz="1600" dirty="0"/>
              <a:t>문과 </a:t>
            </a:r>
            <a:r>
              <a:rPr lang="en-US" altLang="ko-KR" sz="1600" dirty="0"/>
              <a:t>while </a:t>
            </a:r>
            <a:r>
              <a:rPr lang="ko-KR" altLang="en-US" sz="1600" dirty="0"/>
              <a:t>문</a:t>
            </a:r>
            <a:r>
              <a:rPr lang="en-US" altLang="ko-KR" sz="1600" dirty="0"/>
              <a:t>, do … while </a:t>
            </a:r>
            <a:r>
              <a:rPr lang="ko-KR" altLang="en-US" sz="1600" dirty="0"/>
              <a:t>문의 차이를 이해하고 경우에 따라 맞게 구현할 수 있다</a:t>
            </a:r>
            <a:r>
              <a:rPr lang="en-US" altLang="ko-KR" sz="1600" dirty="0"/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sz="1600" dirty="0"/>
              <a:t>함수를 정의하는 방법과 함수의 매개변수를 사용하는 방법에 대해 알 수 있다</a:t>
            </a:r>
            <a:r>
              <a:rPr lang="en-US" altLang="ko-KR" sz="1600" dirty="0"/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sz="1600" dirty="0"/>
              <a:t>이벤트 </a:t>
            </a:r>
            <a:r>
              <a:rPr lang="ko-KR" altLang="en-US" sz="1600" dirty="0" err="1"/>
              <a:t>핸들러를</a:t>
            </a:r>
            <a:r>
              <a:rPr lang="ko-KR" altLang="en-US" sz="1600" dirty="0"/>
              <a:t> 사용해 이벤트에 따라 함수를 실행하는 방법을 이해할 수 있다</a:t>
            </a:r>
            <a:r>
              <a:rPr lang="en-US" altLang="ko-KR" sz="1600" dirty="0"/>
              <a:t>.</a:t>
            </a:r>
          </a:p>
          <a:p>
            <a:pPr>
              <a:lnSpc>
                <a:spcPct val="170000"/>
              </a:lnSpc>
            </a:pPr>
            <a:endParaRPr lang="ko-KR" altLang="en-US" sz="1600" dirty="0"/>
          </a:p>
        </p:txBody>
      </p:sp>
      <p:sp>
        <p:nvSpPr>
          <p:cNvPr id="2" name="가로로 말린 두루마리 모양 1"/>
          <p:cNvSpPr/>
          <p:nvPr/>
        </p:nvSpPr>
        <p:spPr>
          <a:xfrm>
            <a:off x="977696" y="1252836"/>
            <a:ext cx="10274531" cy="1197033"/>
          </a:xfrm>
          <a:prstGeom prst="horizont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좌석배치도를 만들 수 있다</a:t>
            </a:r>
            <a:r>
              <a:rPr lang="en-US" altLang="ko-KR" dirty="0" smtClean="0"/>
              <a:t>!!!!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59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824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대화상자 </a:t>
            </a:r>
            <a:r>
              <a:rPr lang="en-US" altLang="ko-KR" sz="2400" dirty="0"/>
              <a:t>– </a:t>
            </a:r>
            <a:r>
              <a:rPr lang="ko-KR" altLang="en-US" sz="2400" dirty="0"/>
              <a:t>알림 창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작은</a:t>
            </a:r>
            <a:r>
              <a:rPr lang="en-US" altLang="ko-KR" sz="2000" dirty="0"/>
              <a:t> </a:t>
            </a:r>
            <a:r>
              <a:rPr lang="ko-KR" altLang="en-US" sz="2000" dirty="0"/>
              <a:t>창을 열어 원하는 메시지를 표시한다</a:t>
            </a:r>
            <a:endParaRPr lang="en-US" altLang="ko-KR" sz="2000" dirty="0"/>
          </a:p>
          <a:p>
            <a:r>
              <a:rPr lang="en-US" altLang="ko-KR" sz="2000" b="1" dirty="0">
                <a:solidFill>
                  <a:srgbClr val="C00000"/>
                </a:solidFill>
              </a:rPr>
              <a:t>alert(</a:t>
            </a:r>
            <a:r>
              <a:rPr lang="ko-KR" altLang="en-US" sz="2000" b="1" dirty="0">
                <a:solidFill>
                  <a:srgbClr val="C00000"/>
                </a:solidFill>
              </a:rPr>
              <a:t>메시지</a:t>
            </a:r>
            <a:r>
              <a:rPr lang="en-US" altLang="ko-KR" sz="2000" b="1" dirty="0">
                <a:solidFill>
                  <a:srgbClr val="C00000"/>
                </a:solidFill>
              </a:rPr>
              <a:t>)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171" y="1813681"/>
            <a:ext cx="4534521" cy="189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565" y="3982718"/>
            <a:ext cx="6121990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43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824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대화상자 </a:t>
            </a:r>
            <a:r>
              <a:rPr lang="en-US" altLang="ko-KR" sz="2400" dirty="0"/>
              <a:t>– </a:t>
            </a:r>
            <a:r>
              <a:rPr lang="ko-KR" altLang="en-US" sz="2400" dirty="0"/>
              <a:t>확인 창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사용자가</a:t>
            </a:r>
            <a:r>
              <a:rPr lang="en-US" altLang="ko-KR" sz="2000" dirty="0"/>
              <a:t> [</a:t>
            </a:r>
            <a:r>
              <a:rPr lang="ko-KR" altLang="en-US" sz="2000" dirty="0"/>
              <a:t>확인</a:t>
            </a:r>
            <a:r>
              <a:rPr lang="en-US" altLang="ko-KR" sz="2000" dirty="0"/>
              <a:t>]</a:t>
            </a:r>
            <a:r>
              <a:rPr lang="ko-KR" altLang="en-US" sz="2000" dirty="0"/>
              <a:t>이나 </a:t>
            </a:r>
            <a:r>
              <a:rPr lang="en-US" altLang="ko-KR" sz="2000" dirty="0"/>
              <a:t>[</a:t>
            </a:r>
            <a:r>
              <a:rPr lang="ko-KR" altLang="en-US" sz="2000" dirty="0"/>
              <a:t>취소</a:t>
            </a:r>
            <a:r>
              <a:rPr lang="en-US" altLang="ko-KR" sz="2000" dirty="0"/>
              <a:t>]</a:t>
            </a:r>
            <a:r>
              <a:rPr lang="ko-KR" altLang="en-US" sz="2000" dirty="0"/>
              <a:t> 버튼을 클릭할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어떤 버튼을 </a:t>
            </a:r>
            <a:r>
              <a:rPr lang="ko-KR" altLang="en-US" sz="2000" dirty="0" err="1"/>
              <a:t>클릭했느냐에</a:t>
            </a:r>
            <a:r>
              <a:rPr lang="ko-KR" altLang="en-US" sz="2000" dirty="0"/>
              <a:t> 따라 다르게 프로그램이 동작하도록 할 수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b="1" dirty="0">
                <a:solidFill>
                  <a:srgbClr val="C00000"/>
                </a:solidFill>
              </a:rPr>
              <a:t>confirm(</a:t>
            </a:r>
            <a:r>
              <a:rPr lang="ko-KR" altLang="en-US" sz="2000" b="1" dirty="0">
                <a:solidFill>
                  <a:srgbClr val="C00000"/>
                </a:solidFill>
              </a:rPr>
              <a:t>메시지</a:t>
            </a:r>
            <a:r>
              <a:rPr lang="en-US" altLang="ko-KR" sz="2000" b="1" dirty="0">
                <a:solidFill>
                  <a:srgbClr val="C00000"/>
                </a:solidFill>
              </a:rPr>
              <a:t>)</a:t>
            </a:r>
          </a:p>
          <a:p>
            <a:pPr lvl="1"/>
            <a:endParaRPr lang="en-US" altLang="ko-KR" sz="1800" b="1" dirty="0">
              <a:solidFill>
                <a:srgbClr val="C0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336" y="2085572"/>
            <a:ext cx="6302817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336" y="3997899"/>
            <a:ext cx="5703315" cy="2009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30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074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조건문</a:t>
            </a:r>
            <a:r>
              <a:rPr lang="ko-KR" altLang="en-US" sz="2400" dirty="0"/>
              <a:t> </a:t>
            </a:r>
            <a:r>
              <a:rPr lang="en-US" altLang="ko-KR" sz="2400" dirty="0"/>
              <a:t>– if </a:t>
            </a:r>
            <a:r>
              <a:rPr lang="ko-KR" altLang="en-US" sz="2400" dirty="0"/>
              <a:t>문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조건을 체크할 때 가장 많이 사용하는 구문</a:t>
            </a:r>
            <a:endParaRPr lang="en-US" altLang="ko-KR" sz="2000" dirty="0"/>
          </a:p>
          <a:p>
            <a:r>
              <a:rPr lang="en-US" altLang="ko-KR" sz="2000" dirty="0"/>
              <a:t>if (</a:t>
            </a:r>
            <a:r>
              <a:rPr lang="ko-KR" altLang="en-US" sz="2000" dirty="0"/>
              <a:t>조건</a:t>
            </a:r>
            <a:r>
              <a:rPr lang="en-US" altLang="ko-KR" sz="2000" dirty="0"/>
              <a:t>) </a:t>
            </a:r>
            <a:r>
              <a:rPr lang="ko-KR" altLang="en-US" sz="2000" dirty="0"/>
              <a:t>문장</a:t>
            </a:r>
          </a:p>
          <a:p>
            <a:r>
              <a:rPr lang="ko-KR" altLang="en-US" sz="2000" dirty="0"/>
              <a:t>괄호 안의 조건을 체크해서 </a:t>
            </a:r>
            <a:r>
              <a:rPr lang="en-US" altLang="ko-KR" sz="2000" dirty="0"/>
              <a:t>true</a:t>
            </a:r>
            <a:r>
              <a:rPr lang="ko-KR" altLang="en-US" sz="2000" dirty="0"/>
              <a:t>이면 바로 다음의 문장을 실행하고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조건이 </a:t>
            </a:r>
            <a:r>
              <a:rPr lang="en-US" altLang="ko-KR" sz="2000" dirty="0"/>
              <a:t>false</a:t>
            </a:r>
            <a:r>
              <a:rPr lang="ko-KR" altLang="en-US" sz="2000" dirty="0"/>
              <a:t>이면 아무것도 하지 않는다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조건을 만족했을 때 여러 문장이 실행되도록 하려면 문장의 앞뒤에 </a:t>
            </a:r>
            <a:r>
              <a:rPr lang="en-US" altLang="ko-KR" sz="2000" dirty="0"/>
              <a:t>{</a:t>
            </a:r>
            <a:r>
              <a:rPr lang="ko-KR" altLang="en-US" sz="2000" dirty="0"/>
              <a:t>와 </a:t>
            </a:r>
            <a:r>
              <a:rPr lang="en-US" altLang="ko-KR" sz="2000" dirty="0"/>
              <a:t>}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붙여 블록을 만든다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130" y="3930570"/>
            <a:ext cx="7536160" cy="123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830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299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조건문</a:t>
            </a:r>
            <a:r>
              <a:rPr lang="ko-KR" altLang="en-US" sz="2400" dirty="0"/>
              <a:t> </a:t>
            </a:r>
            <a:r>
              <a:rPr lang="en-US" altLang="ko-KR" sz="2400" dirty="0"/>
              <a:t>- else</a:t>
            </a:r>
            <a:r>
              <a:rPr lang="ko-KR" altLang="en-US" sz="2400" dirty="0"/>
              <a:t>문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if </a:t>
            </a:r>
            <a:r>
              <a:rPr lang="ko-KR" altLang="en-US" sz="2000" dirty="0"/>
              <a:t>문에서 조건이 </a:t>
            </a:r>
            <a:r>
              <a:rPr lang="en-US" altLang="ko-KR" sz="2000" dirty="0"/>
              <a:t>true</a:t>
            </a:r>
            <a:r>
              <a:rPr lang="ko-KR" altLang="en-US" sz="2000" dirty="0"/>
              <a:t>가 아닐 경우에 실행할 문장</a:t>
            </a:r>
            <a:endParaRPr lang="en-US" altLang="ko-KR" sz="20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중첩된 </a:t>
            </a:r>
            <a:r>
              <a:rPr lang="en-US" altLang="ko-KR" sz="2000" dirty="0"/>
              <a:t>if-else </a:t>
            </a:r>
            <a:r>
              <a:rPr lang="ko-KR" altLang="en-US" sz="2000" dirty="0"/>
              <a:t>문 </a:t>
            </a:r>
            <a:r>
              <a:rPr lang="en-US" altLang="ko-KR" sz="2000" dirty="0"/>
              <a:t>: else </a:t>
            </a:r>
            <a:r>
              <a:rPr lang="ko-KR" altLang="en-US" sz="2000" dirty="0"/>
              <a:t>문 안에 다른 </a:t>
            </a:r>
            <a:r>
              <a:rPr lang="en-US" altLang="ko-KR" sz="2000" dirty="0"/>
              <a:t>if-else </a:t>
            </a:r>
            <a:r>
              <a:rPr lang="ko-KR" altLang="en-US" sz="2000" dirty="0"/>
              <a:t>문 포함시킴</a:t>
            </a:r>
            <a:endParaRPr lang="en-US" altLang="ko-KR" sz="2000" dirty="0"/>
          </a:p>
          <a:p>
            <a:pPr lvl="1"/>
            <a:endParaRPr lang="ko-KR" altLang="en-US" sz="1800" dirty="0"/>
          </a:p>
        </p:txBody>
      </p:sp>
      <p:grpSp>
        <p:nvGrpSpPr>
          <p:cNvPr id="6" name="그룹 5"/>
          <p:cNvGrpSpPr/>
          <p:nvPr/>
        </p:nvGrpSpPr>
        <p:grpSpPr>
          <a:xfrm>
            <a:off x="3041259" y="1917953"/>
            <a:ext cx="6105128" cy="1351229"/>
            <a:chOff x="933450" y="2060848"/>
            <a:chExt cx="6105128" cy="1351229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450" y="2060848"/>
              <a:ext cx="4430638" cy="1351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2181332"/>
              <a:ext cx="1674490" cy="111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259" y="4395548"/>
            <a:ext cx="2308292" cy="183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308" y="4539564"/>
            <a:ext cx="4887511" cy="1426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89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72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조건문</a:t>
            </a:r>
            <a:r>
              <a:rPr lang="ko-KR" altLang="en-US" sz="2400" dirty="0"/>
              <a:t> </a:t>
            </a:r>
            <a:r>
              <a:rPr lang="en-US" altLang="ko-KR" sz="2400" dirty="0"/>
              <a:t>- switch </a:t>
            </a:r>
            <a:r>
              <a:rPr lang="ko-KR" altLang="en-US" sz="2400" dirty="0"/>
              <a:t>문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변수를 체크해서 </a:t>
            </a:r>
            <a:r>
              <a:rPr lang="en-US" altLang="ko-KR" sz="1600" dirty="0"/>
              <a:t>case </a:t>
            </a:r>
            <a:r>
              <a:rPr lang="ko-KR" altLang="en-US" sz="1600" dirty="0"/>
              <a:t>문에 따라 지정한 동작 실행</a:t>
            </a:r>
            <a:endParaRPr lang="en-US" altLang="ko-KR" sz="1600" dirty="0"/>
          </a:p>
          <a:p>
            <a:r>
              <a:rPr lang="ko-KR" altLang="en-US" sz="1600" dirty="0"/>
              <a:t>체크해야 할 조건이 많으면서 서로 중복되지 않을 경우에는 여러 개의 </a:t>
            </a:r>
            <a:r>
              <a:rPr lang="en-US" altLang="ko-KR" sz="1600" dirty="0"/>
              <a:t>if </a:t>
            </a:r>
            <a:r>
              <a:rPr lang="ko-KR" altLang="en-US" sz="1600" dirty="0"/>
              <a:t>문보다 </a:t>
            </a:r>
            <a:r>
              <a:rPr lang="en-US" altLang="ko-KR" sz="1600" dirty="0"/>
              <a:t>switch </a:t>
            </a:r>
            <a:r>
              <a:rPr lang="ko-KR" altLang="en-US" sz="1600" dirty="0"/>
              <a:t>문이 편리</a:t>
            </a:r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496" y="2440320"/>
            <a:ext cx="2758593" cy="311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모서리가 둥근 사각형 설명선 14"/>
          <p:cNvSpPr/>
          <p:nvPr/>
        </p:nvSpPr>
        <p:spPr>
          <a:xfrm>
            <a:off x="5929888" y="2698264"/>
            <a:ext cx="4032448" cy="2520280"/>
          </a:xfrm>
          <a:prstGeom prst="wedgeRoundRectCallout">
            <a:avLst>
              <a:gd name="adj1" fmla="val -68914"/>
              <a:gd name="adj2" fmla="val -2440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변수를 체크한 </a:t>
            </a:r>
            <a:r>
              <a:rPr lang="ko-KR" altLang="en-US" sz="1400" dirty="0" smtClean="0">
                <a:solidFill>
                  <a:schemeClr val="tx1"/>
                </a:solidFill>
              </a:rPr>
              <a:t>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변</a:t>
            </a:r>
            <a:r>
              <a:rPr lang="ko-KR" altLang="en-US" sz="1400" dirty="0">
                <a:solidFill>
                  <a:schemeClr val="tx1"/>
                </a:solidFill>
              </a:rPr>
              <a:t>수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값이 ‘상수</a:t>
            </a:r>
            <a:r>
              <a:rPr lang="en-US" altLang="ko-KR" sz="1400" dirty="0">
                <a:solidFill>
                  <a:schemeClr val="tx1"/>
                </a:solidFill>
              </a:rPr>
              <a:t>1’</a:t>
            </a:r>
            <a:r>
              <a:rPr lang="ko-KR" altLang="en-US" sz="1400" dirty="0">
                <a:solidFill>
                  <a:schemeClr val="tx1"/>
                </a:solidFill>
              </a:rPr>
              <a:t>이면 ‘문장</a:t>
            </a:r>
            <a:r>
              <a:rPr lang="en-US" altLang="ko-KR" sz="1400" dirty="0">
                <a:solidFill>
                  <a:schemeClr val="tx1"/>
                </a:solidFill>
              </a:rPr>
              <a:t>1’</a:t>
            </a:r>
            <a:r>
              <a:rPr lang="ko-KR" altLang="en-US" sz="1400" dirty="0">
                <a:solidFill>
                  <a:schemeClr val="tx1"/>
                </a:solidFill>
              </a:rPr>
              <a:t>을 실행한 후 </a:t>
            </a:r>
            <a:r>
              <a:rPr lang="en-US" altLang="ko-KR" sz="1400" dirty="0">
                <a:solidFill>
                  <a:schemeClr val="tx1"/>
                </a:solidFill>
              </a:rPr>
              <a:t>break </a:t>
            </a:r>
            <a:r>
              <a:rPr lang="ko-KR" altLang="en-US" sz="1400" dirty="0">
                <a:solidFill>
                  <a:schemeClr val="tx1"/>
                </a:solidFill>
              </a:rPr>
              <a:t>문을 만나 </a:t>
            </a:r>
            <a:r>
              <a:rPr lang="en-US" altLang="ko-KR" sz="1400" dirty="0">
                <a:solidFill>
                  <a:schemeClr val="tx1"/>
                </a:solidFill>
              </a:rPr>
              <a:t>switch </a:t>
            </a:r>
            <a:r>
              <a:rPr lang="ko-KR" altLang="en-US" sz="1400" dirty="0">
                <a:solidFill>
                  <a:schemeClr val="tx1"/>
                </a:solidFill>
              </a:rPr>
              <a:t>문을 </a:t>
            </a:r>
            <a:r>
              <a:rPr lang="ko-KR" altLang="en-US" sz="1400" dirty="0" smtClean="0">
                <a:solidFill>
                  <a:schemeClr val="tx1"/>
                </a:solidFill>
              </a:rPr>
              <a:t>빠져나간다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변수 </a:t>
            </a:r>
            <a:r>
              <a:rPr lang="ko-KR" altLang="en-US" sz="1400" dirty="0">
                <a:solidFill>
                  <a:schemeClr val="tx1"/>
                </a:solidFill>
              </a:rPr>
              <a:t>값이 ‘상수</a:t>
            </a:r>
            <a:r>
              <a:rPr lang="en-US" altLang="ko-KR" sz="1400" dirty="0">
                <a:solidFill>
                  <a:schemeClr val="tx1"/>
                </a:solidFill>
              </a:rPr>
              <a:t>2’</a:t>
            </a:r>
            <a:r>
              <a:rPr lang="ko-KR" altLang="en-US" sz="1400" dirty="0">
                <a:solidFill>
                  <a:schemeClr val="tx1"/>
                </a:solidFill>
              </a:rPr>
              <a:t>이면 ‘문장</a:t>
            </a:r>
            <a:r>
              <a:rPr lang="en-US" altLang="ko-KR" sz="1400" dirty="0">
                <a:solidFill>
                  <a:schemeClr val="tx1"/>
                </a:solidFill>
              </a:rPr>
              <a:t>2’</a:t>
            </a:r>
            <a:r>
              <a:rPr lang="ko-KR" altLang="en-US" sz="1400" dirty="0">
                <a:solidFill>
                  <a:schemeClr val="tx1"/>
                </a:solidFill>
              </a:rPr>
              <a:t>를 실행한 후 </a:t>
            </a:r>
            <a:r>
              <a:rPr lang="en-US" altLang="ko-KR" sz="1400" dirty="0">
                <a:solidFill>
                  <a:schemeClr val="tx1"/>
                </a:solidFill>
              </a:rPr>
              <a:t>switch </a:t>
            </a:r>
            <a:r>
              <a:rPr lang="ko-KR" altLang="en-US" sz="1400" dirty="0">
                <a:solidFill>
                  <a:schemeClr val="tx1"/>
                </a:solidFill>
              </a:rPr>
              <a:t>문을 </a:t>
            </a:r>
            <a:r>
              <a:rPr lang="ko-KR" altLang="en-US" sz="1400" dirty="0" smtClean="0">
                <a:solidFill>
                  <a:schemeClr val="tx1"/>
                </a:solidFill>
              </a:rPr>
              <a:t>빠져나간다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- case </a:t>
            </a:r>
            <a:r>
              <a:rPr lang="ko-KR" altLang="en-US" sz="1400" dirty="0">
                <a:solidFill>
                  <a:schemeClr val="tx1"/>
                </a:solidFill>
              </a:rPr>
              <a:t>문 어디에도 변수 값이 일치하지 않는다면 </a:t>
            </a:r>
            <a:r>
              <a:rPr lang="en-US" altLang="ko-KR" sz="1400" dirty="0">
                <a:solidFill>
                  <a:schemeClr val="tx1"/>
                </a:solidFill>
              </a:rPr>
              <a:t>default: </a:t>
            </a:r>
            <a:r>
              <a:rPr lang="ko-KR" altLang="en-US" sz="1400" dirty="0">
                <a:solidFill>
                  <a:schemeClr val="tx1"/>
                </a:solidFill>
              </a:rPr>
              <a:t>다음의 ‘문장</a:t>
            </a:r>
            <a:r>
              <a:rPr lang="en-US" altLang="ko-KR" sz="1400" dirty="0">
                <a:solidFill>
                  <a:schemeClr val="tx1"/>
                </a:solidFill>
              </a:rPr>
              <a:t>n’</a:t>
            </a:r>
            <a:r>
              <a:rPr lang="ko-KR" altLang="en-US" sz="1400" dirty="0">
                <a:solidFill>
                  <a:schemeClr val="tx1"/>
                </a:solidFill>
              </a:rPr>
              <a:t>을 </a:t>
            </a:r>
            <a:r>
              <a:rPr lang="ko-KR" altLang="en-US" sz="1400" dirty="0" smtClean="0">
                <a:solidFill>
                  <a:schemeClr val="tx1"/>
                </a:solidFill>
              </a:rPr>
              <a:t>실행한다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08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292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반복문</a:t>
            </a:r>
            <a:r>
              <a:rPr lang="ko-KR" altLang="en-US" sz="2400" dirty="0"/>
              <a:t> </a:t>
            </a:r>
            <a:r>
              <a:rPr lang="en-US" altLang="ko-KR" sz="2400" dirty="0"/>
              <a:t>– for </a:t>
            </a:r>
            <a:r>
              <a:rPr lang="ko-KR" altLang="en-US" sz="2400" dirty="0"/>
              <a:t>문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가장 많이 사용되는 </a:t>
            </a:r>
            <a:r>
              <a:rPr lang="ko-KR" altLang="en-US" sz="1600" dirty="0" err="1"/>
              <a:t>반복문</a:t>
            </a:r>
            <a:endParaRPr lang="en-US" altLang="ko-KR" sz="1600" dirty="0"/>
          </a:p>
          <a:p>
            <a:r>
              <a:rPr lang="ko-KR" altLang="en-US" sz="1600" dirty="0"/>
              <a:t>주로 값을 일정하게 증가시킬 때 많이 사용</a:t>
            </a:r>
            <a:endParaRPr lang="en-US" altLang="ko-KR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186317" y="3326547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[</a:t>
            </a:r>
            <a:r>
              <a:rPr lang="ko-KR" altLang="en-US" sz="1600" dirty="0">
                <a:solidFill>
                  <a:srgbClr val="C00000"/>
                </a:solidFill>
              </a:rPr>
              <a:t>초기값</a:t>
            </a:r>
            <a:r>
              <a:rPr lang="en-US" altLang="ko-KR" sz="1600" dirty="0">
                <a:solidFill>
                  <a:srgbClr val="C00000"/>
                </a:solidFill>
              </a:rPr>
              <a:t>]→[</a:t>
            </a:r>
            <a:r>
              <a:rPr lang="ko-KR" altLang="en-US" sz="1600" dirty="0">
                <a:solidFill>
                  <a:srgbClr val="C00000"/>
                </a:solidFill>
              </a:rPr>
              <a:t>조건</a:t>
            </a:r>
            <a:r>
              <a:rPr lang="en-US" altLang="ko-KR" sz="1600" dirty="0">
                <a:solidFill>
                  <a:srgbClr val="C00000"/>
                </a:solidFill>
              </a:rPr>
              <a:t>]→[</a:t>
            </a:r>
            <a:r>
              <a:rPr lang="ko-KR" altLang="en-US" sz="1600" dirty="0">
                <a:solidFill>
                  <a:srgbClr val="C00000"/>
                </a:solidFill>
              </a:rPr>
              <a:t>문장</a:t>
            </a:r>
            <a:r>
              <a:rPr lang="en-US" altLang="ko-KR" sz="1600" dirty="0">
                <a:solidFill>
                  <a:srgbClr val="C00000"/>
                </a:solidFill>
              </a:rPr>
              <a:t>]→[</a:t>
            </a:r>
            <a:r>
              <a:rPr lang="ko-KR" altLang="en-US" sz="1600" dirty="0" err="1">
                <a:solidFill>
                  <a:srgbClr val="C00000"/>
                </a:solidFill>
              </a:rPr>
              <a:t>증가식</a:t>
            </a:r>
            <a:r>
              <a:rPr lang="en-US" altLang="ko-KR" sz="1600" dirty="0">
                <a:solidFill>
                  <a:srgbClr val="C00000"/>
                </a:solidFill>
              </a:rPr>
              <a:t>]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736" y="3830603"/>
            <a:ext cx="5113020" cy="2056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744" y="1958395"/>
            <a:ext cx="5451897" cy="127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409" y="2863560"/>
            <a:ext cx="2499481" cy="2909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6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반복문</a:t>
            </a:r>
            <a:r>
              <a:rPr lang="ko-KR" altLang="en-US" sz="2400" dirty="0"/>
              <a:t> </a:t>
            </a:r>
            <a:r>
              <a:rPr lang="en-US" altLang="ko-KR" sz="2400" dirty="0"/>
              <a:t>– while </a:t>
            </a:r>
            <a:r>
              <a:rPr lang="ko-KR" altLang="en-US" sz="2400" dirty="0"/>
              <a:t>문</a:t>
            </a:r>
            <a:r>
              <a:rPr lang="en-US" altLang="ko-KR" sz="2400" dirty="0"/>
              <a:t>, do…while </a:t>
            </a:r>
            <a:r>
              <a:rPr lang="ko-KR" altLang="en-US" sz="2400" dirty="0"/>
              <a:t>문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410" y="3758809"/>
            <a:ext cx="2194793" cy="206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354426" y="1526561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while </a:t>
            </a:r>
            <a:r>
              <a:rPr lang="ko-KR" altLang="en-US" b="1" dirty="0" smtClean="0"/>
              <a:t>문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242858" y="1526561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do … while </a:t>
            </a:r>
            <a:r>
              <a:rPr lang="ko-KR" altLang="en-US" b="1" dirty="0" smtClean="0"/>
              <a:t>문</a:t>
            </a:r>
            <a:endParaRPr lang="ko-KR" altLang="en-US" b="1" dirty="0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914" y="3482295"/>
            <a:ext cx="2202916" cy="1327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내용 개체 틀 2"/>
          <p:cNvSpPr>
            <a:spLocks noGrp="1"/>
          </p:cNvSpPr>
          <p:nvPr>
            <p:ph sz="half" idx="1"/>
          </p:nvPr>
        </p:nvSpPr>
        <p:spPr>
          <a:xfrm>
            <a:off x="1778924" y="1965961"/>
            <a:ext cx="4038600" cy="3362498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조건이 </a:t>
            </a:r>
            <a:r>
              <a:rPr lang="ko-KR" altLang="en-US" sz="1800" dirty="0"/>
              <a:t>참</a:t>
            </a:r>
            <a:r>
              <a:rPr lang="en-US" altLang="ko-KR" sz="1800" dirty="0"/>
              <a:t>(true)</a:t>
            </a:r>
            <a:r>
              <a:rPr lang="ko-KR" altLang="en-US" sz="1800" dirty="0"/>
              <a:t>인 동안 </a:t>
            </a:r>
            <a:r>
              <a:rPr lang="ko-KR" altLang="en-US" sz="1800" dirty="0" smtClean="0"/>
              <a:t>문장 반복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>
                <a:sym typeface="Wingdings" panose="05000000000000000000" pitchFamily="2" charset="2"/>
              </a:rPr>
              <a:t> </a:t>
            </a:r>
            <a:r>
              <a:rPr lang="ko-KR" altLang="en-US" sz="1800" dirty="0" smtClean="0"/>
              <a:t>조건이 </a:t>
            </a:r>
            <a:r>
              <a:rPr lang="en-US" altLang="ko-KR" sz="1800" dirty="0"/>
              <a:t>false</a:t>
            </a:r>
            <a:r>
              <a:rPr lang="ko-KR" altLang="en-US" sz="1800" dirty="0"/>
              <a:t>라면 </a:t>
            </a:r>
            <a:r>
              <a:rPr lang="ko-KR" altLang="en-US" sz="1800" dirty="0" smtClean="0"/>
              <a:t>문장을 </a:t>
            </a:r>
            <a:r>
              <a:rPr lang="ko-KR" altLang="en-US" sz="1800" dirty="0"/>
              <a:t>한 번도 실행하지 않을 수도 </a:t>
            </a:r>
            <a:r>
              <a:rPr lang="ko-KR" altLang="en-US" sz="1800" dirty="0" smtClean="0"/>
              <a:t>있다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{</a:t>
            </a:r>
            <a:r>
              <a:rPr lang="ko-KR" altLang="en-US" sz="1800" dirty="0"/>
              <a:t>와 </a:t>
            </a:r>
            <a:r>
              <a:rPr lang="en-US" altLang="ko-KR" sz="1800" dirty="0"/>
              <a:t>}</a:t>
            </a:r>
            <a:r>
              <a:rPr lang="ko-KR" altLang="en-US" sz="1800" dirty="0"/>
              <a:t>를 사용해서 명령 블록을 만들어 여러 문장을 </a:t>
            </a:r>
            <a:r>
              <a:rPr lang="ko-KR" altLang="en-US" sz="1800" dirty="0" smtClean="0"/>
              <a:t>반복할 </a:t>
            </a:r>
            <a:r>
              <a:rPr lang="ko-KR" altLang="en-US" sz="1800" dirty="0"/>
              <a:t>수 </a:t>
            </a:r>
            <a:r>
              <a:rPr lang="ko-KR" altLang="en-US" sz="1800" dirty="0" smtClean="0"/>
              <a:t>있다</a:t>
            </a:r>
            <a:r>
              <a:rPr lang="en-US" altLang="ko-KR" sz="1800" dirty="0"/>
              <a:t>.</a:t>
            </a:r>
          </a:p>
          <a:p>
            <a:endParaRPr lang="ko-KR" altLang="en-US" sz="1800" dirty="0"/>
          </a:p>
        </p:txBody>
      </p:sp>
      <p:sp>
        <p:nvSpPr>
          <p:cNvPr id="19" name="내용 개체 틀 5"/>
          <p:cNvSpPr txBox="1">
            <a:spLocks/>
          </p:cNvSpPr>
          <p:nvPr/>
        </p:nvSpPr>
        <p:spPr>
          <a:xfrm>
            <a:off x="5969924" y="1965961"/>
            <a:ext cx="4038600" cy="336249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smtClean="0"/>
              <a:t>일단 문장을 한 번 실행한 후 조건을 체크한다</a:t>
            </a:r>
            <a:r>
              <a:rPr lang="en-US" altLang="ko-KR" sz="1800" smtClean="0"/>
              <a:t>.</a:t>
            </a:r>
          </a:p>
          <a:p>
            <a:r>
              <a:rPr lang="ko-KR" altLang="en-US" sz="1800" smtClean="0"/>
              <a:t>조건이 </a:t>
            </a:r>
            <a:r>
              <a:rPr lang="en-US" altLang="ko-KR" sz="1800" smtClean="0"/>
              <a:t>false</a:t>
            </a:r>
            <a:r>
              <a:rPr lang="ko-KR" altLang="en-US" sz="1800" smtClean="0"/>
              <a:t>라 하더라도 일단 문장이 최소한 한 번은 실행된다</a:t>
            </a:r>
            <a:r>
              <a:rPr lang="en-US" altLang="ko-KR" sz="1800" smtClean="0"/>
              <a:t>.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4073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400</Words>
  <Application>Microsoft Office PowerPoint</Application>
  <PresentationFormat>와이드스크린</PresentationFormat>
  <Paragraphs>59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67</cp:revision>
  <dcterms:created xsi:type="dcterms:W3CDTF">2022-04-27T05:26:32Z</dcterms:created>
  <dcterms:modified xsi:type="dcterms:W3CDTF">2022-06-28T00:50:55Z</dcterms:modified>
</cp:coreProperties>
</file>