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64" r:id="rId3"/>
    <p:sldId id="265" r:id="rId4"/>
    <p:sldId id="284" r:id="rId5"/>
    <p:sldId id="285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5" r:id="rId14"/>
    <p:sldId id="296" r:id="rId15"/>
    <p:sldId id="297" r:id="rId16"/>
    <p:sldId id="29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3B1B"/>
    <a:srgbClr val="127838"/>
    <a:srgbClr val="D9D9D9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5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 userDrawn="1"/>
        </p:nvSpPr>
        <p:spPr>
          <a:xfrm flipV="1">
            <a:off x="147" y="-18330"/>
            <a:ext cx="12191706" cy="600217"/>
          </a:xfrm>
          <a:custGeom>
            <a:avLst/>
            <a:gdLst>
              <a:gd name="connsiteX0" fmla="*/ 0 w 12191706"/>
              <a:gd name="connsiteY0" fmla="*/ 600217 h 600217"/>
              <a:gd name="connsiteX1" fmla="*/ 12191706 w 12191706"/>
              <a:gd name="connsiteY1" fmla="*/ 600217 h 600217"/>
              <a:gd name="connsiteX2" fmla="*/ 11591490 w 12191706"/>
              <a:gd name="connsiteY2" fmla="*/ 0 h 600217"/>
              <a:gd name="connsiteX3" fmla="*/ 600217 w 12191706"/>
              <a:gd name="connsiteY3" fmla="*/ 0 h 60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706" h="600217">
                <a:moveTo>
                  <a:pt x="0" y="600217"/>
                </a:moveTo>
                <a:lnTo>
                  <a:pt x="12191706" y="600217"/>
                </a:lnTo>
                <a:lnTo>
                  <a:pt x="11591490" y="0"/>
                </a:lnTo>
                <a:lnTo>
                  <a:pt x="60021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 userDrawn="1"/>
        </p:nvSpPr>
        <p:spPr>
          <a:xfrm>
            <a:off x="9524" y="6257636"/>
            <a:ext cx="12182476" cy="1200727"/>
          </a:xfrm>
          <a:custGeom>
            <a:avLst/>
            <a:gdLst>
              <a:gd name="connsiteX0" fmla="*/ 12182329 w 12182476"/>
              <a:gd name="connsiteY0" fmla="*/ 600217 h 1200727"/>
              <a:gd name="connsiteX1" fmla="*/ 12182476 w 12182476"/>
              <a:gd name="connsiteY1" fmla="*/ 600364 h 1200727"/>
              <a:gd name="connsiteX2" fmla="*/ 12182476 w 12182476"/>
              <a:gd name="connsiteY2" fmla="*/ 1200727 h 1200727"/>
              <a:gd name="connsiteX3" fmla="*/ 12182329 w 12182476"/>
              <a:gd name="connsiteY3" fmla="*/ 1200727 h 1200727"/>
              <a:gd name="connsiteX4" fmla="*/ 590840 w 12182476"/>
              <a:gd name="connsiteY4" fmla="*/ 0 h 1200727"/>
              <a:gd name="connsiteX5" fmla="*/ 11582113 w 12182476"/>
              <a:gd name="connsiteY5" fmla="*/ 0 h 1200727"/>
              <a:gd name="connsiteX6" fmla="*/ 12172952 w 12182476"/>
              <a:gd name="connsiteY6" fmla="*/ 590840 h 1200727"/>
              <a:gd name="connsiteX7" fmla="*/ 0 w 12182476"/>
              <a:gd name="connsiteY7" fmla="*/ 59084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2476" h="1200727">
                <a:moveTo>
                  <a:pt x="12182329" y="600217"/>
                </a:moveTo>
                <a:lnTo>
                  <a:pt x="12182476" y="600364"/>
                </a:lnTo>
                <a:lnTo>
                  <a:pt x="12182476" y="1200727"/>
                </a:lnTo>
                <a:lnTo>
                  <a:pt x="12182329" y="1200727"/>
                </a:lnTo>
                <a:close/>
                <a:moveTo>
                  <a:pt x="590840" y="0"/>
                </a:moveTo>
                <a:lnTo>
                  <a:pt x="11582113" y="0"/>
                </a:lnTo>
                <a:lnTo>
                  <a:pt x="12172952" y="590840"/>
                </a:lnTo>
                <a:lnTo>
                  <a:pt x="0" y="5908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자유형 21"/>
          <p:cNvSpPr/>
          <p:nvPr userDrawn="1"/>
        </p:nvSpPr>
        <p:spPr>
          <a:xfrm rot="5400000" flipV="1">
            <a:off x="8763000" y="2819403"/>
            <a:ext cx="6858000" cy="1200727"/>
          </a:xfrm>
          <a:custGeom>
            <a:avLst/>
            <a:gdLst>
              <a:gd name="connsiteX0" fmla="*/ 0 w 6858000"/>
              <a:gd name="connsiteY0" fmla="*/ 600363 h 1200727"/>
              <a:gd name="connsiteX1" fmla="*/ 6857710 w 6858000"/>
              <a:gd name="connsiteY1" fmla="*/ 600363 h 1200727"/>
              <a:gd name="connsiteX2" fmla="*/ 6857710 w 6858000"/>
              <a:gd name="connsiteY2" fmla="*/ 1200727 h 1200727"/>
              <a:gd name="connsiteX3" fmla="*/ 6858000 w 6858000"/>
              <a:gd name="connsiteY3" fmla="*/ 1200727 h 1200727"/>
              <a:gd name="connsiteX4" fmla="*/ 6858000 w 6858000"/>
              <a:gd name="connsiteY4" fmla="*/ 600364 h 1200727"/>
              <a:gd name="connsiteX5" fmla="*/ 6257637 w 6858000"/>
              <a:gd name="connsiteY5" fmla="*/ 0 h 1200727"/>
              <a:gd name="connsiteX6" fmla="*/ 600363 w 6858000"/>
              <a:gd name="connsiteY6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200727">
                <a:moveTo>
                  <a:pt x="0" y="600363"/>
                </a:moveTo>
                <a:lnTo>
                  <a:pt x="6857710" y="600363"/>
                </a:lnTo>
                <a:lnTo>
                  <a:pt x="6857710" y="1200727"/>
                </a:lnTo>
                <a:lnTo>
                  <a:pt x="6858000" y="1200727"/>
                </a:lnTo>
                <a:lnTo>
                  <a:pt x="6858000" y="600364"/>
                </a:lnTo>
                <a:lnTo>
                  <a:pt x="6257637" y="0"/>
                </a:lnTo>
                <a:lnTo>
                  <a:pt x="6003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 rot="16200000" flipH="1" flipV="1">
            <a:off x="-3131344" y="3116767"/>
            <a:ext cx="6858001" cy="605416"/>
          </a:xfrm>
          <a:custGeom>
            <a:avLst/>
            <a:gdLst>
              <a:gd name="connsiteX0" fmla="*/ 0 w 6858001"/>
              <a:gd name="connsiteY0" fmla="*/ 605416 h 605416"/>
              <a:gd name="connsiteX1" fmla="*/ 0 w 6858001"/>
              <a:gd name="connsiteY1" fmla="*/ 600364 h 605416"/>
              <a:gd name="connsiteX2" fmla="*/ 600364 w 6858001"/>
              <a:gd name="connsiteY2" fmla="*/ 0 h 605416"/>
              <a:gd name="connsiteX3" fmla="*/ 6257638 w 6858001"/>
              <a:gd name="connsiteY3" fmla="*/ 0 h 605416"/>
              <a:gd name="connsiteX4" fmla="*/ 6858001 w 6858001"/>
              <a:gd name="connsiteY4" fmla="*/ 600364 h 605416"/>
              <a:gd name="connsiteX5" fmla="*/ 6858001 w 6858001"/>
              <a:gd name="connsiteY5" fmla="*/ 605416 h 6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1" h="605416">
                <a:moveTo>
                  <a:pt x="0" y="605416"/>
                </a:moveTo>
                <a:lnTo>
                  <a:pt x="0" y="600364"/>
                </a:lnTo>
                <a:lnTo>
                  <a:pt x="600364" y="0"/>
                </a:lnTo>
                <a:lnTo>
                  <a:pt x="6257638" y="0"/>
                </a:lnTo>
                <a:lnTo>
                  <a:pt x="6858001" y="600364"/>
                </a:lnTo>
                <a:lnTo>
                  <a:pt x="6858001" y="6054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3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D2ED-6E7D-46DA-9788-B60DCBBAED4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5049" y="1666510"/>
            <a:ext cx="5541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smtClean="0">
                <a:latin typeface="+mj-ea"/>
                <a:ea typeface="+mj-ea"/>
              </a:rPr>
              <a:t>웹 프로그래밍 기초</a:t>
            </a:r>
            <a:endParaRPr lang="ko-KR" altLang="en-US" sz="60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9919" y="4032952"/>
            <a:ext cx="377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전 민 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010-8454-3004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j1004me@naver.com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4804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91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오디오</a:t>
            </a:r>
            <a:r>
              <a:rPr lang="en-US" altLang="ko-KR" sz="2400" dirty="0" smtClean="0">
                <a:latin typeface="+mj-ea"/>
                <a:ea typeface="+mj-ea"/>
              </a:rPr>
              <a:t>/</a:t>
            </a:r>
            <a:r>
              <a:rPr lang="ko-KR" altLang="en-US" sz="2400" dirty="0" smtClean="0">
                <a:latin typeface="+mj-ea"/>
                <a:ea typeface="+mj-ea"/>
              </a:rPr>
              <a:t>비디오 파일 </a:t>
            </a:r>
            <a:r>
              <a:rPr lang="ko-KR" altLang="en-US" sz="2400" dirty="0" err="1" smtClean="0">
                <a:latin typeface="+mj-ea"/>
                <a:ea typeface="+mj-ea"/>
              </a:rPr>
              <a:t>인코딩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981075" y="1591469"/>
            <a:ext cx="10210800" cy="277098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 smtClean="0"/>
              <a:t>HTML5 </a:t>
            </a:r>
            <a:r>
              <a:rPr lang="ko-KR" altLang="en-US" dirty="0" smtClean="0"/>
              <a:t>비디오를 삽입하려면 가지고 있는 멀티미디어 파일을 </a:t>
            </a:r>
            <a:r>
              <a:rPr lang="en-US" altLang="ko-KR" dirty="0" smtClean="0"/>
              <a:t>mp4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ogv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webm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인코딩해야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/>
              <a:t>다음 </a:t>
            </a:r>
            <a:r>
              <a:rPr lang="ko-KR" altLang="en-US" dirty="0" err="1" smtClean="0"/>
              <a:t>팟</a:t>
            </a:r>
            <a:r>
              <a:rPr lang="ko-KR" altLang="en-US" dirty="0" smtClean="0"/>
              <a:t> 인코더 </a:t>
            </a:r>
            <a:r>
              <a:rPr lang="en-US" altLang="ko-KR" dirty="0" smtClean="0"/>
              <a:t>: mp4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ogv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err="1" smtClean="0"/>
              <a:t>파이어폭스의</a:t>
            </a:r>
            <a:r>
              <a:rPr lang="ko-KR" altLang="en-US" dirty="0" smtClean="0"/>
              <a:t> 부가 기능 </a:t>
            </a:r>
            <a:r>
              <a:rPr lang="en-US" altLang="ko-KR" dirty="0" err="1" smtClean="0"/>
              <a:t>firefogg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ogv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webm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smtClean="0"/>
              <a:t>Free Audio Converter : </a:t>
            </a:r>
            <a:r>
              <a:rPr lang="ko-KR" altLang="en-US" dirty="0" smtClean="0"/>
              <a:t>오디오 파일 변환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655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62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&lt;video&gt;, &lt;source&gt; </a:t>
            </a:r>
            <a:r>
              <a:rPr lang="ko-KR" altLang="en-US" sz="2400" dirty="0" smtClean="0">
                <a:latin typeface="+mj-ea"/>
                <a:ea typeface="+mj-ea"/>
              </a:rPr>
              <a:t>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57225" y="1448594"/>
            <a:ext cx="10839449" cy="4028281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&lt;</a:t>
            </a:r>
            <a:r>
              <a:rPr lang="en-US" altLang="ko-KR" sz="2000" dirty="0"/>
              <a:t>video&gt; </a:t>
            </a:r>
            <a:r>
              <a:rPr lang="ko-KR" altLang="en-US" sz="2000" dirty="0" smtClean="0"/>
              <a:t>태그에서 비디오 </a:t>
            </a:r>
            <a:r>
              <a:rPr lang="ko-KR" altLang="en-US" sz="2000" dirty="0"/>
              <a:t>파일의 위치나 크기</a:t>
            </a:r>
            <a:r>
              <a:rPr lang="en-US" altLang="ko-KR" sz="2000" dirty="0"/>
              <a:t>, </a:t>
            </a:r>
            <a:r>
              <a:rPr lang="ko-KR" altLang="en-US" sz="2000" dirty="0"/>
              <a:t>속성들을 </a:t>
            </a:r>
            <a:r>
              <a:rPr lang="ko-KR" altLang="en-US" sz="2000" dirty="0" smtClean="0"/>
              <a:t>지정하면 간단히 삽입 가능 </a:t>
            </a:r>
            <a:endParaRPr lang="en-US" altLang="ko-KR" sz="2000" dirty="0" smtClean="0"/>
          </a:p>
          <a:p>
            <a:r>
              <a:rPr lang="en-US" altLang="ko-KR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But </a:t>
            </a:r>
            <a:r>
              <a:rPr lang="ko-KR" altLang="en-US" sz="2000" dirty="0" smtClean="0">
                <a:sym typeface="Wingdings" panose="05000000000000000000" pitchFamily="2" charset="2"/>
              </a:rPr>
              <a:t>아</a:t>
            </a:r>
            <a:r>
              <a:rPr lang="ko-KR" altLang="en-US" sz="2000" dirty="0" smtClean="0"/>
              <a:t>직까지 </a:t>
            </a:r>
            <a:r>
              <a:rPr lang="ko-KR" altLang="en-US" sz="2000" dirty="0"/>
              <a:t>비디오 표준 </a:t>
            </a:r>
            <a:r>
              <a:rPr lang="ko-KR" altLang="en-US" sz="2000" dirty="0" err="1"/>
              <a:t>코덱이</a:t>
            </a:r>
            <a:r>
              <a:rPr lang="ko-KR" altLang="en-US" sz="2000" dirty="0"/>
              <a:t> 정해지지 않았기 때문에 </a:t>
            </a:r>
            <a:r>
              <a:rPr lang="en-US" altLang="ko-KR" sz="2000" dirty="0" smtClean="0"/>
              <a:t>&lt;video</a:t>
            </a:r>
            <a:r>
              <a:rPr lang="en-US" altLang="ko-KR" sz="2000" dirty="0"/>
              <a:t>&gt; </a:t>
            </a:r>
            <a:r>
              <a:rPr lang="ko-KR" altLang="en-US" sz="2000" dirty="0"/>
              <a:t>태그와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&gt; </a:t>
            </a:r>
            <a:r>
              <a:rPr lang="ko-KR" altLang="en-US" sz="2000" dirty="0" smtClean="0"/>
              <a:t>태그를 </a:t>
            </a:r>
            <a:r>
              <a:rPr lang="ko-KR" altLang="en-US" sz="2000" dirty="0"/>
              <a:t>함께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&lt;video&gt; </a:t>
            </a:r>
            <a:r>
              <a:rPr lang="ko-KR" altLang="en-US" sz="1800" dirty="0" smtClean="0"/>
              <a:t>태그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어떤 파일 형식에서나 똑같이 사용하는 속성들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     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화면 크기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컨트롤 막대 표시 여부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자동 재생 여부 등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&lt;source&gt; </a:t>
            </a:r>
            <a:r>
              <a:rPr lang="ko-KR" altLang="en-US" sz="1800" dirty="0" smtClean="0"/>
              <a:t>태그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연결할 미디어 파일 지정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&lt;video&gt; </a:t>
            </a:r>
            <a:r>
              <a:rPr lang="ko-KR" altLang="en-US" sz="2000" dirty="0" smtClean="0"/>
              <a:t>태그에서 사용하는 속성들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width, height : </a:t>
            </a:r>
            <a:r>
              <a:rPr lang="ko-KR" altLang="en-US" sz="1800" dirty="0" smtClean="0"/>
              <a:t>비디오 화면 크기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controls=controls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controls : </a:t>
            </a:r>
            <a:r>
              <a:rPr lang="ko-KR" altLang="en-US" sz="1800" dirty="0" smtClean="0"/>
              <a:t>플레이어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화면에 컨트롤 막대 표시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autoplay</a:t>
            </a:r>
            <a:r>
              <a:rPr lang="en-US" altLang="ko-KR" sz="1800" dirty="0" smtClean="0"/>
              <a:t>=</a:t>
            </a:r>
            <a:r>
              <a:rPr lang="en-US" altLang="ko-KR" sz="1800" dirty="0" err="1" smtClean="0"/>
              <a:t>autoplay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또는 </a:t>
            </a:r>
            <a:r>
              <a:rPr lang="en-US" altLang="ko-KR" sz="1800" dirty="0" err="1" smtClean="0"/>
              <a:t>autoplay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자동 재생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loop=loop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loop : </a:t>
            </a:r>
            <a:r>
              <a:rPr lang="ko-KR" altLang="en-US" sz="1800" dirty="0" smtClean="0"/>
              <a:t>반복 재생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preload=preload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preload : </a:t>
            </a:r>
            <a:r>
              <a:rPr lang="ko-KR" altLang="en-US" sz="1800" dirty="0" smtClean="0"/>
              <a:t>재생하지 않고 비디오를 로딩하기만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poster = “</a:t>
            </a:r>
            <a:r>
              <a:rPr lang="ko-KR" altLang="en-US" sz="1800" dirty="0" smtClean="0"/>
              <a:t>파일 이름</a:t>
            </a:r>
            <a:r>
              <a:rPr lang="en-US" altLang="ko-KR" sz="1800" dirty="0" smtClean="0"/>
              <a:t>” : </a:t>
            </a:r>
            <a:r>
              <a:rPr lang="ko-KR" altLang="en-US" sz="1800" dirty="0" smtClean="0"/>
              <a:t>재생 전까지 화면에 표시할 포스터 이미지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70342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62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&lt;video&gt;, &lt;source&gt; </a:t>
            </a:r>
            <a:r>
              <a:rPr lang="ko-KR" altLang="en-US" sz="2400" dirty="0" smtClean="0">
                <a:latin typeface="+mj-ea"/>
                <a:ea typeface="+mj-ea"/>
              </a:rPr>
              <a:t>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57225" y="1448594"/>
            <a:ext cx="10839449" cy="4028281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&lt;audio&gt; </a:t>
            </a:r>
            <a:r>
              <a:rPr lang="ko-KR" altLang="en-US" sz="2000" dirty="0"/>
              <a:t>태그를 사용하면 웹 브라우저에서 바로 오디오 파일 재생할 수 있다</a:t>
            </a:r>
            <a:r>
              <a:rPr lang="en-US" altLang="ko-KR" sz="2000" dirty="0"/>
              <a:t>. </a:t>
            </a:r>
          </a:p>
          <a:p>
            <a:r>
              <a:rPr lang="en-US" altLang="ko-KR" sz="2000" b="1" dirty="0">
                <a:solidFill>
                  <a:srgbClr val="C00000"/>
                </a:solidFill>
              </a:rPr>
              <a:t>But, </a:t>
            </a:r>
            <a:r>
              <a:rPr lang="ko-KR" altLang="en-US" sz="2000" dirty="0"/>
              <a:t>아직까지 오디오 표준 파일 형식이 정해지지 않았기 때문에 </a:t>
            </a:r>
            <a:r>
              <a:rPr lang="en-US" altLang="ko-KR" sz="2000" dirty="0"/>
              <a:t>IE</a:t>
            </a:r>
            <a:r>
              <a:rPr lang="ko-KR" altLang="en-US" sz="2000" dirty="0"/>
              <a:t>와 사파리에서는 </a:t>
            </a:r>
            <a:r>
              <a:rPr lang="en-US" altLang="ko-KR" sz="2000" dirty="0"/>
              <a:t>mp3 </a:t>
            </a:r>
            <a:r>
              <a:rPr lang="ko-KR" altLang="en-US" sz="2000" dirty="0"/>
              <a:t>파일을 사용하고 파이어폭스에서는 </a:t>
            </a:r>
            <a:r>
              <a:rPr lang="en-US" altLang="ko-KR" sz="2000" dirty="0" err="1"/>
              <a:t>ogg</a:t>
            </a:r>
            <a:r>
              <a:rPr lang="en-US" altLang="ko-KR" sz="2000" dirty="0"/>
              <a:t> </a:t>
            </a:r>
            <a:r>
              <a:rPr lang="ko-KR" altLang="en-US" sz="2000" dirty="0"/>
              <a:t>파일 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&lt;audio&gt; </a:t>
            </a:r>
            <a:r>
              <a:rPr lang="ko-KR" altLang="en-US" sz="2000" dirty="0"/>
              <a:t>태그에서 사용하는 속성은 </a:t>
            </a:r>
            <a:r>
              <a:rPr lang="en-US" altLang="ko-KR" sz="2000" dirty="0"/>
              <a:t>poster </a:t>
            </a:r>
            <a:r>
              <a:rPr lang="ko-KR" altLang="en-US" sz="2000" dirty="0"/>
              <a:t>속성을 제외하고 </a:t>
            </a:r>
            <a:r>
              <a:rPr lang="en-US" altLang="ko-KR" sz="2000" dirty="0"/>
              <a:t>&lt;video&gt; </a:t>
            </a:r>
            <a:r>
              <a:rPr lang="ko-KR" altLang="en-US" sz="2000" dirty="0"/>
              <a:t>태그에서 사용하는 속성과 같다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04404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</a:rPr>
              <a:t>예제 코드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32" y="1348087"/>
            <a:ext cx="10687768" cy="441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7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</a:rPr>
              <a:t>예제 코드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68" y="1252836"/>
            <a:ext cx="2743297" cy="49860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482" y="1309688"/>
            <a:ext cx="4608255" cy="488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7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</a:rPr>
              <a:t>예제 코드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33" y="1400175"/>
            <a:ext cx="10687768" cy="260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3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</a:rPr>
              <a:t>연습 문제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57225" y="1448594"/>
            <a:ext cx="10839449" cy="4028281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여러분이 만든 영상을 이용하여 웹 페이지를 작성해 보세요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여러분이 만든 영상의 제목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소개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제작자 등의 정보를 표시해보세요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혹시</a:t>
            </a:r>
            <a:r>
              <a:rPr lang="en-US" altLang="ko-KR" sz="2400" dirty="0" smtClean="0"/>
              <a:t>!! </a:t>
            </a:r>
            <a:r>
              <a:rPr lang="ko-KR" altLang="en-US" sz="2400" dirty="0" smtClean="0"/>
              <a:t>여러분이 만든 영상이 유튜브에 있나요</a:t>
            </a:r>
            <a:r>
              <a:rPr lang="en-US" altLang="ko-KR" sz="2400" dirty="0" smtClean="0"/>
              <a:t>?</a:t>
            </a:r>
          </a:p>
          <a:p>
            <a:pPr lvl="1"/>
            <a:r>
              <a:rPr lang="ko-KR" altLang="en-US" sz="2000" dirty="0" smtClean="0"/>
              <a:t>그러면 유튜브에 있는 영상을 호출해서 화면에 보여주는 프로그램을 제작해보세요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3219449"/>
            <a:ext cx="2602508" cy="2905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4" y="3397519"/>
            <a:ext cx="4124325" cy="256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학습 목표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4" name="내용 개체 틀 5"/>
          <p:cNvSpPr>
            <a:spLocks noGrp="1"/>
          </p:cNvSpPr>
          <p:nvPr>
            <p:ph idx="1"/>
          </p:nvPr>
        </p:nvSpPr>
        <p:spPr>
          <a:xfrm>
            <a:off x="1319123" y="2593326"/>
            <a:ext cx="9591675" cy="3142456"/>
          </a:xfrm>
        </p:spPr>
        <p:txBody>
          <a:bodyPr>
            <a:normAutofit fontScale="92500"/>
          </a:bodyPr>
          <a:lstStyle/>
          <a:p>
            <a:r>
              <a:rPr lang="ko-KR" altLang="en-US" sz="2400" dirty="0"/>
              <a:t>웹 문서에 이미지를 삽입할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이미지마다</a:t>
            </a:r>
            <a:r>
              <a:rPr lang="ko-KR" altLang="en-US" sz="2400" dirty="0"/>
              <a:t> 원하는 캡션을 붙일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플러그인 프로그램을 통해 재생하는 멀티미디어 파일을 삽입할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아직 표준화되지 않은 </a:t>
            </a:r>
            <a:r>
              <a:rPr lang="en-US" altLang="ko-KR" sz="2400" dirty="0"/>
              <a:t>HTML5</a:t>
            </a:r>
            <a:r>
              <a:rPr lang="ko-KR" altLang="en-US" sz="2400" dirty="0"/>
              <a:t>의 비디오</a:t>
            </a:r>
            <a:r>
              <a:rPr lang="en-US" altLang="ko-KR" sz="2400" dirty="0"/>
              <a:t>/</a:t>
            </a:r>
            <a:r>
              <a:rPr lang="ko-KR" altLang="en-US" sz="2400" dirty="0"/>
              <a:t>오디오 </a:t>
            </a:r>
            <a:r>
              <a:rPr lang="ko-KR" altLang="en-US" sz="2400" dirty="0" err="1"/>
              <a:t>코덱의</a:t>
            </a:r>
            <a:r>
              <a:rPr lang="ko-KR" altLang="en-US" sz="2400" dirty="0"/>
              <a:t> 종류와 브라우저 간의 관계를 이해할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주어진 멀티미디어 파일을 여러 </a:t>
            </a:r>
            <a:r>
              <a:rPr lang="ko-KR" altLang="en-US" sz="2400" dirty="0" err="1"/>
              <a:t>코덱에</a:t>
            </a:r>
            <a:r>
              <a:rPr lang="ko-KR" altLang="en-US" sz="2400" dirty="0"/>
              <a:t> 맞게 변환할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플러그인 프로그램 없이 재생하는 멀티미디어 파일을 삽입할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2" name="가로로 말린 두루마리 모양 1"/>
          <p:cNvSpPr/>
          <p:nvPr/>
        </p:nvSpPr>
        <p:spPr>
          <a:xfrm>
            <a:off x="977696" y="1252836"/>
            <a:ext cx="10274531" cy="1197033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문서에 이미지 및 플러그인 프로그램을 삽입하고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멀티미디어 파일을 삽입하는 페이지를 제작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9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웹 문서와 이미지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6" y="1252836"/>
            <a:ext cx="8229600" cy="50149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웹 페이지에서 사용할 있는 파일 형식은 네트워크를 통해 전송하기 쉽도록 파일 크기가 작으면서도 상대적으로 화질을 좋게 유지해야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GIF(Graphic Interchange Form)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ko-KR" altLang="en-US" sz="1400" dirty="0"/>
              <a:t>파일 크기가 작고 표시할 수 있는 최대 색상수 </a:t>
            </a:r>
            <a:r>
              <a:rPr lang="en-US" altLang="ko-KR" sz="1400" dirty="0"/>
              <a:t>256</a:t>
            </a:r>
            <a:r>
              <a:rPr lang="ko-KR" altLang="en-US" sz="1400" dirty="0" err="1"/>
              <a:t>가지뿐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투명 이미지나 움직이는 </a:t>
            </a:r>
            <a:r>
              <a:rPr lang="en-US" altLang="ko-KR" sz="1400" dirty="0"/>
              <a:t>GIF(animated GIF) </a:t>
            </a:r>
            <a:r>
              <a:rPr lang="ko-KR" altLang="en-US" sz="1400" dirty="0"/>
              <a:t>같은 효과를 만들 수 있다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웹 페이지의 아이콘이나 </a:t>
            </a:r>
            <a:r>
              <a:rPr lang="ko-KR" altLang="en-US" sz="1400" dirty="0" err="1"/>
              <a:t>불릿</a:t>
            </a:r>
            <a:r>
              <a:rPr lang="ko-KR" altLang="en-US" sz="1400" dirty="0"/>
              <a:t> 등 작은 그림을 표현 할 때 주로 사용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JPG/JPEG(Joint Photographic Experts Group) 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섬세한 색상과 명암의 변화를 표현하기에 적당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디지털 카메라로 찍은 사진은 대부분 </a:t>
            </a:r>
            <a:r>
              <a:rPr lang="en-US" altLang="ko-KR" sz="1400" dirty="0"/>
              <a:t>JPG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PNG(Portable Network Graphics) 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파일 크기가 크지 않으면서도 원본 색상을 그대로 유지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투명 배경을 만들 수 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2043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이미지 삽입하기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964275" y="2332957"/>
            <a:ext cx="10133215" cy="14401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①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이미지 파일의 경로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필수 속성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alt : </a:t>
            </a:r>
            <a:r>
              <a:rPr lang="ko-KR" altLang="en-US" dirty="0" smtClean="0"/>
              <a:t>화면 리더기 등에서 이미지를 대신해 읽어줄 대체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width, height : </a:t>
            </a:r>
            <a:r>
              <a:rPr lang="ko-KR" altLang="en-US" dirty="0" smtClean="0"/>
              <a:t>이미지 크기 지정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44" y="1252836"/>
            <a:ext cx="6931893" cy="80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589" y="4326971"/>
            <a:ext cx="3010074" cy="119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137" y="3919939"/>
            <a:ext cx="3870647" cy="212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02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357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Alt </a:t>
            </a:r>
            <a:r>
              <a:rPr lang="ko-KR" altLang="en-US" sz="2400" dirty="0" smtClean="0">
                <a:latin typeface="+mj-ea"/>
                <a:ea typeface="+mj-ea"/>
              </a:rPr>
              <a:t>텍스트와 웹 접근성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22959" y="1349188"/>
            <a:ext cx="10590415" cy="5001419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웹 페이지의 이미지를 볼 수 없는 시각 장애인을 위해 </a:t>
            </a:r>
            <a:r>
              <a:rPr lang="en-US" altLang="ko-KR" sz="2000" dirty="0" smtClean="0"/>
              <a:t>alt </a:t>
            </a:r>
            <a:r>
              <a:rPr lang="ko-KR" altLang="en-US" sz="2000" dirty="0" smtClean="0"/>
              <a:t>속성을 이용해 대체 텍스트 제공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내용이 포함된 이미지일 경우 이미지 안에 포함된 내용을 모두 대체 텍스트로 제공해야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227" y="1878891"/>
            <a:ext cx="6498307" cy="98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227" y="4115829"/>
            <a:ext cx="6090072" cy="168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38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이미지에 캡션 붙이기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906087" y="1340876"/>
            <a:ext cx="8229600" cy="18722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figure&gt; </a:t>
            </a:r>
            <a:r>
              <a:rPr lang="ko-KR" altLang="en-US" sz="1800" dirty="0"/>
              <a:t>태그를 이용해서 </a:t>
            </a:r>
            <a:r>
              <a:rPr lang="ko-KR" altLang="en-US" sz="1800" dirty="0" smtClean="0"/>
              <a:t>어느 </a:t>
            </a:r>
            <a:r>
              <a:rPr lang="ko-KR" altLang="en-US" sz="1800" dirty="0"/>
              <a:t>요소에 캡션을 붙일 것인지 지정하고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&lt;</a:t>
            </a:r>
            <a:r>
              <a:rPr lang="en-US" altLang="ko-KR" sz="1800" dirty="0" err="1"/>
              <a:t>figcaption</a:t>
            </a:r>
            <a:r>
              <a:rPr lang="en-US" altLang="ko-KR" sz="1800" dirty="0"/>
              <a:t>&gt;</a:t>
            </a:r>
            <a:r>
              <a:rPr lang="ko-KR" altLang="en-US" sz="1800" dirty="0"/>
              <a:t>을 이용해서 캡션 내용을 </a:t>
            </a:r>
            <a:r>
              <a:rPr lang="ko-KR" altLang="en-US" sz="1800" dirty="0" smtClean="0"/>
              <a:t>작성한다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둘 이상의 이미지에 하나의 캡션을 추가할 수 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캡션에 </a:t>
            </a:r>
            <a:r>
              <a:rPr lang="en-US" altLang="ko-KR" sz="1800" dirty="0" err="1" smtClean="0"/>
              <a:t>css</a:t>
            </a:r>
            <a:r>
              <a:rPr lang="ko-KR" altLang="en-US" sz="1800" dirty="0" smtClean="0"/>
              <a:t>를 적용해서 원하는 스타일로 표현할 수 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56" y="3175107"/>
            <a:ext cx="4919210" cy="304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844" y="3175107"/>
            <a:ext cx="35718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44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783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&lt;object&gt;, &lt;embed&gt;</a:t>
            </a:r>
            <a:r>
              <a:rPr lang="ko-KR" altLang="en-US" sz="2400" dirty="0" smtClean="0">
                <a:latin typeface="+mj-ea"/>
                <a:ea typeface="+mj-ea"/>
              </a:rPr>
              <a:t> 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89461" y="1406241"/>
            <a:ext cx="10324407" cy="4437609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&lt;object&gt; </a:t>
            </a:r>
            <a:r>
              <a:rPr lang="ko-KR" altLang="en-US" sz="2000" dirty="0" smtClean="0"/>
              <a:t>태그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다양한 멀티미디어 개체를 삽입하는 태그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param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태그를 통해 여러 가지 속성을 설정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&lt;object&gt; </a:t>
            </a:r>
            <a:r>
              <a:rPr lang="ko-KR" altLang="en-US" sz="1800" dirty="0" smtClean="0"/>
              <a:t>태그를 인식하지 못하는 브라우저를 위해 </a:t>
            </a:r>
            <a:r>
              <a:rPr lang="en-US" altLang="ko-KR" sz="1800" dirty="0" smtClean="0"/>
              <a:t>&lt;embed&gt; </a:t>
            </a:r>
            <a:r>
              <a:rPr lang="ko-KR" altLang="en-US" sz="1800" dirty="0" smtClean="0"/>
              <a:t>태그도 함께 사용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&lt;embed&gt; </a:t>
            </a:r>
            <a:r>
              <a:rPr lang="ko-KR" altLang="en-US" sz="2000" dirty="0" smtClean="0"/>
              <a:t>태그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HTML4</a:t>
            </a:r>
            <a:r>
              <a:rPr lang="ko-KR" altLang="en-US" sz="1800" dirty="0" smtClean="0"/>
              <a:t>에서는 </a:t>
            </a:r>
            <a:r>
              <a:rPr lang="ko-KR" altLang="en-US" sz="1800" dirty="0" err="1" smtClean="0"/>
              <a:t>비표준</a:t>
            </a:r>
            <a:r>
              <a:rPr lang="ko-KR" altLang="en-US" sz="1800" dirty="0" smtClean="0"/>
              <a:t> 태그였지만 </a:t>
            </a:r>
            <a:r>
              <a:rPr lang="en-US" altLang="ko-KR" sz="1800" dirty="0" smtClean="0"/>
              <a:t>HTML5</a:t>
            </a:r>
            <a:r>
              <a:rPr lang="ko-KR" altLang="en-US" sz="1800" dirty="0" smtClean="0"/>
              <a:t>에서는 표준 태그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src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속성과 함께 다양한 여러 가지 속성을 사용해 멀티미디어 삽입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ko-KR" altLang="en-US" sz="2000" dirty="0" smtClean="0"/>
              <a:t>웹 브라우저와 플러그인 프로그램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&lt;object&gt; </a:t>
            </a:r>
            <a:r>
              <a:rPr lang="ko-KR" altLang="en-US" sz="1800" dirty="0" smtClean="0"/>
              <a:t>태그나 </a:t>
            </a:r>
            <a:r>
              <a:rPr lang="en-US" altLang="ko-KR" sz="1800" dirty="0" smtClean="0"/>
              <a:t>&lt;embed&gt; </a:t>
            </a:r>
            <a:r>
              <a:rPr lang="ko-KR" altLang="en-US" sz="1800" dirty="0" smtClean="0"/>
              <a:t>태그를 사용하면 플러그인 프로그램을 실행해서 멀티미디어를 재생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각 브라우저마다 플러그인 프로그램이 다르기 때문에 화면에 표시되는 플레이어가 다르다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1723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HTML5</a:t>
            </a:r>
            <a:r>
              <a:rPr lang="ko-KR" altLang="en-US" sz="2400" dirty="0" smtClean="0">
                <a:latin typeface="+mj-ea"/>
                <a:ea typeface="+mj-ea"/>
              </a:rPr>
              <a:t>와 비디오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38597" y="1315937"/>
            <a:ext cx="8229600" cy="20882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데이터 </a:t>
            </a:r>
            <a:r>
              <a:rPr lang="ko-KR" altLang="en-US" sz="1800" dirty="0" err="1"/>
              <a:t>전송량이나</a:t>
            </a:r>
            <a:r>
              <a:rPr lang="ko-KR" altLang="en-US" sz="1800" dirty="0"/>
              <a:t> 전송 속도에 민감한 </a:t>
            </a:r>
            <a:r>
              <a:rPr lang="ko-KR" altLang="en-US" sz="1800" dirty="0" err="1"/>
              <a:t>모바일</a:t>
            </a:r>
            <a:r>
              <a:rPr lang="ko-KR" altLang="en-US" sz="1800" dirty="0"/>
              <a:t> 기기에서 플러그인 프로그램을 </a:t>
            </a:r>
            <a:r>
              <a:rPr lang="ko-KR" altLang="en-US" sz="1800" dirty="0" err="1"/>
              <a:t>다운로드해서</a:t>
            </a:r>
            <a:r>
              <a:rPr lang="ko-KR" altLang="en-US" sz="1800" dirty="0"/>
              <a:t> 설치하는 것은 적절하지 </a:t>
            </a:r>
            <a:r>
              <a:rPr lang="ko-KR" altLang="en-US" sz="1800" dirty="0" smtClean="0"/>
              <a:t>않다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HTML5 </a:t>
            </a:r>
            <a:r>
              <a:rPr lang="ko-KR" altLang="en-US" sz="1800" dirty="0" smtClean="0"/>
              <a:t>오디오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비디오는 플러그인 </a:t>
            </a:r>
            <a:r>
              <a:rPr lang="ko-KR" altLang="en-US" sz="1800" dirty="0"/>
              <a:t>프로그램 없이 웹 브라우저에서 </a:t>
            </a:r>
            <a:r>
              <a:rPr lang="ko-KR" altLang="en-US" sz="1800" dirty="0" smtClean="0"/>
              <a:t>오디오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비디오를 </a:t>
            </a:r>
            <a:r>
              <a:rPr lang="ko-KR" altLang="en-US" sz="1800" dirty="0"/>
              <a:t>재생할 수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아직 </a:t>
            </a:r>
            <a:r>
              <a:rPr lang="en-US" altLang="ko-KR" sz="1800" dirty="0" smtClean="0"/>
              <a:t>HTML5 </a:t>
            </a:r>
            <a:r>
              <a:rPr lang="ko-KR" altLang="en-US" sz="1800" dirty="0" smtClean="0"/>
              <a:t>오디오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비디오 </a:t>
            </a:r>
            <a:r>
              <a:rPr lang="ko-KR" altLang="en-US" sz="1800" dirty="0" err="1" smtClean="0"/>
              <a:t>코덱이</a:t>
            </a:r>
            <a:r>
              <a:rPr lang="ko-KR" altLang="en-US" sz="1800" dirty="0" smtClean="0"/>
              <a:t> 표준화되지 않음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72" y="3539005"/>
            <a:ext cx="7462415" cy="24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18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브라우저와 </a:t>
            </a:r>
            <a:r>
              <a:rPr lang="ko-KR" altLang="en-US" sz="2400" dirty="0" err="1" smtClean="0">
                <a:latin typeface="+mj-ea"/>
                <a:ea typeface="+mj-ea"/>
              </a:rPr>
              <a:t>코덱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43" y="1615853"/>
            <a:ext cx="4032448" cy="274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895975" y="2145187"/>
            <a:ext cx="5295900" cy="168905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o-KR" altLang="en-US" dirty="0" smtClean="0"/>
              <a:t>오디오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비디</a:t>
            </a:r>
            <a:r>
              <a:rPr lang="ko-KR" altLang="en-US" dirty="0"/>
              <a:t>오</a:t>
            </a:r>
            <a:r>
              <a:rPr lang="ko-KR" altLang="en-US" dirty="0" smtClean="0"/>
              <a:t> </a:t>
            </a:r>
            <a:r>
              <a:rPr lang="ko-KR" altLang="en-US" dirty="0"/>
              <a:t>파일 </a:t>
            </a:r>
            <a:r>
              <a:rPr lang="ko-KR" altLang="en-US" dirty="0" smtClean="0"/>
              <a:t>형식의 </a:t>
            </a:r>
            <a:r>
              <a:rPr lang="ko-KR" altLang="en-US" dirty="0"/>
              <a:t>표준이 정해지지 않은 현재까지는 최소한 세 가지 형식의 파일을 함께 적어주어야만 모든 브라우저에서 안전하게 오디오 파일이나 비디오 파 일을 재생해 볼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23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651</Words>
  <Application>Microsoft Office PowerPoint</Application>
  <PresentationFormat>와이드스크린</PresentationFormat>
  <Paragraphs>88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54</cp:revision>
  <dcterms:created xsi:type="dcterms:W3CDTF">2022-04-27T05:26:32Z</dcterms:created>
  <dcterms:modified xsi:type="dcterms:W3CDTF">2022-05-17T09:36:25Z</dcterms:modified>
</cp:coreProperties>
</file>