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2" r:id="rId5"/>
    <p:sldId id="270" r:id="rId6"/>
    <p:sldId id="271" r:id="rId7"/>
    <p:sldId id="27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86620" autoAdjust="0"/>
  </p:normalViewPr>
  <p:slideViewPr>
    <p:cSldViewPr snapToGrid="0">
      <p:cViewPr varScale="1">
        <p:scale>
          <a:sx n="44" d="100"/>
          <a:sy n="44" d="100"/>
        </p:scale>
        <p:origin x="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529DF-E678-4A3E-AF4E-DC346BFBFC2D}" type="datetimeFigureOut">
              <a:rPr lang="zh-TW" altLang="en-US" smtClean="0"/>
              <a:t>2023/1/6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54BD7-51E7-4AFD-99AA-F8B5C70A9C64}" type="slidenum">
              <a:rPr lang="zh-TW" altLang="en-US" smtClean="0"/>
              <a:t>‹#›</a:t>
            </a:fld>
            <a:endParaRPr lang="zh-TW" altLang="en-US"/>
          </a:p>
        </p:txBody>
      </p:sp>
    </p:spTree>
    <p:extLst>
      <p:ext uri="{BB962C8B-B14F-4D97-AF65-F5344CB8AC3E}">
        <p14:creationId xmlns:p14="http://schemas.microsoft.com/office/powerpoint/2010/main" val="2742690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2754BD7-51E7-4AFD-99AA-F8B5C70A9C64}" type="slidenum">
              <a:rPr lang="zh-TW" altLang="en-US" smtClean="0"/>
              <a:t>5</a:t>
            </a:fld>
            <a:endParaRPr lang="zh-TW" altLang="en-US"/>
          </a:p>
        </p:txBody>
      </p:sp>
    </p:spTree>
    <p:extLst>
      <p:ext uri="{BB962C8B-B14F-4D97-AF65-F5344CB8AC3E}">
        <p14:creationId xmlns:p14="http://schemas.microsoft.com/office/powerpoint/2010/main" val="150527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33333"/>
                </a:solidFill>
                <a:effectLst/>
                <a:latin typeface="Noto Sans TC"/>
              </a:rPr>
              <a:t>IBM</a:t>
            </a:r>
            <a:r>
              <a:rPr lang="zh-TW" altLang="en-US" b="0" i="0" dirty="0">
                <a:solidFill>
                  <a:srgbClr val="333333"/>
                </a:solidFill>
                <a:effectLst/>
                <a:latin typeface="Noto Sans TC"/>
              </a:rPr>
              <a:t>在</a:t>
            </a:r>
            <a:r>
              <a:rPr lang="en-US" altLang="zh-TW" b="0" i="0" dirty="0">
                <a:solidFill>
                  <a:srgbClr val="333333"/>
                </a:solidFill>
                <a:effectLst/>
                <a:latin typeface="Noto Sans TC"/>
              </a:rPr>
              <a:t>2016</a:t>
            </a:r>
            <a:r>
              <a:rPr lang="zh-TW" altLang="en-US" b="0" i="0" dirty="0">
                <a:solidFill>
                  <a:srgbClr val="333333"/>
                </a:solidFill>
                <a:effectLst/>
                <a:latin typeface="Noto Sans TC"/>
              </a:rPr>
              <a:t>年</a:t>
            </a:r>
            <a:r>
              <a:rPr lang="en-US" altLang="zh-TW" b="0" i="0" dirty="0">
                <a:solidFill>
                  <a:srgbClr val="333333"/>
                </a:solidFill>
                <a:effectLst/>
                <a:latin typeface="Noto Sans TC"/>
              </a:rPr>
              <a:t>6</a:t>
            </a:r>
            <a:r>
              <a:rPr lang="zh-TW" altLang="en-US" b="0" i="0" dirty="0">
                <a:solidFill>
                  <a:srgbClr val="333333"/>
                </a:solidFill>
                <a:effectLst/>
                <a:latin typeface="Noto Sans TC"/>
              </a:rPr>
              <a:t>月號召成立</a:t>
            </a:r>
            <a:r>
              <a:rPr lang="en-US" altLang="zh-TW" b="0" i="0" dirty="0">
                <a:solidFill>
                  <a:srgbClr val="333333"/>
                </a:solidFill>
                <a:effectLst/>
                <a:latin typeface="Noto Sans TC"/>
              </a:rPr>
              <a:t>Hyperledger</a:t>
            </a:r>
            <a:r>
              <a:rPr lang="zh-TW" altLang="en-US" b="0" i="0" dirty="0">
                <a:solidFill>
                  <a:srgbClr val="333333"/>
                </a:solidFill>
                <a:effectLst/>
                <a:latin typeface="Noto Sans TC"/>
              </a:rPr>
              <a:t>專案，從當時的</a:t>
            </a:r>
            <a:r>
              <a:rPr lang="en-US" altLang="zh-TW" b="0" i="0" dirty="0">
                <a:solidFill>
                  <a:srgbClr val="333333"/>
                </a:solidFill>
                <a:effectLst/>
                <a:latin typeface="Noto Sans TC"/>
              </a:rPr>
              <a:t>30</a:t>
            </a:r>
            <a:r>
              <a:rPr lang="zh-TW" altLang="en-US" b="0" i="0" dirty="0">
                <a:solidFill>
                  <a:srgbClr val="333333"/>
                </a:solidFill>
                <a:effectLst/>
                <a:latin typeface="Noto Sans TC"/>
              </a:rPr>
              <a:t>家會員、</a:t>
            </a:r>
            <a:r>
              <a:rPr lang="en-US" altLang="zh-TW" b="0" i="0" dirty="0">
                <a:solidFill>
                  <a:srgbClr val="333333"/>
                </a:solidFill>
                <a:effectLst/>
                <a:latin typeface="Noto Sans TC"/>
              </a:rPr>
              <a:t>11</a:t>
            </a:r>
            <a:r>
              <a:rPr lang="zh-TW" altLang="en-US" b="0" i="0" dirty="0">
                <a:solidFill>
                  <a:srgbClr val="333333"/>
                </a:solidFill>
                <a:effectLst/>
                <a:latin typeface="Noto Sans TC"/>
              </a:rPr>
              <a:t>家頂級會員，如今已經成長到</a:t>
            </a:r>
            <a:r>
              <a:rPr lang="en-US" altLang="zh-TW" b="0" i="0" dirty="0">
                <a:solidFill>
                  <a:srgbClr val="333333"/>
                </a:solidFill>
                <a:effectLst/>
                <a:latin typeface="Noto Sans TC"/>
              </a:rPr>
              <a:t>15</a:t>
            </a:r>
            <a:r>
              <a:rPr lang="zh-TW" altLang="en-US" b="0" i="0" dirty="0">
                <a:solidFill>
                  <a:srgbClr val="333333"/>
                </a:solidFill>
                <a:effectLst/>
                <a:latin typeface="Noto Sans TC"/>
              </a:rPr>
              <a:t>家頂級會員，整體會員數已到</a:t>
            </a:r>
            <a:r>
              <a:rPr lang="en-US" altLang="zh-TW" b="0" i="0" dirty="0">
                <a:solidFill>
                  <a:srgbClr val="333333"/>
                </a:solidFill>
                <a:effectLst/>
                <a:latin typeface="Noto Sans TC"/>
              </a:rPr>
              <a:t>122</a:t>
            </a:r>
            <a:r>
              <a:rPr lang="zh-TW" altLang="en-US" b="0" i="0" dirty="0">
                <a:solidFill>
                  <a:srgbClr val="333333"/>
                </a:solidFill>
                <a:effectLst/>
                <a:latin typeface="Noto Sans TC"/>
              </a:rPr>
              <a:t>家，包含金融業、供應鍊、醫療、健康、</a:t>
            </a:r>
            <a:r>
              <a:rPr lang="en-US" altLang="zh-TW" b="0" i="0" dirty="0">
                <a:solidFill>
                  <a:srgbClr val="333333"/>
                </a:solidFill>
                <a:effectLst/>
                <a:latin typeface="Noto Sans TC"/>
              </a:rPr>
              <a:t>IoT</a:t>
            </a:r>
            <a:r>
              <a:rPr lang="zh-TW" altLang="en-US" b="0" i="0" dirty="0">
                <a:solidFill>
                  <a:srgbClr val="333333"/>
                </a:solidFill>
                <a:effectLst/>
                <a:latin typeface="Noto Sans TC"/>
              </a:rPr>
              <a:t>、碳交易等各類型企業均參與其中</a:t>
            </a:r>
            <a:endParaRPr lang="en-US" altLang="zh-TW" b="0" i="0" dirty="0">
              <a:solidFill>
                <a:srgbClr val="333333"/>
              </a:solidFill>
              <a:effectLst/>
              <a:latin typeface="Noto Sans TC"/>
            </a:endParaRPr>
          </a:p>
          <a:p>
            <a:endParaRPr lang="en-US" altLang="zh-TW" b="0" i="0" dirty="0">
              <a:solidFill>
                <a:srgbClr val="333333"/>
              </a:solidFill>
              <a:effectLst/>
              <a:latin typeface="Noto Sans TC"/>
            </a:endParaRPr>
          </a:p>
          <a:p>
            <a:r>
              <a:rPr lang="zh-TW" altLang="en-US" b="0" i="0" dirty="0">
                <a:solidFill>
                  <a:srgbClr val="333333"/>
                </a:solidFill>
                <a:effectLst/>
                <a:latin typeface="Noto Sans TC"/>
              </a:rPr>
              <a:t>認許制區塊鏈（</a:t>
            </a:r>
            <a:r>
              <a:rPr lang="en-US" altLang="zh-TW" b="0" i="0" dirty="0">
                <a:solidFill>
                  <a:srgbClr val="333333"/>
                </a:solidFill>
                <a:effectLst/>
                <a:latin typeface="Noto Sans TC"/>
              </a:rPr>
              <a:t>Permissioned Blockchain</a:t>
            </a:r>
            <a:r>
              <a:rPr lang="zh-TW" altLang="en-US" b="0" i="0" dirty="0">
                <a:solidFill>
                  <a:srgbClr val="333333"/>
                </a:solidFill>
                <a:effectLst/>
                <a:latin typeface="Noto Sans TC"/>
              </a:rPr>
              <a:t>），透過建置共享式帳本與共同系統，節省共識機制運作的時間與工作量，同時兼顧安全性，讓參與者能在單一社群中共享資料，並能即刻處理迫在眉睫的問題。</a:t>
            </a:r>
            <a:endParaRPr lang="zh-TW" altLang="en-US" dirty="0"/>
          </a:p>
        </p:txBody>
      </p:sp>
      <p:sp>
        <p:nvSpPr>
          <p:cNvPr id="4" name="投影片編號版面配置區 3"/>
          <p:cNvSpPr>
            <a:spLocks noGrp="1"/>
          </p:cNvSpPr>
          <p:nvPr>
            <p:ph type="sldNum" sz="quarter" idx="5"/>
          </p:nvPr>
        </p:nvSpPr>
        <p:spPr/>
        <p:txBody>
          <a:bodyPr/>
          <a:lstStyle/>
          <a:p>
            <a:fld id="{32754BD7-51E7-4AFD-99AA-F8B5C70A9C64}" type="slidenum">
              <a:rPr lang="zh-TW" altLang="en-US" smtClean="0"/>
              <a:t>6</a:t>
            </a:fld>
            <a:endParaRPr lang="zh-TW" altLang="en-US"/>
          </a:p>
        </p:txBody>
      </p:sp>
    </p:spTree>
    <p:extLst>
      <p:ext uri="{BB962C8B-B14F-4D97-AF65-F5344CB8AC3E}">
        <p14:creationId xmlns:p14="http://schemas.microsoft.com/office/powerpoint/2010/main" val="3607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76983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44315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1485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597216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2841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629633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996162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46336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5691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39924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65764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425564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27542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288470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87592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6A591D-5645-4F0D-84F8-F0652A6BE672}" type="datetimeFigureOut">
              <a:rPr lang="zh-TW" altLang="en-US" smtClean="0"/>
              <a:t>2023/1/6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2073745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6A591D-5645-4F0D-84F8-F0652A6BE672}" type="datetimeFigureOut">
              <a:rPr lang="zh-TW" altLang="en-US" smtClean="0"/>
              <a:t>2023/1/6</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375231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B301C0-E781-BD19-4E73-A6D4CA7AAB62}"/>
              </a:ext>
            </a:extLst>
          </p:cNvPr>
          <p:cNvSpPr>
            <a:spLocks noGrp="1"/>
          </p:cNvSpPr>
          <p:nvPr>
            <p:ph type="ctrTitle"/>
          </p:nvPr>
        </p:nvSpPr>
        <p:spPr/>
        <p:txBody>
          <a:bodyPr>
            <a:normAutofit/>
          </a:bodyPr>
          <a:lstStyle/>
          <a:p>
            <a:pPr algn="l"/>
            <a:r>
              <a:rPr lang="zh-TW" altLang="en-US" b="1" dirty="0"/>
              <a:t>期末報告</a:t>
            </a:r>
            <a:br>
              <a:rPr lang="en-US" altLang="zh-TW" b="1" dirty="0"/>
            </a:br>
            <a:r>
              <a:rPr lang="zh-TW" altLang="en-US" sz="2700" b="1" dirty="0"/>
              <a:t>論文題目：紅利點數導入區塊鏈之系統分析與流程</a:t>
            </a:r>
          </a:p>
        </p:txBody>
      </p:sp>
      <p:sp>
        <p:nvSpPr>
          <p:cNvPr id="3" name="副標題 2">
            <a:extLst>
              <a:ext uri="{FF2B5EF4-FFF2-40B4-BE49-F238E27FC236}">
                <a16:creationId xmlns:a16="http://schemas.microsoft.com/office/drawing/2014/main" id="{694A32B5-0141-C362-A91A-1BDB5DAEB5BC}"/>
              </a:ext>
            </a:extLst>
          </p:cNvPr>
          <p:cNvSpPr>
            <a:spLocks noGrp="1"/>
          </p:cNvSpPr>
          <p:nvPr>
            <p:ph type="subTitle" idx="1"/>
          </p:nvPr>
        </p:nvSpPr>
        <p:spPr/>
        <p:txBody>
          <a:bodyPr/>
          <a:lstStyle/>
          <a:p>
            <a:r>
              <a:rPr lang="zh-TW" altLang="en-US" dirty="0"/>
              <a:t>                                                                                 學號：</a:t>
            </a:r>
            <a:r>
              <a:rPr lang="en-US" altLang="zh-TW" dirty="0"/>
              <a:t>5111029028</a:t>
            </a:r>
          </a:p>
          <a:p>
            <a:pPr algn="ctr"/>
            <a:r>
              <a:rPr lang="zh-TW" altLang="en-US" dirty="0"/>
              <a:t>                                                                            學生：劉廷恩</a:t>
            </a:r>
          </a:p>
        </p:txBody>
      </p:sp>
    </p:spTree>
    <p:extLst>
      <p:ext uri="{BB962C8B-B14F-4D97-AF65-F5344CB8AC3E}">
        <p14:creationId xmlns:p14="http://schemas.microsoft.com/office/powerpoint/2010/main" val="1694911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B5A8A8-97BA-41FB-54CD-CDCF2429C03C}"/>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6C8D38D7-28CC-21DB-7E94-3506716904D6}"/>
              </a:ext>
            </a:extLst>
          </p:cNvPr>
          <p:cNvSpPr>
            <a:spLocks noGrp="1"/>
          </p:cNvSpPr>
          <p:nvPr>
            <p:ph idx="1"/>
          </p:nvPr>
        </p:nvSpPr>
        <p:spPr/>
        <p:txBody>
          <a:bodyPr/>
          <a:lstStyle/>
          <a:p>
            <a:r>
              <a:rPr lang="zh-TW" altLang="en-US" dirty="0"/>
              <a:t>微型商家透過區塊鏈紅利點數平台可進行發行、收回、兌換，交易查詢等功能，其三大優勢在：</a:t>
            </a:r>
            <a:endParaRPr lang="en-US" altLang="zh-TW" dirty="0"/>
          </a:p>
          <a:p>
            <a:endParaRPr lang="en-US" altLang="zh-TW" dirty="0"/>
          </a:p>
          <a:p>
            <a:pPr>
              <a:buAutoNum type="arabicPeriod"/>
            </a:pPr>
            <a:r>
              <a:rPr lang="zh-TW" altLang="en-US" dirty="0"/>
              <a:t>安全：使用 </a:t>
            </a:r>
            <a:r>
              <a:rPr lang="en-US" altLang="zh-TW" dirty="0"/>
              <a:t>OTP </a:t>
            </a:r>
            <a:r>
              <a:rPr lang="zh-TW" altLang="en-US" dirty="0"/>
              <a:t>快速且有效的保障支付安全。 </a:t>
            </a:r>
            <a:endParaRPr lang="en-US" altLang="zh-TW" dirty="0"/>
          </a:p>
          <a:p>
            <a:pPr marL="0" indent="0">
              <a:buNone/>
            </a:pPr>
            <a:endParaRPr lang="en-US" altLang="zh-TW" dirty="0"/>
          </a:p>
          <a:p>
            <a:pPr>
              <a:buAutoNum type="arabicPeriod" startAt="2"/>
            </a:pPr>
            <a:r>
              <a:rPr lang="zh-TW" altLang="en-US" dirty="0"/>
              <a:t>簡單：無須花費高額成本串聯第三方服務，直接使用手機進行點數發行、回收、發送、查詢等等功能。 </a:t>
            </a:r>
            <a:endParaRPr lang="en-US" altLang="zh-TW" dirty="0"/>
          </a:p>
          <a:p>
            <a:pPr marL="0" indent="0">
              <a:buNone/>
            </a:pPr>
            <a:endParaRPr lang="en-US" altLang="zh-TW" dirty="0"/>
          </a:p>
          <a:p>
            <a:pPr>
              <a:buAutoNum type="arabicPeriod" startAt="3"/>
            </a:pPr>
            <a:r>
              <a:rPr lang="zh-TW" altLang="en-US" dirty="0"/>
              <a:t>彈性：自由選擇合適的商業模式或解決方案，也可與其他微商共同合作。</a:t>
            </a:r>
            <a:endParaRPr lang="en-US" altLang="zh-TW" dirty="0"/>
          </a:p>
          <a:p>
            <a:pPr>
              <a:buAutoNum type="arabicPeriod" startAt="3"/>
            </a:pPr>
            <a:endParaRPr lang="zh-TW" altLang="en-US" dirty="0"/>
          </a:p>
        </p:txBody>
      </p:sp>
    </p:spTree>
    <p:extLst>
      <p:ext uri="{BB962C8B-B14F-4D97-AF65-F5344CB8AC3E}">
        <p14:creationId xmlns:p14="http://schemas.microsoft.com/office/powerpoint/2010/main" val="279839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60300-A9B1-716F-BB30-263657DACA45}"/>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D8FB33FF-1966-E06E-04E7-3C24DEA87E40}"/>
              </a:ext>
            </a:extLst>
          </p:cNvPr>
          <p:cNvSpPr>
            <a:spLocks noGrp="1"/>
          </p:cNvSpPr>
          <p:nvPr>
            <p:ph idx="1"/>
          </p:nvPr>
        </p:nvSpPr>
        <p:spPr/>
        <p:txBody>
          <a:bodyPr/>
          <a:lstStyle/>
          <a:p>
            <a:r>
              <a:rPr lang="zh-TW" altLang="en-US" dirty="0"/>
              <a:t>微型商家痛點解決方案說明</a:t>
            </a:r>
          </a:p>
        </p:txBody>
      </p:sp>
      <p:graphicFrame>
        <p:nvGraphicFramePr>
          <p:cNvPr id="4" name="表格 4">
            <a:extLst>
              <a:ext uri="{FF2B5EF4-FFF2-40B4-BE49-F238E27FC236}">
                <a16:creationId xmlns:a16="http://schemas.microsoft.com/office/drawing/2014/main" id="{776B1A85-1E13-9FB2-266F-62D40F5BF91D}"/>
              </a:ext>
            </a:extLst>
          </p:cNvPr>
          <p:cNvGraphicFramePr>
            <a:graphicFrameLocks noGrp="1"/>
          </p:cNvGraphicFramePr>
          <p:nvPr>
            <p:extLst>
              <p:ext uri="{D42A27DB-BD31-4B8C-83A1-F6EECF244321}">
                <p14:modId xmlns:p14="http://schemas.microsoft.com/office/powerpoint/2010/main" val="2408263609"/>
              </p:ext>
            </p:extLst>
          </p:nvPr>
        </p:nvGraphicFramePr>
        <p:xfrm>
          <a:off x="677334" y="2795601"/>
          <a:ext cx="8127999" cy="362908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16272686"/>
                    </a:ext>
                  </a:extLst>
                </a:gridCol>
                <a:gridCol w="2709333">
                  <a:extLst>
                    <a:ext uri="{9D8B030D-6E8A-4147-A177-3AD203B41FA5}">
                      <a16:colId xmlns:a16="http://schemas.microsoft.com/office/drawing/2014/main" val="1804343560"/>
                    </a:ext>
                  </a:extLst>
                </a:gridCol>
                <a:gridCol w="2709333">
                  <a:extLst>
                    <a:ext uri="{9D8B030D-6E8A-4147-A177-3AD203B41FA5}">
                      <a16:colId xmlns:a16="http://schemas.microsoft.com/office/drawing/2014/main" val="2798997154"/>
                    </a:ext>
                  </a:extLst>
                </a:gridCol>
              </a:tblGrid>
              <a:tr h="367728">
                <a:tc>
                  <a:txBody>
                    <a:bodyPr/>
                    <a:lstStyle/>
                    <a:p>
                      <a:pPr algn="ctr"/>
                      <a:r>
                        <a:rPr lang="zh-TW" altLang="en-US" dirty="0"/>
                        <a:t>痛點</a:t>
                      </a:r>
                    </a:p>
                  </a:txBody>
                  <a:tcPr/>
                </a:tc>
                <a:tc>
                  <a:txBody>
                    <a:bodyPr/>
                    <a:lstStyle/>
                    <a:p>
                      <a:pPr algn="ctr"/>
                      <a:r>
                        <a:rPr lang="zh-TW" altLang="en-US" dirty="0"/>
                        <a:t>痛點說明 </a:t>
                      </a:r>
                    </a:p>
                  </a:txBody>
                  <a:tcPr/>
                </a:tc>
                <a:tc>
                  <a:txBody>
                    <a:bodyPr/>
                    <a:lstStyle/>
                    <a:p>
                      <a:pPr algn="ctr"/>
                      <a:r>
                        <a:rPr lang="zh-TW" altLang="en-US" dirty="0"/>
                        <a:t>解決方案</a:t>
                      </a:r>
                    </a:p>
                  </a:txBody>
                  <a:tcPr/>
                </a:tc>
                <a:extLst>
                  <a:ext uri="{0D108BD9-81ED-4DB2-BD59-A6C34878D82A}">
                    <a16:rowId xmlns:a16="http://schemas.microsoft.com/office/drawing/2014/main" val="3991185535"/>
                  </a:ext>
                </a:extLst>
              </a:tr>
              <a:tr h="370840">
                <a:tc>
                  <a:txBody>
                    <a:bodyPr/>
                    <a:lstStyle/>
                    <a:p>
                      <a:r>
                        <a:rPr lang="zh-TW" altLang="en-US" sz="1500" dirty="0"/>
                        <a:t>數位化程度不一</a:t>
                      </a:r>
                    </a:p>
                  </a:txBody>
                  <a:tcPr/>
                </a:tc>
                <a:tc>
                  <a:txBody>
                    <a:bodyPr/>
                    <a:lstStyle/>
                    <a:p>
                      <a:r>
                        <a:rPr lang="zh-TW" altLang="en-US" sz="1500" dirty="0"/>
                        <a:t>微型商家資訊人員與設備普遍不足，在人力與成本上無法參與或規劃目前市場上的點數平台，在目前在點數經濟市場上，也還沒有適用於廣大微型商家的紅利點數平台。</a:t>
                      </a:r>
                    </a:p>
                  </a:txBody>
                  <a:tcPr/>
                </a:tc>
                <a:tc>
                  <a:txBody>
                    <a:bodyPr/>
                    <a:lstStyle/>
                    <a:p>
                      <a:r>
                        <a:rPr lang="zh-TW" altLang="en-US" sz="1500" dirty="0"/>
                        <a:t>微型商家使用便利的紅利點數 </a:t>
                      </a:r>
                      <a:r>
                        <a:rPr lang="en-US" altLang="zh-TW" sz="1500" dirty="0"/>
                        <a:t>APP</a:t>
                      </a:r>
                      <a:r>
                        <a:rPr lang="zh-TW" altLang="en-US" sz="1500" dirty="0"/>
                        <a:t>，不需要花費巨資做系統開發，也不需要額外聘僱人員協助紅利點數的管理與行銷活動規劃。</a:t>
                      </a:r>
                    </a:p>
                  </a:txBody>
                  <a:tcPr/>
                </a:tc>
                <a:extLst>
                  <a:ext uri="{0D108BD9-81ED-4DB2-BD59-A6C34878D82A}">
                    <a16:rowId xmlns:a16="http://schemas.microsoft.com/office/drawing/2014/main" val="1215125308"/>
                  </a:ext>
                </a:extLst>
              </a:tr>
              <a:tr h="370840">
                <a:tc>
                  <a:txBody>
                    <a:bodyPr/>
                    <a:lstStyle/>
                    <a:p>
                      <a:r>
                        <a:rPr lang="zh-TW" altLang="en-US" sz="1500" dirty="0"/>
                        <a:t>結盟不易</a:t>
                      </a:r>
                    </a:p>
                  </a:txBody>
                  <a:tcPr/>
                </a:tc>
                <a:tc>
                  <a:txBody>
                    <a:bodyPr/>
                    <a:lstStyle/>
                    <a:p>
                      <a:r>
                        <a:rPr lang="zh-TW" altLang="en-US" sz="1500" dirty="0"/>
                        <a:t>現有的紅利點數平台或機制， 全為大型與連鎖企業所擁有， 且各自不互相流通，微型商家 要進行紅利點數的活動發行整 合上十分欠缺一個便利的資訊 平台。</a:t>
                      </a:r>
                    </a:p>
                  </a:txBody>
                  <a:tcPr/>
                </a:tc>
                <a:tc>
                  <a:txBody>
                    <a:bodyPr/>
                    <a:lstStyle/>
                    <a:p>
                      <a:r>
                        <a:rPr lang="zh-TW" altLang="en-US" sz="1600" dirty="0"/>
                        <a:t>本平台為數位平台，不受地域或區域限制，因此微型商家可透過本平台發行地域聯合、異業結盟，或是跨縣市的連鎖店的通用紅利點數，提升區域經濟以及異業合作的綜效。</a:t>
                      </a:r>
                      <a:endParaRPr lang="zh-TW" altLang="en-US" sz="1500" dirty="0"/>
                    </a:p>
                  </a:txBody>
                  <a:tcPr/>
                </a:tc>
                <a:extLst>
                  <a:ext uri="{0D108BD9-81ED-4DB2-BD59-A6C34878D82A}">
                    <a16:rowId xmlns:a16="http://schemas.microsoft.com/office/drawing/2014/main" val="3880434522"/>
                  </a:ext>
                </a:extLst>
              </a:tr>
            </a:tbl>
          </a:graphicData>
        </a:graphic>
      </p:graphicFrame>
    </p:spTree>
    <p:extLst>
      <p:ext uri="{BB962C8B-B14F-4D97-AF65-F5344CB8AC3E}">
        <p14:creationId xmlns:p14="http://schemas.microsoft.com/office/powerpoint/2010/main" val="262344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185210-11F3-EB80-3C9F-604E1E318D54}"/>
              </a:ext>
            </a:extLst>
          </p:cNvPr>
          <p:cNvSpPr>
            <a:spLocks noGrp="1"/>
          </p:cNvSpPr>
          <p:nvPr>
            <p:ph type="title"/>
          </p:nvPr>
        </p:nvSpPr>
        <p:spPr/>
        <p:txBody>
          <a:bodyPr/>
          <a:lstStyle/>
          <a:p>
            <a:r>
              <a:rPr lang="zh-TW" altLang="en-US" dirty="0"/>
              <a:t>結論</a:t>
            </a:r>
          </a:p>
        </p:txBody>
      </p:sp>
      <p:graphicFrame>
        <p:nvGraphicFramePr>
          <p:cNvPr id="10" name="表格 10">
            <a:extLst>
              <a:ext uri="{FF2B5EF4-FFF2-40B4-BE49-F238E27FC236}">
                <a16:creationId xmlns:a16="http://schemas.microsoft.com/office/drawing/2014/main" id="{2379D776-3432-515E-B5E7-E09D3ABAE50F}"/>
              </a:ext>
            </a:extLst>
          </p:cNvPr>
          <p:cNvGraphicFramePr>
            <a:graphicFrameLocks noGrp="1"/>
          </p:cNvGraphicFramePr>
          <p:nvPr>
            <p:ph idx="1"/>
            <p:extLst>
              <p:ext uri="{D42A27DB-BD31-4B8C-83A1-F6EECF244321}">
                <p14:modId xmlns:p14="http://schemas.microsoft.com/office/powerpoint/2010/main" val="1023783311"/>
              </p:ext>
            </p:extLst>
          </p:nvPr>
        </p:nvGraphicFramePr>
        <p:xfrm>
          <a:off x="677691" y="1930400"/>
          <a:ext cx="8596311" cy="436372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32287317"/>
                    </a:ext>
                  </a:extLst>
                </a:gridCol>
                <a:gridCol w="2865437">
                  <a:extLst>
                    <a:ext uri="{9D8B030D-6E8A-4147-A177-3AD203B41FA5}">
                      <a16:colId xmlns:a16="http://schemas.microsoft.com/office/drawing/2014/main" val="4225344945"/>
                    </a:ext>
                  </a:extLst>
                </a:gridCol>
                <a:gridCol w="2865437">
                  <a:extLst>
                    <a:ext uri="{9D8B030D-6E8A-4147-A177-3AD203B41FA5}">
                      <a16:colId xmlns:a16="http://schemas.microsoft.com/office/drawing/2014/main" val="3962127495"/>
                    </a:ext>
                  </a:extLst>
                </a:gridCol>
              </a:tblGrid>
              <a:tr h="370840">
                <a:tc>
                  <a:txBody>
                    <a:bodyPr/>
                    <a:lstStyle/>
                    <a:p>
                      <a:pPr algn="ctr"/>
                      <a:r>
                        <a:rPr lang="zh-TW" altLang="en-US" dirty="0"/>
                        <a:t>痛點</a:t>
                      </a:r>
                    </a:p>
                  </a:txBody>
                  <a:tcPr/>
                </a:tc>
                <a:tc>
                  <a:txBody>
                    <a:bodyPr/>
                    <a:lstStyle/>
                    <a:p>
                      <a:pPr algn="ctr"/>
                      <a:r>
                        <a:rPr lang="zh-TW" altLang="en-US" dirty="0"/>
                        <a:t>痛點說明</a:t>
                      </a:r>
                    </a:p>
                  </a:txBody>
                  <a:tcPr/>
                </a:tc>
                <a:tc>
                  <a:txBody>
                    <a:bodyPr/>
                    <a:lstStyle/>
                    <a:p>
                      <a:pPr algn="ctr"/>
                      <a:r>
                        <a:rPr lang="zh-TW" altLang="en-US" dirty="0"/>
                        <a:t>解決方案</a:t>
                      </a:r>
                    </a:p>
                  </a:txBody>
                  <a:tcPr/>
                </a:tc>
                <a:extLst>
                  <a:ext uri="{0D108BD9-81ED-4DB2-BD59-A6C34878D82A}">
                    <a16:rowId xmlns:a16="http://schemas.microsoft.com/office/drawing/2014/main" val="3448194746"/>
                  </a:ext>
                </a:extLst>
              </a:tr>
              <a:tr h="505460">
                <a:tc>
                  <a:txBody>
                    <a:bodyPr/>
                    <a:lstStyle/>
                    <a:p>
                      <a:r>
                        <a:rPr lang="zh-TW" altLang="en-US" sz="1400" dirty="0"/>
                        <a:t>不易保存</a:t>
                      </a:r>
                    </a:p>
                  </a:txBody>
                  <a:tcPr/>
                </a:tc>
                <a:tc>
                  <a:txBody>
                    <a:bodyPr/>
                    <a:lstStyle/>
                    <a:p>
                      <a:r>
                        <a:rPr lang="zh-TW" altLang="en-US" sz="1400" dirty="0"/>
                        <a:t>時間與紙張成本耗費過高，而且由於不同的店家發不同的紙本點數，常常容易搞混。 </a:t>
                      </a:r>
                    </a:p>
                  </a:txBody>
                  <a:tcPr/>
                </a:tc>
                <a:tc>
                  <a:txBody>
                    <a:bodyPr/>
                    <a:lstStyle/>
                    <a:p>
                      <a:r>
                        <a:rPr lang="zh-TW" altLang="en-US" sz="1400" dirty="0"/>
                        <a:t>使用電子化的虛擬紅利點數，且各微型商家以及區域聯盟的紅利點數都各自獨立計算，並由平台帳本管理，解決了點數保存與搞混的問題。</a:t>
                      </a:r>
                    </a:p>
                  </a:txBody>
                  <a:tcPr/>
                </a:tc>
                <a:extLst>
                  <a:ext uri="{0D108BD9-81ED-4DB2-BD59-A6C34878D82A}">
                    <a16:rowId xmlns:a16="http://schemas.microsoft.com/office/drawing/2014/main" val="67276367"/>
                  </a:ext>
                </a:extLst>
              </a:tr>
              <a:tr h="370840">
                <a:tc>
                  <a:txBody>
                    <a:bodyPr/>
                    <a:lstStyle/>
                    <a:p>
                      <a:r>
                        <a:rPr lang="zh-TW" altLang="en-US" sz="1400" dirty="0"/>
                        <a:t>容易遺失</a:t>
                      </a:r>
                    </a:p>
                  </a:txBody>
                  <a:tcPr/>
                </a:tc>
                <a:tc>
                  <a:txBody>
                    <a:bodyPr/>
                    <a:lstStyle/>
                    <a:p>
                      <a:r>
                        <a:rPr lang="zh-TW" altLang="en-US" sz="1400" dirty="0"/>
                        <a:t>無論存放或攜帶，容易因為不經意的動作就掉落或遺失。</a:t>
                      </a:r>
                    </a:p>
                  </a:txBody>
                  <a:tcPr/>
                </a:tc>
                <a:tc>
                  <a:txBody>
                    <a:bodyPr/>
                    <a:lstStyle/>
                    <a:p>
                      <a:r>
                        <a:rPr lang="zh-TW" altLang="en-US" sz="1400" dirty="0"/>
                        <a:t>區塊鏈紅利點數隨帳號走，即便手機丟失，也能透過帳號取 回。 </a:t>
                      </a:r>
                    </a:p>
                  </a:txBody>
                  <a:tcPr/>
                </a:tc>
                <a:extLst>
                  <a:ext uri="{0D108BD9-81ED-4DB2-BD59-A6C34878D82A}">
                    <a16:rowId xmlns:a16="http://schemas.microsoft.com/office/drawing/2014/main" val="331301989"/>
                  </a:ext>
                </a:extLst>
              </a:tr>
              <a:tr h="370840">
                <a:tc>
                  <a:txBody>
                    <a:bodyPr/>
                    <a:lstStyle/>
                    <a:p>
                      <a:r>
                        <a:rPr lang="zh-TW" altLang="en-US" sz="1400" dirty="0"/>
                        <a:t>具時限性</a:t>
                      </a:r>
                    </a:p>
                  </a:txBody>
                  <a:tcPr/>
                </a:tc>
                <a:tc>
                  <a:txBody>
                    <a:bodyPr/>
                    <a:lstStyle/>
                    <a:p>
                      <a:r>
                        <a:rPr lang="zh-TW" altLang="en-US" sz="1400" dirty="0"/>
                        <a:t>發行者常以時限引導消費者期限內消費，但超過期限的紅利會自行消滅，損害消費者權益。 </a:t>
                      </a:r>
                    </a:p>
                  </a:txBody>
                  <a:tcPr/>
                </a:tc>
                <a:tc>
                  <a:txBody>
                    <a:bodyPr/>
                    <a:lstStyle/>
                    <a:p>
                      <a:r>
                        <a:rPr lang="zh-TW" altLang="en-US" sz="1400" dirty="0"/>
                        <a:t>區塊鏈紅利點數由商家發行，流通過程不會因時限而消失，消費者既享紅利不會因時限問題消失而損及權益。</a:t>
                      </a:r>
                    </a:p>
                  </a:txBody>
                  <a:tcPr/>
                </a:tc>
                <a:extLst>
                  <a:ext uri="{0D108BD9-81ED-4DB2-BD59-A6C34878D82A}">
                    <a16:rowId xmlns:a16="http://schemas.microsoft.com/office/drawing/2014/main" val="4211870006"/>
                  </a:ext>
                </a:extLst>
              </a:tr>
              <a:tr h="370840">
                <a:tc>
                  <a:txBody>
                    <a:bodyPr/>
                    <a:lstStyle/>
                    <a:p>
                      <a:r>
                        <a:rPr lang="zh-TW" altLang="en-US" sz="1400" dirty="0"/>
                        <a:t>安全性疑慮</a:t>
                      </a:r>
                    </a:p>
                  </a:txBody>
                  <a:tcPr/>
                </a:tc>
                <a:tc>
                  <a:txBody>
                    <a:bodyPr/>
                    <a:lstStyle/>
                    <a:p>
                      <a:r>
                        <a:rPr lang="zh-TW" altLang="en-US" sz="1400" dirty="0"/>
                        <a:t>實體點數不記名、容易產生有心人複製防偽風險，虛擬點數則容易因為交易安全漏洞以致紅利點數紀錄遭竄改。 </a:t>
                      </a:r>
                    </a:p>
                  </a:txBody>
                  <a:tcPr/>
                </a:tc>
                <a:tc>
                  <a:txBody>
                    <a:bodyPr/>
                    <a:lstStyle/>
                    <a:p>
                      <a:r>
                        <a:rPr lang="zh-TW" altLang="en-US" sz="1400" dirty="0"/>
                        <a:t>點數發行時有總量設定機制、 點數流通使用上有使用者身分認證機制，整個交易流程都有區塊鏈智能合約作為安全機制，機制可供檢核，能有效消除紅利點數偽造、竄改的問題，保護雙方權益，避免雙方因紅利點數造成損失。</a:t>
                      </a:r>
                    </a:p>
                  </a:txBody>
                  <a:tcPr/>
                </a:tc>
                <a:extLst>
                  <a:ext uri="{0D108BD9-81ED-4DB2-BD59-A6C34878D82A}">
                    <a16:rowId xmlns:a16="http://schemas.microsoft.com/office/drawing/2014/main" val="1783909208"/>
                  </a:ext>
                </a:extLst>
              </a:tr>
            </a:tbl>
          </a:graphicData>
        </a:graphic>
      </p:graphicFrame>
    </p:spTree>
    <p:extLst>
      <p:ext uri="{BB962C8B-B14F-4D97-AF65-F5344CB8AC3E}">
        <p14:creationId xmlns:p14="http://schemas.microsoft.com/office/powerpoint/2010/main" val="344270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99B3F3-E9C5-D0C3-5C5C-69D8C61C94BC}"/>
              </a:ext>
            </a:extLst>
          </p:cNvPr>
          <p:cNvSpPr>
            <a:spLocks noGrp="1"/>
          </p:cNvSpPr>
          <p:nvPr>
            <p:ph type="title"/>
          </p:nvPr>
        </p:nvSpPr>
        <p:spPr/>
        <p:txBody>
          <a:bodyPr/>
          <a:lstStyle/>
          <a:p>
            <a:r>
              <a:rPr lang="zh-TW" altLang="en-US" dirty="0"/>
              <a:t>背景與動機</a:t>
            </a:r>
          </a:p>
        </p:txBody>
      </p:sp>
      <p:sp>
        <p:nvSpPr>
          <p:cNvPr id="3" name="內容版面配置區 2">
            <a:extLst>
              <a:ext uri="{FF2B5EF4-FFF2-40B4-BE49-F238E27FC236}">
                <a16:creationId xmlns:a16="http://schemas.microsoft.com/office/drawing/2014/main" id="{D43A9E54-B264-E0C4-8445-DB88F8269AE8}"/>
              </a:ext>
            </a:extLst>
          </p:cNvPr>
          <p:cNvSpPr>
            <a:spLocks noGrp="1"/>
          </p:cNvSpPr>
          <p:nvPr>
            <p:ph idx="1"/>
          </p:nvPr>
        </p:nvSpPr>
        <p:spPr/>
        <p:txBody>
          <a:bodyPr>
            <a:normAutofit fontScale="92500" lnSpcReduction="20000"/>
          </a:bodyPr>
          <a:lstStyle/>
          <a:p>
            <a:r>
              <a:rPr lang="zh-TW" altLang="en-US" dirty="0"/>
              <a:t>台灣</a:t>
            </a:r>
            <a:r>
              <a:rPr lang="en-US" altLang="zh-TW" dirty="0"/>
              <a:t>2018</a:t>
            </a:r>
            <a:r>
              <a:rPr lang="zh-TW" altLang="en-US" dirty="0"/>
              <a:t>年中小企業家數為</a:t>
            </a:r>
            <a:r>
              <a:rPr lang="en-US" altLang="zh-TW" dirty="0"/>
              <a:t>146</a:t>
            </a:r>
            <a:r>
              <a:rPr lang="zh-TW" altLang="en-US" dirty="0"/>
              <a:t>萬</a:t>
            </a:r>
            <a:r>
              <a:rPr lang="en-US" altLang="zh-TW" dirty="0"/>
              <a:t>6209</a:t>
            </a:r>
            <a:r>
              <a:rPr lang="zh-TW" altLang="en-US" dirty="0"/>
              <a:t>家，占全體企業</a:t>
            </a:r>
            <a:r>
              <a:rPr lang="en-US" altLang="zh-TW" dirty="0"/>
              <a:t>97.64%</a:t>
            </a:r>
            <a:r>
              <a:rPr lang="zh-TW" altLang="en-US" dirty="0"/>
              <a:t>，</a:t>
            </a:r>
            <a:r>
              <a:rPr lang="en-US" altLang="zh-TW" dirty="0"/>
              <a:t>2018 </a:t>
            </a:r>
            <a:r>
              <a:rPr lang="zh-TW" altLang="en-US" dirty="0"/>
              <a:t>年中小企業銷售額為 </a:t>
            </a:r>
            <a:r>
              <a:rPr lang="en-US" altLang="zh-TW" dirty="0"/>
              <a:t>12 </a:t>
            </a:r>
            <a:r>
              <a:rPr lang="zh-TW" altLang="en-US" dirty="0"/>
              <a:t>兆 </a:t>
            </a:r>
            <a:r>
              <a:rPr lang="en-US" altLang="zh-TW" dirty="0"/>
              <a:t>6,245 </a:t>
            </a:r>
            <a:r>
              <a:rPr lang="zh-TW" altLang="en-US" dirty="0"/>
              <a:t>億元，占整體企業銷售比重為 </a:t>
            </a:r>
            <a:r>
              <a:rPr lang="en-US" altLang="zh-TW" dirty="0"/>
              <a:t>29.59%</a:t>
            </a:r>
            <a:r>
              <a:rPr lang="zh-TW" altLang="en-US" dirty="0"/>
              <a:t>， 年增率為 </a:t>
            </a:r>
            <a:r>
              <a:rPr lang="en-US" altLang="zh-TW" dirty="0"/>
              <a:t>3.99%</a:t>
            </a:r>
            <a:r>
              <a:rPr lang="zh-TW" altLang="en-US" dirty="0"/>
              <a:t>；其中，中小企業內銷額為 </a:t>
            </a:r>
            <a:r>
              <a:rPr lang="en-US" altLang="zh-TW" dirty="0"/>
              <a:t>11 </a:t>
            </a:r>
            <a:r>
              <a:rPr lang="zh-TW" altLang="en-US" dirty="0"/>
              <a:t>兆 </a:t>
            </a:r>
            <a:r>
              <a:rPr lang="en-US" altLang="zh-TW" dirty="0"/>
              <a:t>1,716 </a:t>
            </a:r>
            <a:r>
              <a:rPr lang="zh-TW" altLang="en-US" dirty="0"/>
              <a:t>億元（占比 </a:t>
            </a:r>
            <a:r>
              <a:rPr lang="en-US" altLang="zh-TW" dirty="0"/>
              <a:t>34.86%</a:t>
            </a:r>
            <a:r>
              <a:rPr lang="zh-TW" altLang="en-US" dirty="0"/>
              <a:t>），年 增率為 </a:t>
            </a:r>
            <a:r>
              <a:rPr lang="en-US" altLang="zh-TW" dirty="0"/>
              <a:t>4.24%</a:t>
            </a:r>
            <a:r>
              <a:rPr lang="zh-TW" altLang="en-US" dirty="0"/>
              <a:t>，中小企業銷售額中，約有將近 </a:t>
            </a:r>
            <a:r>
              <a:rPr lang="en-US" altLang="zh-TW" dirty="0"/>
              <a:t>9 </a:t>
            </a:r>
            <a:r>
              <a:rPr lang="zh-TW" altLang="en-US" dirty="0"/>
              <a:t>成屬於內銷（</a:t>
            </a:r>
            <a:r>
              <a:rPr lang="en-US" altLang="zh-TW" dirty="0"/>
              <a:t>88.49%</a:t>
            </a:r>
            <a:r>
              <a:rPr lang="zh-TW" altLang="en-US" dirty="0"/>
              <a:t>）。</a:t>
            </a:r>
            <a:endParaRPr lang="en-US" altLang="zh-TW" dirty="0"/>
          </a:p>
          <a:p>
            <a:endParaRPr lang="en-US" altLang="zh-TW" dirty="0"/>
          </a:p>
          <a:p>
            <a:r>
              <a:rPr lang="en-US" altLang="zh-TW" dirty="0"/>
              <a:t>1990 </a:t>
            </a:r>
            <a:r>
              <a:rPr lang="zh-TW" altLang="en-US" dirty="0"/>
              <a:t>年</a:t>
            </a:r>
            <a:r>
              <a:rPr lang="en-US" altLang="zh-TW" dirty="0"/>
              <a:t>《</a:t>
            </a:r>
            <a:r>
              <a:rPr lang="zh-TW" altLang="en-US" dirty="0"/>
              <a:t>哈佛商業評論</a:t>
            </a:r>
            <a:r>
              <a:rPr lang="en-US" altLang="zh-TW" dirty="0"/>
              <a:t>》</a:t>
            </a:r>
            <a:r>
              <a:rPr lang="zh-TW" altLang="en-US" dirty="0"/>
              <a:t>中有提到如果企業能留住 </a:t>
            </a:r>
            <a:r>
              <a:rPr lang="en-US" altLang="zh-TW" dirty="0"/>
              <a:t>5</a:t>
            </a:r>
            <a:r>
              <a:rPr lang="zh-TW" altLang="en-US" dirty="0"/>
              <a:t>％ 以上的客戶，其營收的利潤將能夠提升近 </a:t>
            </a:r>
            <a:r>
              <a:rPr lang="en-US" altLang="zh-TW" dirty="0"/>
              <a:t>100</a:t>
            </a:r>
            <a:r>
              <a:rPr lang="zh-TW" altLang="en-US" dirty="0"/>
              <a:t>％。</a:t>
            </a:r>
            <a:endParaRPr lang="en-US" altLang="zh-TW" dirty="0"/>
          </a:p>
          <a:p>
            <a:endParaRPr lang="en-US" altLang="zh-TW" dirty="0"/>
          </a:p>
          <a:p>
            <a:r>
              <a:rPr lang="zh-TW" altLang="en-US" dirty="0"/>
              <a:t>行動支付在數位經濟時代已是未來發展趨勢且近年來使用紅利點數回饋更是各企業商家經常作為商家或企業留住顧客的主要手段。</a:t>
            </a:r>
            <a:endParaRPr lang="en-US" altLang="zh-TW" dirty="0"/>
          </a:p>
          <a:p>
            <a:endParaRPr lang="en-US" altLang="zh-TW" dirty="0"/>
          </a:p>
          <a:p>
            <a:r>
              <a:rPr lang="zh-TW" altLang="en-US" dirty="0"/>
              <a:t>透過區塊鏈的特性</a:t>
            </a:r>
            <a:r>
              <a:rPr lang="en-US" altLang="zh-TW" dirty="0"/>
              <a:t>(</a:t>
            </a:r>
            <a:r>
              <a:rPr lang="zh-TW" altLang="en-US" dirty="0"/>
              <a:t>去中心化、分散式帳本、不可竄改、可追溯、匿名性以及智能合約等</a:t>
            </a:r>
            <a:r>
              <a:rPr lang="en-US" altLang="zh-TW" dirty="0"/>
              <a:t>)</a:t>
            </a:r>
            <a:r>
              <a:rPr lang="zh-TW" altLang="en-US" dirty="0"/>
              <a:t>，可應用於紅利點數平台。</a:t>
            </a:r>
          </a:p>
        </p:txBody>
      </p:sp>
    </p:spTree>
    <p:extLst>
      <p:ext uri="{BB962C8B-B14F-4D97-AF65-F5344CB8AC3E}">
        <p14:creationId xmlns:p14="http://schemas.microsoft.com/office/powerpoint/2010/main" val="142273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75E9D6-C5E8-69E3-047B-961473E041C1}"/>
              </a:ext>
            </a:extLst>
          </p:cNvPr>
          <p:cNvSpPr>
            <a:spLocks noGrp="1"/>
          </p:cNvSpPr>
          <p:nvPr>
            <p:ph type="title"/>
          </p:nvPr>
        </p:nvSpPr>
        <p:spPr/>
        <p:txBody>
          <a:bodyPr/>
          <a:lstStyle/>
          <a:p>
            <a:r>
              <a:rPr lang="zh-TW" altLang="en-US" dirty="0"/>
              <a:t>研究目的與問題</a:t>
            </a:r>
          </a:p>
        </p:txBody>
      </p:sp>
      <p:sp>
        <p:nvSpPr>
          <p:cNvPr id="3" name="內容版面配置區 2">
            <a:extLst>
              <a:ext uri="{FF2B5EF4-FFF2-40B4-BE49-F238E27FC236}">
                <a16:creationId xmlns:a16="http://schemas.microsoft.com/office/drawing/2014/main" id="{7A87C1F6-1858-8B4F-FF47-17C6CB96A9E8}"/>
              </a:ext>
            </a:extLst>
          </p:cNvPr>
          <p:cNvSpPr>
            <a:spLocks noGrp="1"/>
          </p:cNvSpPr>
          <p:nvPr>
            <p:ph idx="1"/>
          </p:nvPr>
        </p:nvSpPr>
        <p:spPr/>
        <p:txBody>
          <a:bodyPr/>
          <a:lstStyle/>
          <a:p>
            <a:r>
              <a:rPr lang="zh-TW" altLang="en-US" dirty="0"/>
              <a:t>微型商家所影響的就業人口極為龐大，但由於微型商家因為規模小、資本少、人力少、資源有限</a:t>
            </a:r>
            <a:r>
              <a:rPr lang="en-US" altLang="zh-TW" dirty="0"/>
              <a:t>…</a:t>
            </a:r>
            <a:r>
              <a:rPr lang="zh-TW" altLang="en-US" dirty="0"/>
              <a:t>等，微型商家在紅利點數的使用上大多以紙本方式進行紅利點數消費折抵活動，這往往也造成消費者使用上的各種問題，故分別以微型商家與消費者在目前紅利點數使用與管理上的痛點進行分析</a:t>
            </a:r>
            <a:endParaRPr lang="en-US" altLang="zh-TW" dirty="0"/>
          </a:p>
          <a:p>
            <a:endParaRPr lang="en-US" altLang="zh-TW" dirty="0"/>
          </a:p>
          <a:p>
            <a:r>
              <a:rPr lang="zh-TW" altLang="en-US" dirty="0"/>
              <a:t>微型商家痛點</a:t>
            </a:r>
            <a:endParaRPr lang="en-US" altLang="zh-TW" dirty="0"/>
          </a:p>
          <a:p>
            <a:pPr marL="800100" lvl="1" indent="-342900">
              <a:buFont typeface="+mj-lt"/>
              <a:buAutoNum type="arabicPeriod"/>
            </a:pPr>
            <a:r>
              <a:rPr lang="zh-TW" altLang="en-US" dirty="0"/>
              <a:t>結盟不易</a:t>
            </a:r>
            <a:endParaRPr lang="en-US" altLang="zh-TW" dirty="0"/>
          </a:p>
          <a:p>
            <a:pPr marL="800100" lvl="1" indent="-342900">
              <a:buFont typeface="+mj-lt"/>
              <a:buAutoNum type="arabicPeriod"/>
            </a:pPr>
            <a:r>
              <a:rPr lang="zh-TW" altLang="en-US" dirty="0"/>
              <a:t>數位化程度不一</a:t>
            </a:r>
          </a:p>
        </p:txBody>
      </p:sp>
    </p:spTree>
    <p:extLst>
      <p:ext uri="{BB962C8B-B14F-4D97-AF65-F5344CB8AC3E}">
        <p14:creationId xmlns:p14="http://schemas.microsoft.com/office/powerpoint/2010/main" val="203163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52EB9B-4CBF-C453-F93C-E4CCC423545A}"/>
              </a:ext>
            </a:extLst>
          </p:cNvPr>
          <p:cNvSpPr>
            <a:spLocks noGrp="1"/>
          </p:cNvSpPr>
          <p:nvPr>
            <p:ph type="title"/>
          </p:nvPr>
        </p:nvSpPr>
        <p:spPr/>
        <p:txBody>
          <a:bodyPr/>
          <a:lstStyle/>
          <a:p>
            <a:r>
              <a:rPr lang="zh-TW" altLang="en-US" dirty="0"/>
              <a:t>研究目的與問題</a:t>
            </a:r>
          </a:p>
        </p:txBody>
      </p:sp>
      <p:sp>
        <p:nvSpPr>
          <p:cNvPr id="3" name="內容版面配置區 2">
            <a:extLst>
              <a:ext uri="{FF2B5EF4-FFF2-40B4-BE49-F238E27FC236}">
                <a16:creationId xmlns:a16="http://schemas.microsoft.com/office/drawing/2014/main" id="{CC54C84B-3335-94D4-371C-0A327607C1C3}"/>
              </a:ext>
            </a:extLst>
          </p:cNvPr>
          <p:cNvSpPr>
            <a:spLocks noGrp="1"/>
          </p:cNvSpPr>
          <p:nvPr>
            <p:ph idx="1"/>
          </p:nvPr>
        </p:nvSpPr>
        <p:spPr/>
        <p:txBody>
          <a:bodyPr/>
          <a:lstStyle/>
          <a:p>
            <a:r>
              <a:rPr lang="zh-TW" altLang="en-US" dirty="0"/>
              <a:t>消費者痛點</a:t>
            </a:r>
            <a:endParaRPr lang="en-US" altLang="zh-TW" dirty="0"/>
          </a:p>
          <a:p>
            <a:pPr marL="800100" lvl="1" indent="-342900">
              <a:buFont typeface="+mj-lt"/>
              <a:buAutoNum type="arabicPeriod"/>
            </a:pPr>
            <a:r>
              <a:rPr lang="zh-TW" altLang="en-US" dirty="0"/>
              <a:t>不易保存</a:t>
            </a:r>
            <a:endParaRPr lang="en-US" altLang="zh-TW" dirty="0"/>
          </a:p>
          <a:p>
            <a:pPr marL="800100" lvl="1" indent="-342900">
              <a:buFont typeface="+mj-lt"/>
              <a:buAutoNum type="arabicPeriod"/>
            </a:pPr>
            <a:endParaRPr lang="en-US" altLang="zh-TW" dirty="0"/>
          </a:p>
          <a:p>
            <a:pPr marL="800100" lvl="1" indent="-342900">
              <a:buFont typeface="+mj-lt"/>
              <a:buAutoNum type="arabicPeriod"/>
            </a:pPr>
            <a:r>
              <a:rPr lang="zh-TW" altLang="en-US" dirty="0"/>
              <a:t>容易遺失</a:t>
            </a:r>
            <a:endParaRPr lang="en-US" altLang="zh-TW" dirty="0"/>
          </a:p>
          <a:p>
            <a:pPr marL="800100" lvl="1" indent="-342900">
              <a:buFont typeface="+mj-lt"/>
              <a:buAutoNum type="arabicPeriod"/>
            </a:pPr>
            <a:endParaRPr lang="en-US" altLang="zh-TW" dirty="0"/>
          </a:p>
          <a:p>
            <a:pPr marL="800100" lvl="1" indent="-342900">
              <a:buFont typeface="+mj-lt"/>
              <a:buAutoNum type="arabicPeriod"/>
            </a:pPr>
            <a:r>
              <a:rPr lang="zh-TW" altLang="en-US" dirty="0"/>
              <a:t>具時限性</a:t>
            </a:r>
            <a:endParaRPr lang="en-US" altLang="zh-TW" dirty="0"/>
          </a:p>
          <a:p>
            <a:pPr marL="800100" lvl="1" indent="-342900">
              <a:buFont typeface="+mj-lt"/>
              <a:buAutoNum type="arabicPeriod"/>
            </a:pPr>
            <a:endParaRPr lang="en-US" altLang="zh-TW" dirty="0"/>
          </a:p>
          <a:p>
            <a:pPr marL="800100" lvl="1" indent="-342900">
              <a:buFont typeface="+mj-lt"/>
              <a:buAutoNum type="arabicPeriod"/>
            </a:pPr>
            <a:r>
              <a:rPr lang="zh-TW" altLang="en-US" dirty="0"/>
              <a:t>安全性疑慮</a:t>
            </a:r>
            <a:endParaRPr lang="en-US" altLang="zh-TW" dirty="0"/>
          </a:p>
          <a:p>
            <a:pPr marL="0" indent="0">
              <a:buNone/>
            </a:pPr>
            <a:endParaRPr lang="zh-TW" altLang="en-US" dirty="0"/>
          </a:p>
        </p:txBody>
      </p:sp>
    </p:spTree>
    <p:extLst>
      <p:ext uri="{BB962C8B-B14F-4D97-AF65-F5344CB8AC3E}">
        <p14:creationId xmlns:p14="http://schemas.microsoft.com/office/powerpoint/2010/main" val="261595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2A7EA-53DF-CDC1-2E89-DEEC604F35C3}"/>
              </a:ext>
            </a:extLst>
          </p:cNvPr>
          <p:cNvSpPr>
            <a:spLocks noGrp="1"/>
          </p:cNvSpPr>
          <p:nvPr>
            <p:ph type="title"/>
          </p:nvPr>
        </p:nvSpPr>
        <p:spPr/>
        <p:txBody>
          <a:bodyPr/>
          <a:lstStyle/>
          <a:p>
            <a:r>
              <a:rPr lang="zh-TW" altLang="en-US" dirty="0"/>
              <a:t>研究流程</a:t>
            </a:r>
          </a:p>
        </p:txBody>
      </p:sp>
      <p:sp>
        <p:nvSpPr>
          <p:cNvPr id="3" name="內容版面配置區 2">
            <a:extLst>
              <a:ext uri="{FF2B5EF4-FFF2-40B4-BE49-F238E27FC236}">
                <a16:creationId xmlns:a16="http://schemas.microsoft.com/office/drawing/2014/main" id="{714F6257-5C08-1037-5638-85DEE8107B93}"/>
              </a:ext>
            </a:extLst>
          </p:cNvPr>
          <p:cNvSpPr>
            <a:spLocks noGrp="1"/>
          </p:cNvSpPr>
          <p:nvPr>
            <p:ph idx="1"/>
          </p:nvPr>
        </p:nvSpPr>
        <p:spPr/>
        <p:txBody>
          <a:bodyPr/>
          <a:lstStyle/>
          <a:p>
            <a:r>
              <a:rPr lang="zh-TW" altLang="en-US" dirty="0"/>
              <a:t>區塊鏈紅利點數平台系統分析與流程</a:t>
            </a:r>
          </a:p>
        </p:txBody>
      </p:sp>
      <p:pic>
        <p:nvPicPr>
          <p:cNvPr id="5" name="圖片 4">
            <a:extLst>
              <a:ext uri="{FF2B5EF4-FFF2-40B4-BE49-F238E27FC236}">
                <a16:creationId xmlns:a16="http://schemas.microsoft.com/office/drawing/2014/main" id="{78AE2A42-407B-D9E3-0CD9-E89B3C82ECC9}"/>
              </a:ext>
            </a:extLst>
          </p:cNvPr>
          <p:cNvPicPr>
            <a:picLocks noChangeAspect="1"/>
          </p:cNvPicPr>
          <p:nvPr/>
        </p:nvPicPr>
        <p:blipFill>
          <a:blip r:embed="rId3"/>
          <a:stretch>
            <a:fillRect/>
          </a:stretch>
        </p:blipFill>
        <p:spPr>
          <a:xfrm>
            <a:off x="677334" y="2728662"/>
            <a:ext cx="4736368" cy="3519738"/>
          </a:xfrm>
          <a:prstGeom prst="rect">
            <a:avLst/>
          </a:prstGeom>
        </p:spPr>
      </p:pic>
      <p:pic>
        <p:nvPicPr>
          <p:cNvPr id="6" name="圖片 5">
            <a:extLst>
              <a:ext uri="{FF2B5EF4-FFF2-40B4-BE49-F238E27FC236}">
                <a16:creationId xmlns:a16="http://schemas.microsoft.com/office/drawing/2014/main" id="{6B441CB7-9C77-CFB3-8504-A8E95404FA1E}"/>
              </a:ext>
            </a:extLst>
          </p:cNvPr>
          <p:cNvPicPr>
            <a:picLocks noChangeAspect="1"/>
          </p:cNvPicPr>
          <p:nvPr/>
        </p:nvPicPr>
        <p:blipFill>
          <a:blip r:embed="rId4"/>
          <a:stretch>
            <a:fillRect/>
          </a:stretch>
        </p:blipFill>
        <p:spPr>
          <a:xfrm>
            <a:off x="6096000" y="2728662"/>
            <a:ext cx="5377314" cy="3519738"/>
          </a:xfrm>
          <a:prstGeom prst="rect">
            <a:avLst/>
          </a:prstGeom>
        </p:spPr>
      </p:pic>
    </p:spTree>
    <p:extLst>
      <p:ext uri="{BB962C8B-B14F-4D97-AF65-F5344CB8AC3E}">
        <p14:creationId xmlns:p14="http://schemas.microsoft.com/office/powerpoint/2010/main" val="145829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2A7EA-53DF-CDC1-2E89-DEEC604F35C3}"/>
              </a:ext>
            </a:extLst>
          </p:cNvPr>
          <p:cNvSpPr>
            <a:spLocks noGrp="1"/>
          </p:cNvSpPr>
          <p:nvPr>
            <p:ph type="title"/>
          </p:nvPr>
        </p:nvSpPr>
        <p:spPr/>
        <p:txBody>
          <a:bodyPr/>
          <a:lstStyle/>
          <a:p>
            <a:r>
              <a:rPr lang="zh-TW" altLang="en-US" dirty="0"/>
              <a:t>研究範圍</a:t>
            </a:r>
          </a:p>
        </p:txBody>
      </p:sp>
      <p:sp>
        <p:nvSpPr>
          <p:cNvPr id="3" name="內容版面配置區 2">
            <a:extLst>
              <a:ext uri="{FF2B5EF4-FFF2-40B4-BE49-F238E27FC236}">
                <a16:creationId xmlns:a16="http://schemas.microsoft.com/office/drawing/2014/main" id="{714F6257-5C08-1037-5638-85DEE8107B93}"/>
              </a:ext>
            </a:extLst>
          </p:cNvPr>
          <p:cNvSpPr>
            <a:spLocks noGrp="1"/>
          </p:cNvSpPr>
          <p:nvPr>
            <p:ph idx="1"/>
          </p:nvPr>
        </p:nvSpPr>
        <p:spPr/>
        <p:txBody>
          <a:bodyPr>
            <a:normAutofit/>
          </a:bodyPr>
          <a:lstStyle/>
          <a:p>
            <a:r>
              <a:rPr lang="zh-TW" altLang="en-US" dirty="0"/>
              <a:t>區塊鏈紅利點數平台系統：使用 </a:t>
            </a:r>
            <a:r>
              <a:rPr lang="en-US" altLang="zh-TW" dirty="0"/>
              <a:t>Hyperledger Fabric</a:t>
            </a:r>
            <a:r>
              <a:rPr lang="zh-TW" altLang="en-US" dirty="0"/>
              <a:t> 作為系統開發基礎</a:t>
            </a:r>
            <a:endParaRPr lang="en-US" altLang="zh-TW" dirty="0"/>
          </a:p>
          <a:p>
            <a:r>
              <a:rPr lang="en-US" altLang="zh-TW" dirty="0"/>
              <a:t>Hyperledger</a:t>
            </a:r>
            <a:r>
              <a:rPr lang="zh-TW" altLang="en-US" dirty="0"/>
              <a:t>：</a:t>
            </a:r>
            <a:r>
              <a:rPr lang="en-US" altLang="zh-TW" b="0" i="0" dirty="0">
                <a:solidFill>
                  <a:srgbClr val="333333"/>
                </a:solidFill>
                <a:effectLst/>
                <a:latin typeface="Noto Sans TC"/>
              </a:rPr>
              <a:t> IBM</a:t>
            </a:r>
            <a:r>
              <a:rPr lang="zh-TW" altLang="en-US" b="0" i="0" dirty="0">
                <a:solidFill>
                  <a:srgbClr val="333333"/>
                </a:solidFill>
                <a:effectLst/>
                <a:latin typeface="Noto Sans TC"/>
              </a:rPr>
              <a:t>在</a:t>
            </a:r>
            <a:r>
              <a:rPr lang="en-US" altLang="zh-TW" b="0" i="0" dirty="0">
                <a:solidFill>
                  <a:srgbClr val="333333"/>
                </a:solidFill>
                <a:effectLst/>
                <a:latin typeface="Noto Sans TC"/>
              </a:rPr>
              <a:t>2016</a:t>
            </a:r>
            <a:r>
              <a:rPr lang="zh-TW" altLang="en-US" b="0" i="0" dirty="0">
                <a:solidFill>
                  <a:srgbClr val="333333"/>
                </a:solidFill>
                <a:effectLst/>
                <a:latin typeface="Noto Sans TC"/>
              </a:rPr>
              <a:t>年</a:t>
            </a:r>
            <a:r>
              <a:rPr lang="en-US" altLang="zh-TW" b="0" i="0" dirty="0">
                <a:solidFill>
                  <a:srgbClr val="333333"/>
                </a:solidFill>
                <a:effectLst/>
                <a:latin typeface="Noto Sans TC"/>
              </a:rPr>
              <a:t>6</a:t>
            </a:r>
            <a:r>
              <a:rPr lang="zh-TW" altLang="en-US" b="0" i="0" dirty="0">
                <a:solidFill>
                  <a:srgbClr val="333333"/>
                </a:solidFill>
                <a:effectLst/>
                <a:latin typeface="Noto Sans TC"/>
              </a:rPr>
              <a:t>月號召成立</a:t>
            </a:r>
            <a:r>
              <a:rPr lang="en-US" altLang="zh-TW" b="0" i="0" dirty="0">
                <a:solidFill>
                  <a:srgbClr val="333333"/>
                </a:solidFill>
                <a:effectLst/>
                <a:latin typeface="Noto Sans TC"/>
              </a:rPr>
              <a:t>Hyperledger</a:t>
            </a:r>
            <a:r>
              <a:rPr lang="zh-TW" altLang="en-US" b="0" i="0" dirty="0">
                <a:solidFill>
                  <a:srgbClr val="333333"/>
                </a:solidFill>
                <a:effectLst/>
                <a:latin typeface="Noto Sans TC"/>
              </a:rPr>
              <a:t>專案，從當時的</a:t>
            </a:r>
            <a:r>
              <a:rPr lang="en-US" altLang="zh-TW" b="0" i="0" dirty="0">
                <a:solidFill>
                  <a:srgbClr val="333333"/>
                </a:solidFill>
                <a:effectLst/>
                <a:latin typeface="Noto Sans TC"/>
              </a:rPr>
              <a:t>30</a:t>
            </a:r>
            <a:r>
              <a:rPr lang="zh-TW" altLang="en-US" b="0" i="0" dirty="0">
                <a:solidFill>
                  <a:srgbClr val="333333"/>
                </a:solidFill>
                <a:effectLst/>
                <a:latin typeface="Noto Sans TC"/>
              </a:rPr>
              <a:t>家會員、</a:t>
            </a:r>
            <a:r>
              <a:rPr lang="en-US" altLang="zh-TW" b="0" i="0" dirty="0">
                <a:solidFill>
                  <a:srgbClr val="333333"/>
                </a:solidFill>
                <a:effectLst/>
                <a:latin typeface="Noto Sans TC"/>
              </a:rPr>
              <a:t>11</a:t>
            </a:r>
            <a:r>
              <a:rPr lang="zh-TW" altLang="en-US" b="0" i="0" dirty="0">
                <a:solidFill>
                  <a:srgbClr val="333333"/>
                </a:solidFill>
                <a:effectLst/>
                <a:latin typeface="Noto Sans TC"/>
              </a:rPr>
              <a:t>家頂級會員，如今已經成長到</a:t>
            </a:r>
            <a:r>
              <a:rPr lang="en-US" altLang="zh-TW" b="0" i="0" dirty="0">
                <a:solidFill>
                  <a:srgbClr val="333333"/>
                </a:solidFill>
                <a:effectLst/>
                <a:latin typeface="Noto Sans TC"/>
              </a:rPr>
              <a:t>15</a:t>
            </a:r>
            <a:r>
              <a:rPr lang="zh-TW" altLang="en-US" b="0" i="0" dirty="0">
                <a:solidFill>
                  <a:srgbClr val="333333"/>
                </a:solidFill>
                <a:effectLst/>
                <a:latin typeface="Noto Sans TC"/>
              </a:rPr>
              <a:t>家頂級會員，整體會員數已到</a:t>
            </a:r>
            <a:r>
              <a:rPr lang="en-US" altLang="zh-TW" b="0" i="0" dirty="0">
                <a:solidFill>
                  <a:srgbClr val="333333"/>
                </a:solidFill>
                <a:effectLst/>
                <a:latin typeface="Noto Sans TC"/>
              </a:rPr>
              <a:t>122</a:t>
            </a:r>
            <a:r>
              <a:rPr lang="zh-TW" altLang="en-US" b="0" i="0" dirty="0">
                <a:solidFill>
                  <a:srgbClr val="333333"/>
                </a:solidFill>
                <a:effectLst/>
                <a:latin typeface="Noto Sans TC"/>
              </a:rPr>
              <a:t>家，包含金融業、供應鍊、醫療、健康、</a:t>
            </a:r>
            <a:r>
              <a:rPr lang="en-US" altLang="zh-TW" b="0" i="0" dirty="0">
                <a:solidFill>
                  <a:srgbClr val="333333"/>
                </a:solidFill>
                <a:effectLst/>
                <a:latin typeface="Noto Sans TC"/>
              </a:rPr>
              <a:t>IoT</a:t>
            </a:r>
            <a:r>
              <a:rPr lang="zh-TW" altLang="en-US" b="0" i="0" dirty="0">
                <a:solidFill>
                  <a:srgbClr val="333333"/>
                </a:solidFill>
                <a:effectLst/>
                <a:latin typeface="Noto Sans TC"/>
              </a:rPr>
              <a:t>、碳交易等各類型企業均參與其中。</a:t>
            </a:r>
            <a:endParaRPr lang="en-US" altLang="zh-TW" dirty="0"/>
          </a:p>
          <a:p>
            <a:pPr marL="0" indent="0">
              <a:buNone/>
            </a:pP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08C97D05-CFC1-D943-388C-3AECFBE817E3}"/>
              </a:ext>
            </a:extLst>
          </p:cNvPr>
          <p:cNvPicPr>
            <a:picLocks noChangeAspect="1"/>
          </p:cNvPicPr>
          <p:nvPr/>
        </p:nvPicPr>
        <p:blipFill>
          <a:blip r:embed="rId3"/>
          <a:stretch>
            <a:fillRect/>
          </a:stretch>
        </p:blipFill>
        <p:spPr>
          <a:xfrm>
            <a:off x="1485436" y="3429000"/>
            <a:ext cx="6457950" cy="3314700"/>
          </a:xfrm>
          <a:prstGeom prst="rect">
            <a:avLst/>
          </a:prstGeom>
        </p:spPr>
      </p:pic>
    </p:spTree>
    <p:extLst>
      <p:ext uri="{BB962C8B-B14F-4D97-AF65-F5344CB8AC3E}">
        <p14:creationId xmlns:p14="http://schemas.microsoft.com/office/powerpoint/2010/main" val="377467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AA1A4-CE29-BB0D-C44C-F207790DD48A}"/>
              </a:ext>
            </a:extLst>
          </p:cNvPr>
          <p:cNvSpPr>
            <a:spLocks noGrp="1"/>
          </p:cNvSpPr>
          <p:nvPr>
            <p:ph type="title"/>
          </p:nvPr>
        </p:nvSpPr>
        <p:spPr/>
        <p:txBody>
          <a:bodyPr/>
          <a:lstStyle/>
          <a:p>
            <a:r>
              <a:rPr lang="zh-TW" altLang="en-US" dirty="0"/>
              <a:t>研究範圍</a:t>
            </a:r>
          </a:p>
        </p:txBody>
      </p:sp>
      <p:sp>
        <p:nvSpPr>
          <p:cNvPr id="3" name="內容版面配置區 2">
            <a:extLst>
              <a:ext uri="{FF2B5EF4-FFF2-40B4-BE49-F238E27FC236}">
                <a16:creationId xmlns:a16="http://schemas.microsoft.com/office/drawing/2014/main" id="{1263798D-8D6C-3762-ACBD-25ABA4CB34C8}"/>
              </a:ext>
            </a:extLst>
          </p:cNvPr>
          <p:cNvSpPr>
            <a:spLocks noGrp="1"/>
          </p:cNvSpPr>
          <p:nvPr>
            <p:ph idx="1"/>
          </p:nvPr>
        </p:nvSpPr>
        <p:spPr/>
        <p:txBody>
          <a:bodyPr/>
          <a:lstStyle/>
          <a:p>
            <a:r>
              <a:rPr lang="en-US" altLang="zh-TW" dirty="0"/>
              <a:t>Hyperledger Fabric</a:t>
            </a:r>
            <a:r>
              <a:rPr lang="zh-TW" altLang="en-US" dirty="0"/>
              <a:t> 特色：</a:t>
            </a:r>
            <a:endParaRPr lang="en-US" altLang="zh-TW" dirty="0"/>
          </a:p>
          <a:p>
            <a:pPr>
              <a:buFont typeface="+mj-lt"/>
              <a:buAutoNum type="arabicPeriod"/>
            </a:pPr>
            <a:r>
              <a:rPr lang="en-US" altLang="zh-TW" dirty="0"/>
              <a:t>Hyperledger</a:t>
            </a:r>
            <a:r>
              <a:rPr lang="zh-TW" altLang="en-US" dirty="0"/>
              <a:t> 和 以太坊</a:t>
            </a:r>
            <a:r>
              <a:rPr lang="en-US" altLang="zh-TW" dirty="0"/>
              <a:t>(Ethereum-ETH)</a:t>
            </a:r>
            <a:r>
              <a:rPr lang="zh-TW" altLang="en-US" dirty="0"/>
              <a:t> 相同具有智慧合約</a:t>
            </a:r>
            <a:r>
              <a:rPr lang="en-US" altLang="zh-TW" dirty="0"/>
              <a:t>(Smart Contract)</a:t>
            </a:r>
            <a:r>
              <a:rPr lang="zh-TW" altLang="en-US" dirty="0"/>
              <a:t>的功能，但</a:t>
            </a:r>
            <a:r>
              <a:rPr lang="en-US" altLang="zh-TW" dirty="0"/>
              <a:t> Eth </a:t>
            </a:r>
            <a:r>
              <a:rPr lang="zh-TW" altLang="en-US" dirty="0"/>
              <a:t>是屬於非認許制，</a:t>
            </a:r>
            <a:r>
              <a:rPr lang="en-US" altLang="zh-TW" dirty="0"/>
              <a:t> Hyperledger</a:t>
            </a:r>
            <a:r>
              <a:rPr lang="zh-TW" altLang="en-US" dirty="0"/>
              <a:t> 是屬於認許制</a:t>
            </a:r>
            <a:endParaRPr lang="en-US" altLang="zh-TW" dirty="0"/>
          </a:p>
          <a:p>
            <a:pPr>
              <a:buFont typeface="+mj-lt"/>
              <a:buAutoNum type="arabicPeriod"/>
            </a:pPr>
            <a:r>
              <a:rPr lang="en-US" altLang="zh-TW" dirty="0"/>
              <a:t>Hyperledger </a:t>
            </a:r>
            <a:r>
              <a:rPr lang="zh-TW" altLang="en-US" dirty="0"/>
              <a:t>的共識決機制要比以太坊快很多，讓整 個交易流程在產生共識條件與智能合約的成立更為簡單快速，且不影響其安全性與公正性。</a:t>
            </a:r>
            <a:endParaRPr lang="en-US" altLang="zh-TW" dirty="0"/>
          </a:p>
          <a:p>
            <a:pPr>
              <a:buFont typeface="+mj-lt"/>
              <a:buAutoNum type="arabicPeriod"/>
            </a:pPr>
            <a:r>
              <a:rPr lang="zh-TW" altLang="en-US" dirty="0"/>
              <a:t>具有模組化架構與靈活性，更適合作為</a:t>
            </a:r>
            <a:r>
              <a:rPr lang="zh-TW" altLang="en-US"/>
              <a:t>商業應用並</a:t>
            </a:r>
            <a:r>
              <a:rPr lang="zh-TW" altLang="en-US" dirty="0"/>
              <a:t>做各種情境流程的客製化，並透過簡易的區塊鏈技術流程</a:t>
            </a:r>
            <a:r>
              <a:rPr lang="zh-TW" altLang="en-US"/>
              <a:t>，解決交易</a:t>
            </a:r>
            <a:r>
              <a:rPr lang="zh-TW" altLang="en-US" dirty="0"/>
              <a:t>信用的問題。</a:t>
            </a:r>
            <a:endParaRPr lang="en-US" altLang="zh-TW" dirty="0"/>
          </a:p>
          <a:p>
            <a:pPr>
              <a:buFont typeface="+mj-lt"/>
              <a:buAutoNum type="arabicPeriod"/>
            </a:pPr>
            <a:r>
              <a:rPr lang="zh-TW" altLang="en-US" dirty="0"/>
              <a:t>以太坊的機制需要礦工的支援和對智能合約的建制支付費用，</a:t>
            </a:r>
            <a:r>
              <a:rPr lang="en-US" altLang="zh-TW" dirty="0"/>
              <a:t>Hyperledger Fabric </a:t>
            </a:r>
            <a:r>
              <a:rPr lang="zh-TW" altLang="en-US" dirty="0"/>
              <a:t>則否</a:t>
            </a:r>
            <a:endParaRPr lang="en-US" altLang="zh-TW" dirty="0"/>
          </a:p>
        </p:txBody>
      </p:sp>
    </p:spTree>
    <p:extLst>
      <p:ext uri="{BB962C8B-B14F-4D97-AF65-F5344CB8AC3E}">
        <p14:creationId xmlns:p14="http://schemas.microsoft.com/office/powerpoint/2010/main" val="347108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54F1EC-3A6C-D676-0C9B-11E62FDAD59F}"/>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0CD9BFBF-58E2-1CD0-606F-BA3AE40455F9}"/>
              </a:ext>
            </a:extLst>
          </p:cNvPr>
          <p:cNvSpPr>
            <a:spLocks noGrp="1"/>
          </p:cNvSpPr>
          <p:nvPr>
            <p:ph idx="1"/>
          </p:nvPr>
        </p:nvSpPr>
        <p:spPr/>
        <p:txBody>
          <a:bodyPr>
            <a:normAutofit fontScale="92500" lnSpcReduction="20000"/>
          </a:bodyPr>
          <a:lstStyle/>
          <a:p>
            <a:r>
              <a:rPr lang="zh-TW" altLang="en-US" dirty="0"/>
              <a:t>區塊鏈紅利點數平台主要特色</a:t>
            </a:r>
            <a:endParaRPr lang="en-US" altLang="zh-TW" dirty="0"/>
          </a:p>
          <a:p>
            <a:endParaRPr lang="en-US" altLang="zh-TW" dirty="0"/>
          </a:p>
          <a:p>
            <a:pPr>
              <a:buAutoNum type="arabicPeriod"/>
            </a:pPr>
            <a:r>
              <a:rPr lang="zh-TW" altLang="en-US" dirty="0"/>
              <a:t>多點數種類：支援商家發行多種點數，並可進行點數間的轉換，例如各微型商家可自行發行自有的紅利點數，也能夠與同地區的鄰近店家、不同地區的連鎖店，以及其他產業的異業合作，發行區域或聯盟通用的紅利點數。</a:t>
            </a:r>
            <a:endParaRPr lang="en-US" altLang="zh-TW" dirty="0"/>
          </a:p>
          <a:p>
            <a:pPr>
              <a:buAutoNum type="arabicPeriod"/>
            </a:pPr>
            <a:endParaRPr lang="en-US" altLang="zh-TW" sz="800" dirty="0"/>
          </a:p>
          <a:p>
            <a:pPr>
              <a:buAutoNum type="arabicPeriod" startAt="2"/>
            </a:pPr>
            <a:r>
              <a:rPr lang="zh-TW" altLang="en-US" dirty="0"/>
              <a:t>高效率管理機制：完整的後台管理功能，提供店家簡易、有效的點數管理，如發行、收回、查詢、行銷活動等。 </a:t>
            </a:r>
            <a:endParaRPr lang="en-US" altLang="zh-TW" dirty="0"/>
          </a:p>
          <a:p>
            <a:pPr>
              <a:buAutoNum type="arabicPeriod" startAt="2"/>
            </a:pPr>
            <a:endParaRPr lang="en-US" altLang="zh-TW" sz="900" dirty="0"/>
          </a:p>
          <a:p>
            <a:pPr>
              <a:buAutoNum type="arabicPeriod" startAt="3"/>
            </a:pPr>
            <a:r>
              <a:rPr lang="zh-TW" altLang="en-US" dirty="0"/>
              <a:t>多兌換方式：提供消費者直接兌換、限量兌換、抽獎等多種兌換方法，增加消費者持有的誘因。 </a:t>
            </a:r>
            <a:endParaRPr lang="en-US" altLang="zh-TW" dirty="0"/>
          </a:p>
          <a:p>
            <a:pPr>
              <a:buAutoNum type="arabicPeriod" startAt="3"/>
            </a:pPr>
            <a:endParaRPr lang="en-US" altLang="zh-TW" sz="900" dirty="0"/>
          </a:p>
          <a:p>
            <a:pPr>
              <a:buAutoNum type="arabicPeriod" startAt="4"/>
            </a:pPr>
            <a:r>
              <a:rPr lang="zh-TW" altLang="en-US" dirty="0"/>
              <a:t>多兌換通路：提供活動網站、合作廠商網站等多種兌換管道，讓點數的兌換變得十分容易，吸引客戶集點與兌換。</a:t>
            </a:r>
            <a:endParaRPr lang="en-US" altLang="zh-TW" dirty="0"/>
          </a:p>
          <a:p>
            <a:pPr>
              <a:buAutoNum type="arabicPeriod" startAt="4"/>
            </a:pPr>
            <a:endParaRPr lang="en-US" altLang="zh-TW" dirty="0"/>
          </a:p>
        </p:txBody>
      </p:sp>
    </p:spTree>
    <p:extLst>
      <p:ext uri="{BB962C8B-B14F-4D97-AF65-F5344CB8AC3E}">
        <p14:creationId xmlns:p14="http://schemas.microsoft.com/office/powerpoint/2010/main" val="402585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78893-197F-244A-11EF-A5BF285974B3}"/>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7B7DB47B-646A-DBCB-D994-FDBFFB95FD78}"/>
              </a:ext>
            </a:extLst>
          </p:cNvPr>
          <p:cNvSpPr>
            <a:spLocks noGrp="1"/>
          </p:cNvSpPr>
          <p:nvPr>
            <p:ph idx="1"/>
          </p:nvPr>
        </p:nvSpPr>
        <p:spPr/>
        <p:txBody>
          <a:bodyPr>
            <a:normAutofit fontScale="92500" lnSpcReduction="20000"/>
          </a:bodyPr>
          <a:lstStyle/>
          <a:p>
            <a:pPr>
              <a:buAutoNum type="arabicPeriod" startAt="5"/>
            </a:pPr>
            <a:r>
              <a:rPr lang="zh-TW" altLang="en-US" dirty="0"/>
              <a:t>點數管理：透過區塊鏈的分散式帳本管理機制，可以清楚掌握點數的流向。 </a:t>
            </a:r>
            <a:endParaRPr lang="en-US" altLang="zh-TW" dirty="0"/>
          </a:p>
          <a:p>
            <a:pPr>
              <a:buAutoNum type="arabicPeriod" startAt="5"/>
            </a:pPr>
            <a:endParaRPr lang="en-US" altLang="zh-TW" dirty="0"/>
          </a:p>
          <a:p>
            <a:pPr>
              <a:buAutoNum type="arabicPeriod" startAt="6"/>
            </a:pPr>
            <a:r>
              <a:rPr lang="zh-TW" altLang="en-US" dirty="0"/>
              <a:t>支付安全：</a:t>
            </a:r>
            <a:r>
              <a:rPr lang="en-US" altLang="zh-TW" dirty="0"/>
              <a:t>APP </a:t>
            </a:r>
            <a:r>
              <a:rPr lang="zh-TW" altLang="en-US" dirty="0"/>
              <a:t>顯示 </a:t>
            </a:r>
            <a:r>
              <a:rPr lang="en-US" altLang="zh-TW" dirty="0"/>
              <a:t>QR Code </a:t>
            </a:r>
            <a:r>
              <a:rPr lang="zh-TW" altLang="en-US" dirty="0"/>
              <a:t>後可依需求進行對應 </a:t>
            </a:r>
            <a:r>
              <a:rPr lang="en-US" altLang="zh-TW" dirty="0"/>
              <a:t>OTP(One Time Password) </a:t>
            </a:r>
            <a:r>
              <a:rPr lang="zh-TW" altLang="en-US" dirty="0"/>
              <a:t>驗證，確保支付者身分，另外亦可使用 </a:t>
            </a:r>
            <a:r>
              <a:rPr lang="en-US" altLang="zh-TW" dirty="0"/>
              <a:t>APP </a:t>
            </a:r>
            <a:r>
              <a:rPr lang="zh-TW" altLang="en-US" dirty="0"/>
              <a:t>直接做使用支付給商家。 </a:t>
            </a:r>
            <a:endParaRPr lang="en-US" altLang="zh-TW" dirty="0"/>
          </a:p>
          <a:p>
            <a:pPr>
              <a:buAutoNum type="arabicPeriod" startAt="6"/>
            </a:pPr>
            <a:endParaRPr lang="en-US" altLang="zh-TW" dirty="0"/>
          </a:p>
          <a:p>
            <a:pPr>
              <a:buAutoNum type="arabicPeriod" startAt="7"/>
            </a:pPr>
            <a:r>
              <a:rPr lang="zh-TW" altLang="en-US" dirty="0"/>
              <a:t>交易便利：</a:t>
            </a:r>
            <a:r>
              <a:rPr lang="en-US" altLang="zh-TW" dirty="0"/>
              <a:t>OTP </a:t>
            </a:r>
            <a:r>
              <a:rPr lang="zh-TW" altLang="en-US" dirty="0"/>
              <a:t>驗證時只需要按壓驗證 </a:t>
            </a:r>
            <a:r>
              <a:rPr lang="en-US" altLang="zh-TW" dirty="0"/>
              <a:t>APP </a:t>
            </a:r>
            <a:r>
              <a:rPr lang="zh-TW" altLang="en-US" dirty="0"/>
              <a:t>上的確認鍵即可一鍵授權，無須 輸入任何文數字，支付與轉讓便利。 </a:t>
            </a:r>
            <a:endParaRPr lang="en-US" altLang="zh-TW" dirty="0"/>
          </a:p>
          <a:p>
            <a:pPr>
              <a:buAutoNum type="arabicPeriod" startAt="7"/>
            </a:pPr>
            <a:endParaRPr lang="en-US" altLang="zh-TW" dirty="0"/>
          </a:p>
          <a:p>
            <a:pPr>
              <a:buAutoNum type="arabicPeriod" startAt="8"/>
            </a:pPr>
            <a:r>
              <a:rPr lang="zh-TW" altLang="en-US" dirty="0"/>
              <a:t>點數安全：</a:t>
            </a:r>
            <a:r>
              <a:rPr lang="en-US" altLang="zh-TW" dirty="0"/>
              <a:t>OTP </a:t>
            </a:r>
            <a:r>
              <a:rPr lang="zh-TW" altLang="en-US" dirty="0"/>
              <a:t>身分驗證加上區塊鏈的安全機制，避免點數遺失或被盜用。 </a:t>
            </a:r>
            <a:endParaRPr lang="en-US" altLang="zh-TW" dirty="0"/>
          </a:p>
          <a:p>
            <a:pPr>
              <a:buAutoNum type="arabicPeriod" startAt="8"/>
            </a:pPr>
            <a:endParaRPr lang="en-US" altLang="zh-TW" dirty="0"/>
          </a:p>
          <a:p>
            <a:pPr>
              <a:buAutoNum type="arabicPeriod" startAt="9"/>
            </a:pPr>
            <a:r>
              <a:rPr lang="zh-TW" altLang="en-US" dirty="0"/>
              <a:t>使用彈性：以手機歸戶錢包管理，可便利安全儲存各家發行的點數，也可自由進行轉讓交易，大幅擴大持有彈性。</a:t>
            </a:r>
            <a:endParaRPr lang="en-US" altLang="zh-TW" dirty="0"/>
          </a:p>
          <a:p>
            <a:pPr>
              <a:buAutoNum type="arabicPeriod" startAt="9"/>
            </a:pPr>
            <a:endParaRPr lang="zh-TW" altLang="en-US" dirty="0"/>
          </a:p>
          <a:p>
            <a:endParaRPr lang="zh-TW" altLang="en-US" dirty="0"/>
          </a:p>
        </p:txBody>
      </p:sp>
    </p:spTree>
    <p:extLst>
      <p:ext uri="{BB962C8B-B14F-4D97-AF65-F5344CB8AC3E}">
        <p14:creationId xmlns:p14="http://schemas.microsoft.com/office/powerpoint/2010/main" val="3715788109"/>
      </p:ext>
    </p:extLst>
  </p:cSld>
  <p:clrMapOvr>
    <a:masterClrMapping/>
  </p:clrMapOvr>
</p:sld>
</file>

<file path=ppt/theme/theme1.xml><?xml version="1.0" encoding="utf-8"?>
<a:theme xmlns:a="http://schemas.openxmlformats.org/drawingml/2006/main" name="多面向">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多面向</Template>
  <TotalTime>658</TotalTime>
  <Words>1507</Words>
  <Application>Microsoft Office PowerPoint</Application>
  <PresentationFormat>寬螢幕</PresentationFormat>
  <Paragraphs>97</Paragraphs>
  <Slides>12</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Noto Sans TC</vt:lpstr>
      <vt:lpstr>Arial</vt:lpstr>
      <vt:lpstr>Calibri</vt:lpstr>
      <vt:lpstr>Trebuchet MS</vt:lpstr>
      <vt:lpstr>Wingdings 3</vt:lpstr>
      <vt:lpstr>多面向</vt:lpstr>
      <vt:lpstr>期末報告 論文題目：紅利點數導入區塊鏈之系統分析與流程</vt:lpstr>
      <vt:lpstr>背景與動機</vt:lpstr>
      <vt:lpstr>研究目的與問題</vt:lpstr>
      <vt:lpstr>研究目的與問題</vt:lpstr>
      <vt:lpstr>研究流程</vt:lpstr>
      <vt:lpstr>研究範圍</vt:lpstr>
      <vt:lpstr>研究範圍</vt:lpstr>
      <vt:lpstr>結論</vt:lpstr>
      <vt:lpstr>結論</vt:lpstr>
      <vt:lpstr>結論</vt:lpstr>
      <vt:lpstr>結論</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期末報告 </dc:title>
  <dc:creator>timliu</dc:creator>
  <cp:lastModifiedBy>timliu</cp:lastModifiedBy>
  <cp:revision>55</cp:revision>
  <dcterms:created xsi:type="dcterms:W3CDTF">2022-12-02T01:13:12Z</dcterms:created>
  <dcterms:modified xsi:type="dcterms:W3CDTF">2023-01-06T08:31:31Z</dcterms:modified>
</cp:coreProperties>
</file>