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7" r:id="rId3"/>
    <p:sldId id="275" r:id="rId4"/>
    <p:sldId id="276" r:id="rId5"/>
    <p:sldId id="268" r:id="rId6"/>
    <p:sldId id="269" r:id="rId7"/>
    <p:sldId id="271" r:id="rId8"/>
    <p:sldId id="272"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劉廷恩" initials="劉廷恩" lastIdx="1" clrIdx="0">
    <p:extLst>
      <p:ext uri="{19B8F6BF-5375-455C-9EA6-DF929625EA0E}">
        <p15:presenceInfo xmlns:p15="http://schemas.microsoft.com/office/powerpoint/2012/main" userId="S-1-5-21-3411580639-61216013-3038942539-33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2" d="100"/>
          <a:sy n="42" d="100"/>
        </p:scale>
        <p:origin x="296"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8E15E-4AAD-4FA0-913D-8594A2762B80}" type="datetimeFigureOut">
              <a:rPr lang="zh-TW" altLang="en-US" smtClean="0"/>
              <a:t>2021/12/9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835C4-DF16-47BB-A1D4-3D52DBDFEA46}" type="slidenum">
              <a:rPr lang="zh-TW" altLang="en-US" smtClean="0"/>
              <a:t>‹#›</a:t>
            </a:fld>
            <a:endParaRPr lang="zh-TW" altLang="en-US"/>
          </a:p>
        </p:txBody>
      </p:sp>
    </p:spTree>
    <p:extLst>
      <p:ext uri="{BB962C8B-B14F-4D97-AF65-F5344CB8AC3E}">
        <p14:creationId xmlns:p14="http://schemas.microsoft.com/office/powerpoint/2010/main" val="29610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BE835C4-DF16-47BB-A1D4-3D52DBDFEA46}" type="slidenum">
              <a:rPr lang="zh-TW" altLang="en-US" smtClean="0"/>
              <a:t>1</a:t>
            </a:fld>
            <a:endParaRPr lang="zh-TW" altLang="en-US"/>
          </a:p>
        </p:txBody>
      </p:sp>
    </p:spTree>
    <p:extLst>
      <p:ext uri="{BB962C8B-B14F-4D97-AF65-F5344CB8AC3E}">
        <p14:creationId xmlns:p14="http://schemas.microsoft.com/office/powerpoint/2010/main" val="2197577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BE835C4-DF16-47BB-A1D4-3D52DBDFEA46}" type="slidenum">
              <a:rPr lang="zh-TW" altLang="en-US" smtClean="0"/>
              <a:t>2</a:t>
            </a:fld>
            <a:endParaRPr lang="zh-TW" altLang="en-US"/>
          </a:p>
        </p:txBody>
      </p:sp>
    </p:spTree>
    <p:extLst>
      <p:ext uri="{BB962C8B-B14F-4D97-AF65-F5344CB8AC3E}">
        <p14:creationId xmlns:p14="http://schemas.microsoft.com/office/powerpoint/2010/main" val="331562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BE835C4-DF16-47BB-A1D4-3D52DBDFEA46}" type="slidenum">
              <a:rPr lang="zh-TW" altLang="en-US" smtClean="0"/>
              <a:t>3</a:t>
            </a:fld>
            <a:endParaRPr lang="zh-TW" altLang="en-US"/>
          </a:p>
        </p:txBody>
      </p:sp>
    </p:spTree>
    <p:extLst>
      <p:ext uri="{BB962C8B-B14F-4D97-AF65-F5344CB8AC3E}">
        <p14:creationId xmlns:p14="http://schemas.microsoft.com/office/powerpoint/2010/main" val="186498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BE835C4-DF16-47BB-A1D4-3D52DBDFEA46}" type="slidenum">
              <a:rPr lang="zh-TW" altLang="en-US" smtClean="0"/>
              <a:t>4</a:t>
            </a:fld>
            <a:endParaRPr lang="zh-TW" altLang="en-US"/>
          </a:p>
        </p:txBody>
      </p:sp>
    </p:spTree>
    <p:extLst>
      <p:ext uri="{BB962C8B-B14F-4D97-AF65-F5344CB8AC3E}">
        <p14:creationId xmlns:p14="http://schemas.microsoft.com/office/powerpoint/2010/main" val="3922066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BE835C4-DF16-47BB-A1D4-3D52DBDFEA46}" type="slidenum">
              <a:rPr lang="zh-TW" altLang="en-US" smtClean="0"/>
              <a:t>5</a:t>
            </a:fld>
            <a:endParaRPr lang="zh-TW" altLang="en-US"/>
          </a:p>
        </p:txBody>
      </p:sp>
    </p:spTree>
    <p:extLst>
      <p:ext uri="{BB962C8B-B14F-4D97-AF65-F5344CB8AC3E}">
        <p14:creationId xmlns:p14="http://schemas.microsoft.com/office/powerpoint/2010/main" val="4011312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BE835C4-DF16-47BB-A1D4-3D52DBDFEA46}" type="slidenum">
              <a:rPr lang="zh-TW" altLang="en-US" smtClean="0"/>
              <a:t>6</a:t>
            </a:fld>
            <a:endParaRPr lang="zh-TW" altLang="en-US"/>
          </a:p>
        </p:txBody>
      </p:sp>
    </p:spTree>
    <p:extLst>
      <p:ext uri="{BB962C8B-B14F-4D97-AF65-F5344CB8AC3E}">
        <p14:creationId xmlns:p14="http://schemas.microsoft.com/office/powerpoint/2010/main" val="2719693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BE835C4-DF16-47BB-A1D4-3D52DBDFEA46}" type="slidenum">
              <a:rPr lang="zh-TW" altLang="en-US" smtClean="0"/>
              <a:t>7</a:t>
            </a:fld>
            <a:endParaRPr lang="zh-TW" altLang="en-US"/>
          </a:p>
        </p:txBody>
      </p:sp>
    </p:spTree>
    <p:extLst>
      <p:ext uri="{BB962C8B-B14F-4D97-AF65-F5344CB8AC3E}">
        <p14:creationId xmlns:p14="http://schemas.microsoft.com/office/powerpoint/2010/main" val="4048837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BE835C4-DF16-47BB-A1D4-3D52DBDFEA46}" type="slidenum">
              <a:rPr lang="zh-TW" altLang="en-US" smtClean="0"/>
              <a:t>8</a:t>
            </a:fld>
            <a:endParaRPr lang="zh-TW" altLang="en-US"/>
          </a:p>
        </p:txBody>
      </p:sp>
    </p:spTree>
    <p:extLst>
      <p:ext uri="{BB962C8B-B14F-4D97-AF65-F5344CB8AC3E}">
        <p14:creationId xmlns:p14="http://schemas.microsoft.com/office/powerpoint/2010/main" val="3222577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BE835C4-DF16-47BB-A1D4-3D52DBDFEA46}" type="slidenum">
              <a:rPr lang="zh-TW" altLang="en-US" smtClean="0"/>
              <a:t>9</a:t>
            </a:fld>
            <a:endParaRPr lang="zh-TW" altLang="en-US"/>
          </a:p>
        </p:txBody>
      </p:sp>
    </p:spTree>
    <p:extLst>
      <p:ext uri="{BB962C8B-B14F-4D97-AF65-F5344CB8AC3E}">
        <p14:creationId xmlns:p14="http://schemas.microsoft.com/office/powerpoint/2010/main" val="2071617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56DD26-32A4-2A43-990A-6F7E5E73786E}"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56DD26-32A4-2A43-990A-6F7E5E73786E}"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56DD26-32A4-2A43-990A-6F7E5E73786E}"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56DD26-32A4-2A43-990A-6F7E5E73786E}"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56DD26-32A4-2A43-990A-6F7E5E73786E}"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DD26-32A4-2A43-990A-6F7E5E73786E}"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6DD26-32A4-2A43-990A-6F7E5E73786E}" type="datetimeFigureOut">
              <a:rPr lang="en-US" smtClean="0"/>
              <a:t>12/9/2021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AF604-6CBA-6F4A-A6F6-26E48A4D0E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5289A08F-0EB7-45AF-A1A6-372926BFF3CB}"/>
              </a:ext>
            </a:extLst>
          </p:cNvPr>
          <p:cNvPicPr>
            <a:picLocks noChangeAspect="1"/>
          </p:cNvPicPr>
          <p:nvPr/>
        </p:nvPicPr>
        <p:blipFill>
          <a:blip r:embed="rId3"/>
          <a:stretch>
            <a:fillRect/>
          </a:stretch>
        </p:blipFill>
        <p:spPr>
          <a:xfrm>
            <a:off x="4654060" y="2941321"/>
            <a:ext cx="7537940" cy="3916679"/>
          </a:xfrm>
          <a:prstGeom prst="rect">
            <a:avLst/>
          </a:prstGeom>
        </p:spPr>
      </p:pic>
      <p:pic>
        <p:nvPicPr>
          <p:cNvPr id="6" name="Picture 6"/>
          <p:cNvPicPr>
            <a:picLocks noChangeAspect="1"/>
          </p:cNvPicPr>
          <p:nvPr/>
        </p:nvPicPr>
        <p:blipFill>
          <a:blip r:embed="rId4"/>
          <a:stretch>
            <a:fillRect/>
          </a:stretch>
        </p:blipFill>
        <p:spPr>
          <a:xfrm>
            <a:off x="274320" y="333751"/>
            <a:ext cx="1623060" cy="449580"/>
          </a:xfrm>
          <a:prstGeom prst="rect">
            <a:avLst/>
          </a:prstGeom>
        </p:spPr>
      </p:pic>
      <p:pic>
        <p:nvPicPr>
          <p:cNvPr id="7" name="Picture 7"/>
          <p:cNvPicPr>
            <a:picLocks noChangeAspect="1"/>
          </p:cNvPicPr>
          <p:nvPr/>
        </p:nvPicPr>
        <p:blipFill>
          <a:blip r:embed="rId5"/>
          <a:stretch>
            <a:fillRect/>
          </a:stretch>
        </p:blipFill>
        <p:spPr>
          <a:xfrm>
            <a:off x="274320" y="4160520"/>
            <a:ext cx="1623060" cy="464820"/>
          </a:xfrm>
          <a:prstGeom prst="rect">
            <a:avLst/>
          </a:prstGeom>
        </p:spPr>
      </p:pic>
      <p:pic>
        <p:nvPicPr>
          <p:cNvPr id="9" name="Picture 9"/>
          <p:cNvPicPr>
            <a:picLocks noChangeAspect="1"/>
          </p:cNvPicPr>
          <p:nvPr/>
        </p:nvPicPr>
        <p:blipFill>
          <a:blip r:embed="rId6"/>
          <a:stretch>
            <a:fillRect/>
          </a:stretch>
        </p:blipFill>
        <p:spPr>
          <a:xfrm>
            <a:off x="5074920" y="327660"/>
            <a:ext cx="1280160" cy="1706880"/>
          </a:xfrm>
          <a:prstGeom prst="rect">
            <a:avLst/>
          </a:prstGeom>
        </p:spPr>
      </p:pic>
      <p:sp>
        <p:nvSpPr>
          <p:cNvPr id="14" name="TextBox 9"/>
          <p:cNvSpPr txBox="1"/>
          <p:nvPr/>
        </p:nvSpPr>
        <p:spPr>
          <a:xfrm>
            <a:off x="328433" y="1223406"/>
            <a:ext cx="1613204" cy="4126001"/>
          </a:xfrm>
          <a:prstGeom prst="rect">
            <a:avLst/>
          </a:prstGeom>
          <a:noFill/>
        </p:spPr>
        <p:txBody>
          <a:bodyPr wrap="square" lIns="0" tIns="0" rIns="0" bIns="0" rtlCol="0">
            <a:spAutoFit/>
          </a:bodyPr>
          <a:lstStyle/>
          <a:p>
            <a:pPr marL="284988" hangingPunct="0">
              <a:lnSpc>
                <a:spcPct val="110000"/>
              </a:lnSpc>
            </a:pPr>
            <a:r>
              <a:rPr lang="zh-TW" altLang="en-US" sz="6600" spc="-50" dirty="0">
                <a:solidFill>
                  <a:srgbClr val="454C5F"/>
                </a:solidFill>
                <a:latin typeface="標楷體" panose="03000509000000000000" pitchFamily="65" charset="-120"/>
                <a:ea typeface="標楷體" panose="03000509000000000000" pitchFamily="65" charset="-120"/>
              </a:rPr>
              <a:t>自傳</a:t>
            </a:r>
            <a:endParaRPr lang="en-US" dirty="0">
              <a:latin typeface="標楷體" panose="03000509000000000000" pitchFamily="65" charset="-120"/>
              <a:ea typeface="標楷體" panose="03000509000000000000" pitchFamily="65" charset="-120"/>
            </a:endParaRPr>
          </a:p>
          <a:p>
            <a:pPr>
              <a:lnSpc>
                <a:spcPts val="1000"/>
              </a:lnSpc>
            </a:pPr>
            <a:endParaRPr lang="en-US" dirty="0">
              <a:latin typeface="標楷體" panose="03000509000000000000" pitchFamily="65" charset="-120"/>
              <a:ea typeface="標楷體" panose="03000509000000000000" pitchFamily="65" charset="-120"/>
            </a:endParaRPr>
          </a:p>
          <a:p>
            <a:pPr>
              <a:lnSpc>
                <a:spcPts val="1000"/>
              </a:lnSpc>
            </a:pPr>
            <a:endParaRPr lang="en-US" dirty="0">
              <a:latin typeface="標楷體" panose="03000509000000000000" pitchFamily="65" charset="-120"/>
              <a:ea typeface="標楷體" panose="03000509000000000000" pitchFamily="65" charset="-120"/>
            </a:endParaRPr>
          </a:p>
          <a:p>
            <a:pPr>
              <a:lnSpc>
                <a:spcPts val="1000"/>
              </a:lnSpc>
            </a:pPr>
            <a:endParaRPr lang="en-US" dirty="0">
              <a:latin typeface="標楷體" panose="03000509000000000000" pitchFamily="65" charset="-120"/>
              <a:ea typeface="標楷體" panose="03000509000000000000" pitchFamily="65" charset="-120"/>
            </a:endParaRPr>
          </a:p>
          <a:p>
            <a:pPr>
              <a:lnSpc>
                <a:spcPts val="1000"/>
              </a:lnSpc>
            </a:pPr>
            <a:endParaRPr lang="en-US" dirty="0">
              <a:latin typeface="標楷體" panose="03000509000000000000" pitchFamily="65" charset="-120"/>
              <a:ea typeface="標楷體" panose="03000509000000000000" pitchFamily="65" charset="-120"/>
            </a:endParaRPr>
          </a:p>
          <a:p>
            <a:pPr>
              <a:lnSpc>
                <a:spcPts val="1000"/>
              </a:lnSpc>
            </a:pPr>
            <a:endParaRPr lang="en-US" dirty="0">
              <a:latin typeface="標楷體" panose="03000509000000000000" pitchFamily="65" charset="-120"/>
              <a:ea typeface="標楷體" panose="03000509000000000000" pitchFamily="65" charset="-120"/>
            </a:endParaRPr>
          </a:p>
          <a:p>
            <a:pPr>
              <a:lnSpc>
                <a:spcPts val="1000"/>
              </a:lnSpc>
            </a:pPr>
            <a:endParaRPr lang="en-US" dirty="0">
              <a:latin typeface="標楷體" panose="03000509000000000000" pitchFamily="65" charset="-120"/>
              <a:ea typeface="標楷體" panose="03000509000000000000" pitchFamily="65" charset="-120"/>
            </a:endParaRPr>
          </a:p>
          <a:p>
            <a:pPr>
              <a:lnSpc>
                <a:spcPts val="1000"/>
              </a:lnSpc>
            </a:pPr>
            <a:endParaRPr lang="en-US" dirty="0">
              <a:latin typeface="標楷體" panose="03000509000000000000" pitchFamily="65" charset="-120"/>
              <a:ea typeface="標楷體" panose="03000509000000000000" pitchFamily="65" charset="-120"/>
            </a:endParaRPr>
          </a:p>
          <a:p>
            <a:pPr>
              <a:lnSpc>
                <a:spcPts val="1000"/>
              </a:lnSpc>
            </a:pPr>
            <a:endParaRPr lang="en-US" dirty="0">
              <a:latin typeface="標楷體" panose="03000509000000000000" pitchFamily="65" charset="-120"/>
              <a:ea typeface="標楷體" panose="03000509000000000000" pitchFamily="65" charset="-120"/>
            </a:endParaRPr>
          </a:p>
          <a:p>
            <a:pPr>
              <a:lnSpc>
                <a:spcPts val="1000"/>
              </a:lnSpc>
            </a:pPr>
            <a:endParaRPr lang="en-US" dirty="0">
              <a:latin typeface="標楷體" panose="03000509000000000000" pitchFamily="65" charset="-120"/>
              <a:ea typeface="標楷體" panose="03000509000000000000" pitchFamily="65" charset="-120"/>
            </a:endParaRPr>
          </a:p>
          <a:p>
            <a:pPr>
              <a:lnSpc>
                <a:spcPts val="1000"/>
              </a:lnSpc>
            </a:pPr>
            <a:endParaRPr lang="en-US" dirty="0">
              <a:latin typeface="標楷體" panose="03000509000000000000" pitchFamily="65" charset="-120"/>
              <a:ea typeface="標楷體" panose="03000509000000000000" pitchFamily="65" charset="-120"/>
            </a:endParaRPr>
          </a:p>
          <a:p>
            <a:pPr>
              <a:lnSpc>
                <a:spcPts val="1000"/>
              </a:lnSpc>
            </a:pPr>
            <a:endParaRPr lang="en-US" dirty="0">
              <a:latin typeface="標楷體" panose="03000509000000000000" pitchFamily="65" charset="-120"/>
              <a:ea typeface="標楷體" panose="03000509000000000000" pitchFamily="65" charset="-120"/>
            </a:endParaRPr>
          </a:p>
          <a:p>
            <a:pPr>
              <a:lnSpc>
                <a:spcPts val="1000"/>
              </a:lnSpc>
            </a:pPr>
            <a:endParaRPr lang="en-US" dirty="0">
              <a:latin typeface="標楷體" panose="03000509000000000000" pitchFamily="65" charset="-120"/>
              <a:ea typeface="標楷體" panose="03000509000000000000" pitchFamily="65" charset="-120"/>
            </a:endParaRPr>
          </a:p>
          <a:p>
            <a:pPr>
              <a:lnSpc>
                <a:spcPts val="1729"/>
              </a:lnSpc>
            </a:pPr>
            <a:endParaRPr lang="en-US" dirty="0">
              <a:latin typeface="標楷體" panose="03000509000000000000" pitchFamily="65" charset="-120"/>
              <a:ea typeface="標楷體" panose="03000509000000000000" pitchFamily="65" charset="-120"/>
            </a:endParaRPr>
          </a:p>
        </p:txBody>
      </p:sp>
      <p:sp>
        <p:nvSpPr>
          <p:cNvPr id="10" name="TextBox 10"/>
          <p:cNvSpPr txBox="1"/>
          <p:nvPr/>
        </p:nvSpPr>
        <p:spPr>
          <a:xfrm>
            <a:off x="2056819" y="362684"/>
            <a:ext cx="3720991" cy="6278898"/>
          </a:xfrm>
          <a:prstGeom prst="rect">
            <a:avLst/>
          </a:prstGeom>
          <a:noFill/>
        </p:spPr>
        <p:txBody>
          <a:bodyPr wrap="square" lIns="0" tIns="0" rIns="0" bIns="0" rtlCol="0">
            <a:spAutoFit/>
          </a:bodyPr>
          <a:lstStyle/>
          <a:p>
            <a:pPr marL="0">
              <a:lnSpc>
                <a:spcPct val="100000"/>
              </a:lnSpc>
            </a:pPr>
            <a:r>
              <a:rPr lang="en-US" altLang="zh-TW" sz="3600" b="1" dirty="0">
                <a:solidFill>
                  <a:srgbClr val="1E4D78"/>
                </a:solidFill>
                <a:latin typeface="宋体"/>
                <a:ea typeface="宋体"/>
              </a:rPr>
              <a:t>|</a:t>
            </a:r>
            <a:r>
              <a:rPr lang="zh-TW" altLang="en-US" sz="3600" b="1" dirty="0">
                <a:solidFill>
                  <a:srgbClr val="1E4D78"/>
                </a:solidFill>
                <a:latin typeface="宋体"/>
                <a:ea typeface="宋体"/>
              </a:rPr>
              <a:t> </a:t>
            </a:r>
            <a:r>
              <a:rPr lang="zh-CN" altLang="en-US" sz="3600" b="1" dirty="0">
                <a:solidFill>
                  <a:srgbClr val="1E4D78"/>
                </a:solidFill>
                <a:latin typeface="宋体"/>
                <a:ea typeface="宋体"/>
              </a:rPr>
              <a:t>個</a:t>
            </a:r>
            <a:r>
              <a:rPr lang="zh-CN" altLang="en-US" sz="3600" b="1" spc="-5" dirty="0">
                <a:solidFill>
                  <a:srgbClr val="1E4D78"/>
                </a:solidFill>
                <a:latin typeface="宋体"/>
                <a:ea typeface="宋体"/>
              </a:rPr>
              <a:t>人資料</a:t>
            </a:r>
          </a:p>
          <a:p>
            <a:pPr>
              <a:lnSpc>
                <a:spcPts val="985"/>
              </a:lnSpc>
            </a:pPr>
            <a:endParaRPr lang="en-US" dirty="0"/>
          </a:p>
          <a:p>
            <a:pPr marL="0">
              <a:lnSpc>
                <a:spcPct val="108333"/>
              </a:lnSpc>
              <a:tabLst>
                <a:tab pos="344423" algn="l"/>
              </a:tabLst>
            </a:pPr>
            <a:r>
              <a:rPr lang="en-US" altLang="zh-CN" sz="1100" dirty="0">
                <a:solidFill>
                  <a:srgbClr val="1E4D78"/>
                </a:solidFill>
                <a:latin typeface="Arial"/>
                <a:ea typeface="Arial"/>
              </a:rPr>
              <a:t>•	</a:t>
            </a:r>
            <a:r>
              <a:rPr lang="zh-CN" altLang="en-US" sz="1100" spc="-150" dirty="0">
                <a:solidFill>
                  <a:srgbClr val="1E4D78"/>
                </a:solidFill>
                <a:latin typeface="宋体"/>
                <a:ea typeface="宋体"/>
              </a:rPr>
              <a:t>姓</a:t>
            </a:r>
            <a:r>
              <a:rPr lang="zh-CN" altLang="en-US" sz="1100" spc="-75" dirty="0">
                <a:solidFill>
                  <a:srgbClr val="1E4D78"/>
                </a:solidFill>
                <a:latin typeface="宋体"/>
                <a:cs typeface="宋体"/>
              </a:rPr>
              <a:t> </a:t>
            </a:r>
            <a:r>
              <a:rPr lang="zh-CN" altLang="en-US" sz="1100" spc="-154" dirty="0">
                <a:solidFill>
                  <a:srgbClr val="1E4D78"/>
                </a:solidFill>
                <a:latin typeface="宋体"/>
                <a:ea typeface="宋体"/>
              </a:rPr>
              <a:t>名</a:t>
            </a:r>
            <a:r>
              <a:rPr lang="zh-CN" altLang="en-US" sz="1100" spc="-75" dirty="0">
                <a:solidFill>
                  <a:srgbClr val="1E4D78"/>
                </a:solidFill>
                <a:latin typeface="宋体"/>
                <a:cs typeface="宋体"/>
              </a:rPr>
              <a:t> </a:t>
            </a:r>
            <a:r>
              <a:rPr lang="zh-CN" altLang="en-US" sz="1100" spc="-150" dirty="0">
                <a:solidFill>
                  <a:srgbClr val="1E4D78"/>
                </a:solidFill>
                <a:latin typeface="宋体"/>
                <a:ea typeface="宋体"/>
              </a:rPr>
              <a:t>：</a:t>
            </a:r>
            <a:r>
              <a:rPr lang="zh-CN" altLang="en-US" sz="1100" spc="-80" dirty="0">
                <a:solidFill>
                  <a:srgbClr val="1E4D78"/>
                </a:solidFill>
                <a:latin typeface="宋体"/>
                <a:cs typeface="宋体"/>
              </a:rPr>
              <a:t> </a:t>
            </a:r>
            <a:r>
              <a:rPr lang="zh-CN" altLang="en-US" sz="1100" spc="-154" dirty="0">
                <a:solidFill>
                  <a:srgbClr val="1E4D78"/>
                </a:solidFill>
                <a:latin typeface="宋体"/>
                <a:ea typeface="宋体"/>
              </a:rPr>
              <a:t>劉</a:t>
            </a:r>
            <a:r>
              <a:rPr lang="zh-CN" altLang="en-US" sz="1100" spc="-75" dirty="0">
                <a:solidFill>
                  <a:srgbClr val="1E4D78"/>
                </a:solidFill>
                <a:latin typeface="宋体"/>
                <a:cs typeface="宋体"/>
              </a:rPr>
              <a:t> </a:t>
            </a:r>
            <a:r>
              <a:rPr lang="zh-CN" altLang="en-US" sz="1100" spc="-150" dirty="0">
                <a:solidFill>
                  <a:srgbClr val="1E4D78"/>
                </a:solidFill>
                <a:latin typeface="宋体"/>
                <a:ea typeface="宋体"/>
              </a:rPr>
              <a:t>廷</a:t>
            </a:r>
            <a:r>
              <a:rPr lang="zh-CN" altLang="en-US" sz="1100" spc="-75" dirty="0">
                <a:solidFill>
                  <a:srgbClr val="1E4D78"/>
                </a:solidFill>
                <a:latin typeface="宋体"/>
                <a:cs typeface="宋体"/>
              </a:rPr>
              <a:t> </a:t>
            </a:r>
            <a:r>
              <a:rPr lang="zh-CN" altLang="en-US" sz="1100" spc="-154" dirty="0">
                <a:solidFill>
                  <a:srgbClr val="1E4D78"/>
                </a:solidFill>
                <a:latin typeface="宋体"/>
                <a:ea typeface="宋体"/>
              </a:rPr>
              <a:t>恩</a:t>
            </a:r>
          </a:p>
          <a:p>
            <a:pPr>
              <a:lnSpc>
                <a:spcPts val="605"/>
              </a:lnSpc>
            </a:pPr>
            <a:endParaRPr lang="en-US" dirty="0"/>
          </a:p>
          <a:p>
            <a:pPr marL="0">
              <a:lnSpc>
                <a:spcPct val="106666"/>
              </a:lnSpc>
              <a:tabLst>
                <a:tab pos="344423" algn="l"/>
              </a:tabLst>
            </a:pPr>
            <a:r>
              <a:rPr lang="en-US" altLang="zh-CN" sz="1100" dirty="0">
                <a:solidFill>
                  <a:srgbClr val="1E4D78"/>
                </a:solidFill>
                <a:latin typeface="Arial"/>
                <a:ea typeface="Arial"/>
              </a:rPr>
              <a:t>•	</a:t>
            </a:r>
            <a:r>
              <a:rPr lang="zh-CN" altLang="en-US" sz="1100" spc="-139" dirty="0">
                <a:solidFill>
                  <a:srgbClr val="1E4D78"/>
                </a:solidFill>
                <a:latin typeface="宋体"/>
                <a:ea typeface="宋体"/>
              </a:rPr>
              <a:t>性</a:t>
            </a:r>
            <a:r>
              <a:rPr lang="zh-CN" altLang="en-US" sz="1100" spc="-69" dirty="0">
                <a:solidFill>
                  <a:srgbClr val="1E4D78"/>
                </a:solidFill>
                <a:latin typeface="宋体"/>
                <a:cs typeface="宋体"/>
              </a:rPr>
              <a:t> </a:t>
            </a:r>
            <a:r>
              <a:rPr lang="zh-CN" altLang="en-US" sz="1100" spc="-139" dirty="0">
                <a:solidFill>
                  <a:srgbClr val="1E4D78"/>
                </a:solidFill>
                <a:latin typeface="宋体"/>
                <a:ea typeface="宋体"/>
              </a:rPr>
              <a:t>別</a:t>
            </a:r>
            <a:r>
              <a:rPr lang="zh-CN" altLang="en-US" sz="1100" spc="-69" dirty="0">
                <a:solidFill>
                  <a:srgbClr val="1E4D78"/>
                </a:solidFill>
                <a:latin typeface="宋体"/>
                <a:cs typeface="宋体"/>
              </a:rPr>
              <a:t> </a:t>
            </a:r>
            <a:r>
              <a:rPr lang="zh-CN" altLang="en-US" sz="1100" spc="-139" dirty="0">
                <a:solidFill>
                  <a:srgbClr val="1E4D78"/>
                </a:solidFill>
                <a:latin typeface="宋体"/>
                <a:ea typeface="宋体"/>
              </a:rPr>
              <a:t>：</a:t>
            </a:r>
            <a:r>
              <a:rPr lang="zh-CN" altLang="en-US" sz="1100" spc="-69" dirty="0">
                <a:solidFill>
                  <a:srgbClr val="1E4D78"/>
                </a:solidFill>
                <a:latin typeface="宋体"/>
                <a:cs typeface="宋体"/>
              </a:rPr>
              <a:t> </a:t>
            </a:r>
            <a:r>
              <a:rPr lang="zh-CN" altLang="en-US" sz="1100" spc="-139" dirty="0">
                <a:solidFill>
                  <a:srgbClr val="1E4D78"/>
                </a:solidFill>
                <a:latin typeface="宋体"/>
                <a:ea typeface="宋体"/>
              </a:rPr>
              <a:t>男</a:t>
            </a:r>
          </a:p>
          <a:p>
            <a:pPr>
              <a:lnSpc>
                <a:spcPts val="794"/>
              </a:lnSpc>
            </a:pPr>
            <a:endParaRPr lang="en-US" dirty="0"/>
          </a:p>
          <a:p>
            <a:pPr marL="0">
              <a:lnSpc>
                <a:spcPct val="100000"/>
              </a:lnSpc>
              <a:tabLst>
                <a:tab pos="344423" algn="l"/>
              </a:tabLst>
            </a:pPr>
            <a:r>
              <a:rPr lang="en-US" altLang="zh-CN" sz="1100" dirty="0">
                <a:solidFill>
                  <a:srgbClr val="1E4D78"/>
                </a:solidFill>
                <a:latin typeface="Arial"/>
                <a:ea typeface="Arial"/>
              </a:rPr>
              <a:t>•	</a:t>
            </a:r>
            <a:r>
              <a:rPr lang="zh-CN" altLang="en-US" sz="1100" spc="-75" dirty="0">
                <a:solidFill>
                  <a:srgbClr val="1E4D78"/>
                </a:solidFill>
                <a:latin typeface="宋体"/>
                <a:ea typeface="宋体"/>
              </a:rPr>
              <a:t>生</a:t>
            </a:r>
            <a:r>
              <a:rPr lang="zh-CN" altLang="en-US" sz="1100" spc="-40" dirty="0">
                <a:solidFill>
                  <a:srgbClr val="1E4D78"/>
                </a:solidFill>
                <a:latin typeface="宋体"/>
                <a:cs typeface="宋体"/>
              </a:rPr>
              <a:t> </a:t>
            </a:r>
            <a:r>
              <a:rPr lang="zh-CN" altLang="en-US" sz="1100" spc="-80" dirty="0">
                <a:solidFill>
                  <a:srgbClr val="1E4D78"/>
                </a:solidFill>
                <a:latin typeface="宋体"/>
                <a:ea typeface="宋体"/>
              </a:rPr>
              <a:t>日</a:t>
            </a:r>
            <a:r>
              <a:rPr lang="zh-CN" altLang="en-US" sz="1100" spc="-40" dirty="0">
                <a:solidFill>
                  <a:srgbClr val="1E4D78"/>
                </a:solidFill>
                <a:latin typeface="宋体"/>
                <a:cs typeface="宋体"/>
              </a:rPr>
              <a:t> </a:t>
            </a:r>
            <a:r>
              <a:rPr lang="zh-CN" altLang="en-US" sz="1100" spc="-80" dirty="0">
                <a:solidFill>
                  <a:srgbClr val="1E4D78"/>
                </a:solidFill>
                <a:latin typeface="宋体"/>
                <a:ea typeface="宋体"/>
              </a:rPr>
              <a:t>：</a:t>
            </a:r>
            <a:r>
              <a:rPr lang="zh-CN" altLang="en-US" sz="1100" spc="-40" dirty="0">
                <a:solidFill>
                  <a:srgbClr val="1E4D78"/>
                </a:solidFill>
                <a:latin typeface="宋体"/>
                <a:cs typeface="宋体"/>
              </a:rPr>
              <a:t> </a:t>
            </a:r>
            <a:r>
              <a:rPr lang="en-US" altLang="zh-CN" sz="1100" spc="-40" dirty="0">
                <a:solidFill>
                  <a:srgbClr val="1E4D78"/>
                </a:solidFill>
                <a:latin typeface="Calibri"/>
                <a:ea typeface="Calibri"/>
              </a:rPr>
              <a:t>85</a:t>
            </a:r>
            <a:r>
              <a:rPr lang="en-US" altLang="zh-CN" sz="1100" spc="-15" dirty="0">
                <a:solidFill>
                  <a:srgbClr val="1E4D78"/>
                </a:solidFill>
                <a:latin typeface="Calibri"/>
                <a:cs typeface="Calibri"/>
              </a:rPr>
              <a:t> </a:t>
            </a:r>
            <a:r>
              <a:rPr lang="zh-CN" altLang="en-US" sz="1100" spc="-80" dirty="0">
                <a:solidFill>
                  <a:srgbClr val="1E4D78"/>
                </a:solidFill>
                <a:latin typeface="宋体"/>
                <a:ea typeface="宋体"/>
              </a:rPr>
              <a:t>年</a:t>
            </a:r>
            <a:r>
              <a:rPr lang="zh-CN" altLang="en-US" sz="1100" spc="-40" dirty="0">
                <a:solidFill>
                  <a:srgbClr val="1E4D78"/>
                </a:solidFill>
                <a:latin typeface="宋体"/>
                <a:cs typeface="宋体"/>
              </a:rPr>
              <a:t> </a:t>
            </a:r>
            <a:r>
              <a:rPr lang="en-US" altLang="zh-CN" sz="1100" spc="-40" dirty="0">
                <a:solidFill>
                  <a:srgbClr val="1E4D78"/>
                </a:solidFill>
                <a:latin typeface="Calibri"/>
                <a:ea typeface="Calibri"/>
              </a:rPr>
              <a:t>10</a:t>
            </a:r>
            <a:r>
              <a:rPr lang="zh-CN" altLang="en-US" sz="1100" spc="-80" dirty="0">
                <a:solidFill>
                  <a:srgbClr val="1E4D78"/>
                </a:solidFill>
                <a:latin typeface="宋体"/>
                <a:ea typeface="宋体"/>
              </a:rPr>
              <a:t>月</a:t>
            </a:r>
            <a:r>
              <a:rPr lang="zh-CN" altLang="en-US" sz="1100" spc="-40" dirty="0">
                <a:solidFill>
                  <a:srgbClr val="1E4D78"/>
                </a:solidFill>
                <a:latin typeface="宋体"/>
                <a:cs typeface="宋体"/>
              </a:rPr>
              <a:t> </a:t>
            </a:r>
            <a:r>
              <a:rPr lang="en-US" altLang="zh-CN" sz="1100" spc="-40" dirty="0">
                <a:solidFill>
                  <a:srgbClr val="1E4D78"/>
                </a:solidFill>
                <a:latin typeface="Calibri"/>
                <a:ea typeface="Calibri"/>
              </a:rPr>
              <a:t>22</a:t>
            </a:r>
            <a:r>
              <a:rPr lang="zh-CN" altLang="en-US" sz="1100" spc="-80" dirty="0">
                <a:solidFill>
                  <a:srgbClr val="1E4D78"/>
                </a:solidFill>
                <a:latin typeface="宋体"/>
                <a:ea typeface="宋体"/>
              </a:rPr>
              <a:t>日</a:t>
            </a:r>
          </a:p>
          <a:p>
            <a:pPr>
              <a:lnSpc>
                <a:spcPts val="694"/>
              </a:lnSpc>
            </a:pPr>
            <a:endParaRPr lang="en-US" dirty="0"/>
          </a:p>
          <a:p>
            <a:pPr marL="0">
              <a:lnSpc>
                <a:spcPct val="100000"/>
              </a:lnSpc>
              <a:tabLst>
                <a:tab pos="344423" algn="l"/>
              </a:tabLst>
            </a:pPr>
            <a:r>
              <a:rPr lang="en-US" altLang="zh-CN" sz="1100" dirty="0">
                <a:solidFill>
                  <a:srgbClr val="1E4D78"/>
                </a:solidFill>
                <a:latin typeface="Arial"/>
                <a:ea typeface="Arial"/>
              </a:rPr>
              <a:t>•	</a:t>
            </a:r>
            <a:r>
              <a:rPr lang="zh-CN" altLang="en-US" sz="1100" spc="-89" dirty="0">
                <a:solidFill>
                  <a:srgbClr val="1E4D78"/>
                </a:solidFill>
                <a:latin typeface="宋体"/>
                <a:ea typeface="宋体"/>
              </a:rPr>
              <a:t>手</a:t>
            </a:r>
            <a:r>
              <a:rPr lang="zh-CN" altLang="en-US" sz="1100" spc="-44" dirty="0">
                <a:solidFill>
                  <a:srgbClr val="1E4D78"/>
                </a:solidFill>
                <a:latin typeface="宋体"/>
                <a:cs typeface="宋体"/>
              </a:rPr>
              <a:t> </a:t>
            </a:r>
            <a:r>
              <a:rPr lang="zh-CN" altLang="en-US" sz="1100" spc="-89" dirty="0">
                <a:solidFill>
                  <a:srgbClr val="1E4D78"/>
                </a:solidFill>
                <a:latin typeface="宋体"/>
                <a:ea typeface="宋体"/>
              </a:rPr>
              <a:t>機</a:t>
            </a:r>
            <a:r>
              <a:rPr lang="zh-CN" altLang="en-US" sz="1100" spc="-44" dirty="0">
                <a:solidFill>
                  <a:srgbClr val="1E4D78"/>
                </a:solidFill>
                <a:latin typeface="宋体"/>
                <a:cs typeface="宋体"/>
              </a:rPr>
              <a:t> </a:t>
            </a:r>
            <a:r>
              <a:rPr lang="zh-CN" altLang="en-US" sz="1100" spc="-89" dirty="0">
                <a:solidFill>
                  <a:srgbClr val="1E4D78"/>
                </a:solidFill>
                <a:latin typeface="宋体"/>
                <a:ea typeface="宋体"/>
              </a:rPr>
              <a:t>號</a:t>
            </a:r>
            <a:r>
              <a:rPr lang="zh-CN" altLang="en-US" sz="1100" spc="-44" dirty="0">
                <a:solidFill>
                  <a:srgbClr val="1E4D78"/>
                </a:solidFill>
                <a:latin typeface="宋体"/>
                <a:cs typeface="宋体"/>
              </a:rPr>
              <a:t> </a:t>
            </a:r>
            <a:r>
              <a:rPr lang="zh-CN" altLang="en-US" sz="1100" spc="-89" dirty="0">
                <a:solidFill>
                  <a:srgbClr val="1E4D78"/>
                </a:solidFill>
                <a:latin typeface="宋体"/>
                <a:ea typeface="宋体"/>
              </a:rPr>
              <a:t>碼</a:t>
            </a:r>
            <a:r>
              <a:rPr lang="zh-CN" altLang="en-US" sz="1100" spc="-44" dirty="0">
                <a:solidFill>
                  <a:srgbClr val="1E4D78"/>
                </a:solidFill>
                <a:latin typeface="宋体"/>
                <a:cs typeface="宋体"/>
              </a:rPr>
              <a:t> </a:t>
            </a:r>
            <a:r>
              <a:rPr lang="zh-CN" altLang="en-US" sz="1100" spc="-89" dirty="0">
                <a:solidFill>
                  <a:srgbClr val="1E4D78"/>
                </a:solidFill>
                <a:latin typeface="宋体"/>
                <a:ea typeface="宋体"/>
              </a:rPr>
              <a:t>：</a:t>
            </a:r>
            <a:r>
              <a:rPr lang="zh-CN" altLang="en-US" sz="1100" spc="-50" dirty="0">
                <a:solidFill>
                  <a:srgbClr val="1E4D78"/>
                </a:solidFill>
                <a:latin typeface="宋体"/>
                <a:cs typeface="宋体"/>
              </a:rPr>
              <a:t> </a:t>
            </a:r>
            <a:r>
              <a:rPr lang="en-US" altLang="zh-CN" sz="1100" spc="-44" dirty="0">
                <a:solidFill>
                  <a:srgbClr val="1E4D78"/>
                </a:solidFill>
                <a:latin typeface="Calibri"/>
                <a:ea typeface="Calibri"/>
              </a:rPr>
              <a:t>098</a:t>
            </a:r>
            <a:r>
              <a:rPr lang="en-US" altLang="zh-CN" sz="1100" spc="-50" dirty="0">
                <a:solidFill>
                  <a:srgbClr val="1E4D78"/>
                </a:solidFill>
                <a:latin typeface="Calibri"/>
                <a:ea typeface="Calibri"/>
              </a:rPr>
              <a:t>9</a:t>
            </a:r>
            <a:r>
              <a:rPr lang="en-US" altLang="zh-CN" sz="1100" spc="-44" dirty="0">
                <a:solidFill>
                  <a:srgbClr val="1E4D78"/>
                </a:solidFill>
                <a:latin typeface="Calibri"/>
                <a:ea typeface="Calibri"/>
              </a:rPr>
              <a:t>9929</a:t>
            </a:r>
            <a:r>
              <a:rPr lang="en-US" altLang="zh-CN" sz="1100" spc="-20" dirty="0">
                <a:solidFill>
                  <a:srgbClr val="1E4D78"/>
                </a:solidFill>
                <a:latin typeface="Calibri"/>
                <a:cs typeface="Calibri"/>
              </a:rPr>
              <a:t> </a:t>
            </a:r>
            <a:r>
              <a:rPr lang="en-US" altLang="zh-CN" sz="1100" spc="-44" dirty="0">
                <a:solidFill>
                  <a:srgbClr val="1E4D78"/>
                </a:solidFill>
                <a:latin typeface="Calibri"/>
                <a:ea typeface="Calibri"/>
              </a:rPr>
              <a:t>33</a:t>
            </a:r>
          </a:p>
          <a:p>
            <a:pPr>
              <a:lnSpc>
                <a:spcPts val="694"/>
              </a:lnSpc>
            </a:pPr>
            <a:endParaRPr lang="en-US" dirty="0"/>
          </a:p>
          <a:p>
            <a:pPr marL="0">
              <a:lnSpc>
                <a:spcPct val="102916"/>
              </a:lnSpc>
              <a:tabLst>
                <a:tab pos="344423" algn="l"/>
              </a:tabLst>
            </a:pPr>
            <a:r>
              <a:rPr lang="en-US" altLang="zh-CN" sz="1100" dirty="0">
                <a:solidFill>
                  <a:srgbClr val="1E4D78"/>
                </a:solidFill>
                <a:latin typeface="Arial"/>
                <a:ea typeface="Arial"/>
              </a:rPr>
              <a:t>•	</a:t>
            </a:r>
            <a:r>
              <a:rPr lang="zh-CN" altLang="en-US" sz="1100" spc="-34" dirty="0">
                <a:solidFill>
                  <a:srgbClr val="1E4D78"/>
                </a:solidFill>
                <a:latin typeface="宋体"/>
                <a:ea typeface="宋体"/>
              </a:rPr>
              <a:t>信</a:t>
            </a:r>
            <a:r>
              <a:rPr lang="zh-CN" altLang="en-US" sz="1100" spc="-15" dirty="0">
                <a:solidFill>
                  <a:srgbClr val="1E4D78"/>
                </a:solidFill>
                <a:latin typeface="宋体"/>
                <a:cs typeface="宋体"/>
              </a:rPr>
              <a:t> </a:t>
            </a:r>
            <a:r>
              <a:rPr lang="zh-CN" altLang="en-US" sz="1100" spc="-34" dirty="0">
                <a:solidFill>
                  <a:srgbClr val="1E4D78"/>
                </a:solidFill>
                <a:latin typeface="宋体"/>
                <a:ea typeface="宋体"/>
              </a:rPr>
              <a:t>箱</a:t>
            </a:r>
            <a:r>
              <a:rPr lang="zh-CN" altLang="en-US" sz="1100" spc="-20" dirty="0">
                <a:solidFill>
                  <a:srgbClr val="1E4D78"/>
                </a:solidFill>
                <a:latin typeface="宋体"/>
                <a:cs typeface="宋体"/>
              </a:rPr>
              <a:t> </a:t>
            </a:r>
            <a:r>
              <a:rPr lang="zh-CN" altLang="en-US" sz="1100" spc="-34" dirty="0">
                <a:solidFill>
                  <a:srgbClr val="1E4D78"/>
                </a:solidFill>
                <a:latin typeface="宋体"/>
                <a:ea typeface="宋体"/>
              </a:rPr>
              <a:t>：</a:t>
            </a:r>
            <a:r>
              <a:rPr lang="zh-CN" altLang="en-US" sz="1100" spc="-20" dirty="0">
                <a:solidFill>
                  <a:srgbClr val="1E4D78"/>
                </a:solidFill>
                <a:latin typeface="宋体"/>
                <a:cs typeface="宋体"/>
              </a:rPr>
              <a:t> </a:t>
            </a:r>
            <a:r>
              <a:rPr lang="en-US" altLang="zh-CN" sz="1100" spc="-10" dirty="0">
                <a:solidFill>
                  <a:srgbClr val="035FC0"/>
                </a:solidFill>
                <a:latin typeface="Calibri"/>
                <a:ea typeface="Calibri"/>
              </a:rPr>
              <a:t>s</a:t>
            </a:r>
            <a:r>
              <a:rPr lang="en-US" altLang="zh-CN" sz="1100" spc="-20" dirty="0">
                <a:solidFill>
                  <a:srgbClr val="035FC0"/>
                </a:solidFill>
                <a:latin typeface="Calibri"/>
                <a:ea typeface="Calibri"/>
              </a:rPr>
              <a:t>10</a:t>
            </a:r>
            <a:r>
              <a:rPr lang="en-US" altLang="zh-CN" sz="1100" spc="-15" dirty="0">
                <a:solidFill>
                  <a:srgbClr val="035FC0"/>
                </a:solidFill>
                <a:latin typeface="Calibri"/>
                <a:ea typeface="Calibri"/>
              </a:rPr>
              <a:t>4</a:t>
            </a:r>
            <a:r>
              <a:rPr lang="en-US" altLang="zh-CN" sz="1100" spc="-20" dirty="0">
                <a:solidFill>
                  <a:srgbClr val="035FC0"/>
                </a:solidFill>
                <a:latin typeface="Calibri"/>
                <a:ea typeface="Calibri"/>
              </a:rPr>
              <a:t>1</a:t>
            </a:r>
            <a:r>
              <a:rPr lang="en-US" altLang="zh-CN" sz="1100" spc="-15" dirty="0">
                <a:solidFill>
                  <a:srgbClr val="035FC0"/>
                </a:solidFill>
                <a:latin typeface="Calibri"/>
                <a:ea typeface="Calibri"/>
              </a:rPr>
              <a:t>5</a:t>
            </a:r>
            <a:r>
              <a:rPr lang="en-US" altLang="zh-CN" sz="1100" spc="-20" dirty="0">
                <a:solidFill>
                  <a:srgbClr val="035FC0"/>
                </a:solidFill>
                <a:latin typeface="Calibri"/>
                <a:ea typeface="Calibri"/>
              </a:rPr>
              <a:t>22</a:t>
            </a:r>
            <a:r>
              <a:rPr lang="en-US" altLang="zh-CN" sz="1100" spc="-30" dirty="0">
                <a:solidFill>
                  <a:srgbClr val="035FC0"/>
                </a:solidFill>
                <a:latin typeface="Calibri"/>
                <a:ea typeface="Calibri"/>
              </a:rPr>
              <a:t>@</a:t>
            </a:r>
            <a:r>
              <a:rPr lang="en-US" altLang="zh-CN" sz="1100" spc="-15" dirty="0">
                <a:solidFill>
                  <a:srgbClr val="035FC0"/>
                </a:solidFill>
                <a:latin typeface="Calibri"/>
                <a:ea typeface="Calibri"/>
              </a:rPr>
              <a:t>g</a:t>
            </a:r>
            <a:r>
              <a:rPr lang="en-US" altLang="zh-CN" sz="1100" spc="-30" dirty="0">
                <a:solidFill>
                  <a:srgbClr val="035FC0"/>
                </a:solidFill>
                <a:latin typeface="Calibri"/>
                <a:ea typeface="Calibri"/>
              </a:rPr>
              <a:t>m</a:t>
            </a:r>
            <a:r>
              <a:rPr lang="en-US" altLang="zh-CN" sz="1100" spc="-10" dirty="0">
                <a:solidFill>
                  <a:srgbClr val="035FC0"/>
                </a:solidFill>
                <a:latin typeface="Calibri"/>
                <a:ea typeface="Calibri"/>
              </a:rPr>
              <a:t>.p</a:t>
            </a:r>
            <a:r>
              <a:rPr lang="en-US" altLang="zh-CN" sz="1100" spc="-25" dirty="0">
                <a:solidFill>
                  <a:srgbClr val="035FC0"/>
                </a:solidFill>
                <a:latin typeface="Calibri"/>
                <a:ea typeface="Calibri"/>
              </a:rPr>
              <a:t>u</a:t>
            </a:r>
            <a:r>
              <a:rPr lang="en-US" altLang="zh-CN" sz="1100" spc="-10" dirty="0">
                <a:solidFill>
                  <a:srgbClr val="035FC0"/>
                </a:solidFill>
                <a:latin typeface="Calibri"/>
                <a:ea typeface="Calibri"/>
              </a:rPr>
              <a:t>.e</a:t>
            </a:r>
            <a:r>
              <a:rPr lang="en-US" altLang="zh-CN" sz="1100" spc="-25" dirty="0">
                <a:solidFill>
                  <a:srgbClr val="035FC0"/>
                </a:solidFill>
                <a:latin typeface="Calibri"/>
                <a:ea typeface="Calibri"/>
              </a:rPr>
              <a:t>d</a:t>
            </a:r>
            <a:r>
              <a:rPr lang="en-US" altLang="zh-CN" sz="1100" spc="-20" dirty="0">
                <a:solidFill>
                  <a:srgbClr val="035FC0"/>
                </a:solidFill>
                <a:latin typeface="Calibri"/>
                <a:ea typeface="Calibri"/>
              </a:rPr>
              <a:t>u</a:t>
            </a:r>
            <a:r>
              <a:rPr lang="en-US" altLang="zh-CN" sz="1100" spc="-10" dirty="0">
                <a:solidFill>
                  <a:srgbClr val="035FC0"/>
                </a:solidFill>
                <a:latin typeface="Calibri"/>
                <a:ea typeface="Calibri"/>
              </a:rPr>
              <a:t>.t</a:t>
            </a:r>
            <a:r>
              <a:rPr lang="en-US" altLang="zh-CN" sz="1100" spc="-25" dirty="0">
                <a:solidFill>
                  <a:srgbClr val="035FC0"/>
                </a:solidFill>
                <a:latin typeface="Calibri"/>
                <a:ea typeface="Calibri"/>
              </a:rPr>
              <a:t>w</a:t>
            </a:r>
          </a:p>
          <a:p>
            <a:pPr>
              <a:lnSpc>
                <a:spcPts val="665"/>
              </a:lnSpc>
            </a:pPr>
            <a:endParaRPr lang="en-US" dirty="0"/>
          </a:p>
          <a:p>
            <a:pPr marL="0">
              <a:lnSpc>
                <a:spcPct val="102499"/>
              </a:lnSpc>
              <a:tabLst>
                <a:tab pos="344423" algn="l"/>
              </a:tabLst>
            </a:pPr>
            <a:r>
              <a:rPr lang="en-US" altLang="zh-CN" sz="1100" dirty="0">
                <a:solidFill>
                  <a:srgbClr val="1E4D78"/>
                </a:solidFill>
                <a:latin typeface="Arial"/>
                <a:ea typeface="Arial"/>
              </a:rPr>
              <a:t>•	</a:t>
            </a:r>
            <a:r>
              <a:rPr lang="zh-CN" altLang="en-US" sz="1100" spc="-145" dirty="0">
                <a:solidFill>
                  <a:srgbClr val="1E4D78"/>
                </a:solidFill>
                <a:latin typeface="宋体"/>
                <a:ea typeface="宋体"/>
              </a:rPr>
              <a:t>通</a:t>
            </a:r>
            <a:r>
              <a:rPr lang="zh-CN" altLang="en-US" sz="1100" spc="-69" dirty="0">
                <a:solidFill>
                  <a:srgbClr val="1E4D78"/>
                </a:solidFill>
                <a:latin typeface="宋体"/>
                <a:cs typeface="宋体"/>
              </a:rPr>
              <a:t> </a:t>
            </a:r>
            <a:r>
              <a:rPr lang="zh-CN" altLang="en-US" sz="1100" spc="-150" dirty="0">
                <a:solidFill>
                  <a:srgbClr val="1E4D78"/>
                </a:solidFill>
                <a:latin typeface="宋体"/>
                <a:ea typeface="宋体"/>
              </a:rPr>
              <a:t>訊</a:t>
            </a:r>
            <a:r>
              <a:rPr lang="zh-CN" altLang="en-US" sz="1100" spc="-75" dirty="0">
                <a:solidFill>
                  <a:srgbClr val="1E4D78"/>
                </a:solidFill>
                <a:latin typeface="宋体"/>
                <a:cs typeface="宋体"/>
              </a:rPr>
              <a:t> </a:t>
            </a:r>
            <a:r>
              <a:rPr lang="zh-CN" altLang="en-US" sz="1100" spc="-150" dirty="0">
                <a:solidFill>
                  <a:srgbClr val="1E4D78"/>
                </a:solidFill>
                <a:latin typeface="宋体"/>
                <a:ea typeface="宋体"/>
              </a:rPr>
              <a:t>地</a:t>
            </a:r>
            <a:r>
              <a:rPr lang="zh-CN" altLang="en-US" sz="1100" spc="-75" dirty="0">
                <a:solidFill>
                  <a:srgbClr val="1E4D78"/>
                </a:solidFill>
                <a:latin typeface="宋体"/>
                <a:cs typeface="宋体"/>
              </a:rPr>
              <a:t> </a:t>
            </a:r>
            <a:r>
              <a:rPr lang="zh-CN" altLang="en-US" sz="1100" spc="-145" dirty="0">
                <a:solidFill>
                  <a:srgbClr val="1E4D78"/>
                </a:solidFill>
                <a:latin typeface="宋体"/>
                <a:ea typeface="宋体"/>
              </a:rPr>
              <a:t>址</a:t>
            </a:r>
            <a:r>
              <a:rPr lang="zh-CN" altLang="en-US" sz="1100" spc="-75" dirty="0">
                <a:solidFill>
                  <a:srgbClr val="1E4D78"/>
                </a:solidFill>
                <a:latin typeface="宋体"/>
                <a:cs typeface="宋体"/>
              </a:rPr>
              <a:t> </a:t>
            </a:r>
            <a:r>
              <a:rPr lang="zh-CN" altLang="en-US" sz="1100" spc="-150" dirty="0">
                <a:solidFill>
                  <a:srgbClr val="1E4D78"/>
                </a:solidFill>
                <a:latin typeface="宋体"/>
                <a:ea typeface="宋体"/>
              </a:rPr>
              <a:t>：</a:t>
            </a:r>
            <a:r>
              <a:rPr lang="zh-CN" altLang="en-US" sz="1100" spc="-75" dirty="0">
                <a:solidFill>
                  <a:srgbClr val="1E4D78"/>
                </a:solidFill>
                <a:latin typeface="宋体"/>
                <a:cs typeface="宋体"/>
              </a:rPr>
              <a:t> </a:t>
            </a:r>
            <a:r>
              <a:rPr lang="zh-CN" altLang="en-US" sz="1100" spc="-150" dirty="0">
                <a:solidFill>
                  <a:srgbClr val="1E4D78"/>
                </a:solidFill>
                <a:latin typeface="宋体"/>
                <a:ea typeface="宋体"/>
              </a:rPr>
              <a:t>嘉</a:t>
            </a:r>
            <a:r>
              <a:rPr lang="zh-CN" altLang="en-US" sz="1100" spc="-75" dirty="0">
                <a:solidFill>
                  <a:srgbClr val="1E4D78"/>
                </a:solidFill>
                <a:latin typeface="宋体"/>
                <a:cs typeface="宋体"/>
              </a:rPr>
              <a:t> </a:t>
            </a:r>
            <a:r>
              <a:rPr lang="zh-CN" altLang="en-US" sz="1100" spc="-150" dirty="0">
                <a:solidFill>
                  <a:srgbClr val="1E4D78"/>
                </a:solidFill>
                <a:latin typeface="宋体"/>
                <a:ea typeface="宋体"/>
              </a:rPr>
              <a:t>義</a:t>
            </a:r>
            <a:r>
              <a:rPr lang="zh-CN" altLang="en-US" sz="1100" spc="-75" dirty="0">
                <a:solidFill>
                  <a:srgbClr val="1E4D78"/>
                </a:solidFill>
                <a:latin typeface="宋体"/>
                <a:cs typeface="宋体"/>
              </a:rPr>
              <a:t> </a:t>
            </a:r>
            <a:r>
              <a:rPr lang="zh-CN" altLang="en-US" sz="1100" spc="-145" dirty="0">
                <a:solidFill>
                  <a:srgbClr val="1E4D78"/>
                </a:solidFill>
                <a:latin typeface="宋体"/>
                <a:ea typeface="宋体"/>
              </a:rPr>
              <a:t>市</a:t>
            </a:r>
            <a:r>
              <a:rPr lang="zh-CN" altLang="en-US" sz="1100" spc="-69" dirty="0">
                <a:solidFill>
                  <a:srgbClr val="1E4D78"/>
                </a:solidFill>
                <a:latin typeface="宋体"/>
                <a:cs typeface="宋体"/>
              </a:rPr>
              <a:t> </a:t>
            </a:r>
            <a:r>
              <a:rPr lang="zh-CN" altLang="en-US" sz="1100" spc="-150" dirty="0">
                <a:solidFill>
                  <a:srgbClr val="1E4D78"/>
                </a:solidFill>
                <a:latin typeface="宋体"/>
                <a:ea typeface="宋体"/>
              </a:rPr>
              <a:t>西</a:t>
            </a:r>
            <a:r>
              <a:rPr lang="zh-CN" altLang="en-US" sz="1100" spc="-75" dirty="0">
                <a:solidFill>
                  <a:srgbClr val="1E4D78"/>
                </a:solidFill>
                <a:latin typeface="宋体"/>
                <a:cs typeface="宋体"/>
              </a:rPr>
              <a:t> </a:t>
            </a:r>
            <a:r>
              <a:rPr lang="zh-CN" altLang="en-US" sz="1100" spc="-150" dirty="0">
                <a:solidFill>
                  <a:srgbClr val="1E4D78"/>
                </a:solidFill>
                <a:latin typeface="宋体"/>
                <a:ea typeface="宋体"/>
              </a:rPr>
              <a:t>區</a:t>
            </a:r>
            <a:r>
              <a:rPr lang="zh-CN" altLang="en-US" sz="1100" spc="-75" dirty="0">
                <a:solidFill>
                  <a:srgbClr val="1E4D78"/>
                </a:solidFill>
                <a:latin typeface="宋体"/>
                <a:cs typeface="宋体"/>
              </a:rPr>
              <a:t> </a:t>
            </a:r>
            <a:r>
              <a:rPr lang="zh-CN" altLang="en-US" sz="1100" spc="-145" dirty="0">
                <a:solidFill>
                  <a:srgbClr val="1E4D78"/>
                </a:solidFill>
                <a:latin typeface="宋体"/>
                <a:ea typeface="宋体"/>
              </a:rPr>
              <a:t>長</a:t>
            </a:r>
            <a:r>
              <a:rPr lang="zh-CN" altLang="en-US" sz="1100" spc="-75" dirty="0">
                <a:solidFill>
                  <a:srgbClr val="1E4D78"/>
                </a:solidFill>
                <a:latin typeface="宋体"/>
                <a:cs typeface="宋体"/>
              </a:rPr>
              <a:t> </a:t>
            </a:r>
            <a:r>
              <a:rPr lang="zh-CN" altLang="en-US" sz="1100" spc="-150" dirty="0">
                <a:solidFill>
                  <a:srgbClr val="1E4D78"/>
                </a:solidFill>
                <a:latin typeface="宋体"/>
                <a:ea typeface="宋体"/>
              </a:rPr>
              <a:t>春</a:t>
            </a:r>
            <a:r>
              <a:rPr lang="zh-CN" altLang="en-US" sz="1100" spc="-75" dirty="0">
                <a:solidFill>
                  <a:srgbClr val="1E4D78"/>
                </a:solidFill>
                <a:latin typeface="宋体"/>
                <a:cs typeface="宋体"/>
              </a:rPr>
              <a:t> </a:t>
            </a:r>
            <a:r>
              <a:rPr lang="en-US" altLang="zh-CN" sz="1100" spc="-75" dirty="0">
                <a:solidFill>
                  <a:srgbClr val="1E4D78"/>
                </a:solidFill>
                <a:latin typeface="Calibri"/>
                <a:ea typeface="Calibri"/>
              </a:rPr>
              <a:t>3</a:t>
            </a:r>
            <a:r>
              <a:rPr lang="zh-CN" altLang="en-US" sz="1100" spc="-150" dirty="0">
                <a:solidFill>
                  <a:srgbClr val="1E4D78"/>
                </a:solidFill>
                <a:latin typeface="宋体"/>
                <a:ea typeface="宋体"/>
              </a:rPr>
              <a:t>街</a:t>
            </a:r>
            <a:r>
              <a:rPr lang="zh-CN" altLang="en-US" sz="1100" spc="-75" dirty="0">
                <a:solidFill>
                  <a:srgbClr val="1E4D78"/>
                </a:solidFill>
                <a:latin typeface="宋体"/>
                <a:cs typeface="宋体"/>
              </a:rPr>
              <a:t> </a:t>
            </a:r>
            <a:r>
              <a:rPr lang="en-US" altLang="zh-CN" sz="1100" spc="-75" dirty="0">
                <a:solidFill>
                  <a:srgbClr val="1E4D78"/>
                </a:solidFill>
                <a:latin typeface="Calibri"/>
                <a:ea typeface="Calibri"/>
              </a:rPr>
              <a:t>26</a:t>
            </a:r>
            <a:r>
              <a:rPr lang="en-US" altLang="zh-CN" sz="1100" spc="-34" dirty="0">
                <a:solidFill>
                  <a:srgbClr val="1E4D78"/>
                </a:solidFill>
                <a:latin typeface="Calibri"/>
                <a:cs typeface="Calibri"/>
              </a:rPr>
              <a:t> </a:t>
            </a:r>
            <a:r>
              <a:rPr lang="zh-CN" altLang="en-US" sz="1100" spc="-150" dirty="0">
                <a:solidFill>
                  <a:srgbClr val="1E4D78"/>
                </a:solidFill>
                <a:latin typeface="宋体"/>
                <a:ea typeface="宋体"/>
              </a:rPr>
              <a:t>號</a:t>
            </a:r>
          </a:p>
          <a:p>
            <a:pPr>
              <a:lnSpc>
                <a:spcPts val="1125"/>
              </a:lnSpc>
            </a:pPr>
            <a:endParaRPr lang="en-US" dirty="0"/>
          </a:p>
          <a:p>
            <a:pPr marL="0">
              <a:lnSpc>
                <a:spcPct val="100000"/>
              </a:lnSpc>
              <a:tabLst>
                <a:tab pos="344423" algn="l"/>
              </a:tabLst>
            </a:pPr>
            <a:r>
              <a:rPr lang="en-US" altLang="zh-CN" sz="1100" dirty="0">
                <a:solidFill>
                  <a:srgbClr val="1E4D78"/>
                </a:solidFill>
                <a:latin typeface="Arial"/>
                <a:ea typeface="Arial"/>
              </a:rPr>
              <a:t>•	</a:t>
            </a:r>
            <a:r>
              <a:rPr lang="zh-CN" altLang="en-US" sz="1100" spc="-150" dirty="0">
                <a:solidFill>
                  <a:srgbClr val="1E4D78"/>
                </a:solidFill>
                <a:latin typeface="宋体"/>
                <a:ea typeface="宋体"/>
              </a:rPr>
              <a:t>學</a:t>
            </a:r>
            <a:r>
              <a:rPr lang="zh-CN" altLang="en-US" sz="1100" spc="-75" dirty="0">
                <a:solidFill>
                  <a:srgbClr val="1E4D78"/>
                </a:solidFill>
                <a:latin typeface="宋体"/>
                <a:cs typeface="宋体"/>
              </a:rPr>
              <a:t> </a:t>
            </a:r>
            <a:r>
              <a:rPr lang="zh-CN" altLang="en-US" sz="1100" spc="-154" dirty="0">
                <a:solidFill>
                  <a:srgbClr val="1E4D78"/>
                </a:solidFill>
                <a:latin typeface="宋体"/>
                <a:ea typeface="宋体"/>
              </a:rPr>
              <a:t>歷</a:t>
            </a:r>
            <a:r>
              <a:rPr lang="zh-CN" altLang="en-US" sz="1100" spc="-80" dirty="0">
                <a:solidFill>
                  <a:srgbClr val="1E4D78"/>
                </a:solidFill>
                <a:latin typeface="宋体"/>
                <a:cs typeface="宋体"/>
              </a:rPr>
              <a:t> </a:t>
            </a:r>
            <a:r>
              <a:rPr lang="zh-CN" altLang="en-US" sz="1100" spc="-154" dirty="0">
                <a:solidFill>
                  <a:srgbClr val="1E4D78"/>
                </a:solidFill>
                <a:latin typeface="宋体"/>
                <a:ea typeface="宋体"/>
              </a:rPr>
              <a:t>：</a:t>
            </a:r>
            <a:r>
              <a:rPr lang="zh-CN" altLang="en-US" sz="1100" spc="-75" dirty="0">
                <a:solidFill>
                  <a:srgbClr val="1E4D78"/>
                </a:solidFill>
                <a:latin typeface="宋体"/>
                <a:cs typeface="宋体"/>
              </a:rPr>
              <a:t> </a:t>
            </a:r>
            <a:r>
              <a:rPr lang="zh-CN" altLang="en-US" sz="1100" spc="-154" dirty="0">
                <a:solidFill>
                  <a:srgbClr val="1E4D78"/>
                </a:solidFill>
                <a:latin typeface="宋体"/>
                <a:ea typeface="宋体"/>
              </a:rPr>
              <a:t>靜</a:t>
            </a:r>
            <a:r>
              <a:rPr lang="zh-CN" altLang="en-US" sz="1100" spc="-80" dirty="0">
                <a:solidFill>
                  <a:srgbClr val="1E4D78"/>
                </a:solidFill>
                <a:latin typeface="宋体"/>
                <a:cs typeface="宋体"/>
              </a:rPr>
              <a:t> </a:t>
            </a:r>
            <a:r>
              <a:rPr lang="zh-CN" altLang="en-US" sz="1100" spc="-154" dirty="0">
                <a:solidFill>
                  <a:srgbClr val="1E4D78"/>
                </a:solidFill>
                <a:latin typeface="宋体"/>
                <a:ea typeface="宋体"/>
              </a:rPr>
              <a:t>宜</a:t>
            </a:r>
            <a:r>
              <a:rPr lang="zh-CN" altLang="en-US" sz="1100" spc="-75" dirty="0">
                <a:solidFill>
                  <a:srgbClr val="1E4D78"/>
                </a:solidFill>
                <a:latin typeface="宋体"/>
                <a:cs typeface="宋体"/>
              </a:rPr>
              <a:t> </a:t>
            </a:r>
            <a:r>
              <a:rPr lang="zh-CN" altLang="en-US" sz="1100" spc="-154" dirty="0">
                <a:solidFill>
                  <a:srgbClr val="1E4D78"/>
                </a:solidFill>
                <a:latin typeface="宋体"/>
                <a:ea typeface="宋体"/>
              </a:rPr>
              <a:t>大</a:t>
            </a:r>
            <a:r>
              <a:rPr lang="zh-CN" altLang="en-US" sz="1100" spc="-80" dirty="0">
                <a:solidFill>
                  <a:srgbClr val="1E4D78"/>
                </a:solidFill>
                <a:latin typeface="宋体"/>
                <a:cs typeface="宋体"/>
              </a:rPr>
              <a:t> </a:t>
            </a:r>
            <a:r>
              <a:rPr lang="zh-CN" altLang="en-US" sz="1100" spc="-154" dirty="0">
                <a:solidFill>
                  <a:srgbClr val="1E4D78"/>
                </a:solidFill>
                <a:latin typeface="宋体"/>
                <a:ea typeface="宋体"/>
              </a:rPr>
              <a:t>學</a:t>
            </a:r>
            <a:r>
              <a:rPr lang="zh-CN" altLang="en-US" sz="1100" spc="-75" dirty="0">
                <a:solidFill>
                  <a:srgbClr val="1E4D78"/>
                </a:solidFill>
                <a:latin typeface="宋体"/>
                <a:cs typeface="宋体"/>
              </a:rPr>
              <a:t> </a:t>
            </a:r>
            <a:r>
              <a:rPr lang="zh-CN" altLang="en-US" sz="1100" spc="-154" dirty="0">
                <a:solidFill>
                  <a:srgbClr val="1E4D78"/>
                </a:solidFill>
                <a:latin typeface="宋体"/>
                <a:ea typeface="宋体"/>
              </a:rPr>
              <a:t>資</a:t>
            </a:r>
            <a:r>
              <a:rPr lang="zh-CN" altLang="en-US" sz="1100" spc="-80" dirty="0">
                <a:solidFill>
                  <a:srgbClr val="1E4D78"/>
                </a:solidFill>
                <a:latin typeface="宋体"/>
                <a:cs typeface="宋体"/>
              </a:rPr>
              <a:t> </a:t>
            </a:r>
            <a:r>
              <a:rPr lang="zh-CN" altLang="en-US" sz="1100" spc="-154" dirty="0">
                <a:solidFill>
                  <a:srgbClr val="1E4D78"/>
                </a:solidFill>
                <a:latin typeface="宋体"/>
                <a:ea typeface="宋体"/>
              </a:rPr>
              <a:t>訊</a:t>
            </a:r>
            <a:r>
              <a:rPr lang="zh-CN" altLang="en-US" sz="1100" spc="-75" dirty="0">
                <a:solidFill>
                  <a:srgbClr val="1E4D78"/>
                </a:solidFill>
                <a:latin typeface="宋体"/>
                <a:cs typeface="宋体"/>
              </a:rPr>
              <a:t> </a:t>
            </a:r>
            <a:r>
              <a:rPr lang="zh-CN" altLang="en-US" sz="1100" spc="-154" dirty="0">
                <a:solidFill>
                  <a:srgbClr val="1E4D78"/>
                </a:solidFill>
                <a:latin typeface="宋体"/>
                <a:ea typeface="宋体"/>
              </a:rPr>
              <a:t>管</a:t>
            </a:r>
            <a:r>
              <a:rPr lang="zh-CN" altLang="en-US" sz="1100" spc="-80" dirty="0">
                <a:solidFill>
                  <a:srgbClr val="1E4D78"/>
                </a:solidFill>
                <a:latin typeface="宋体"/>
                <a:cs typeface="宋体"/>
              </a:rPr>
              <a:t> </a:t>
            </a:r>
            <a:r>
              <a:rPr lang="zh-CN" altLang="en-US" sz="1100" spc="-154" dirty="0">
                <a:solidFill>
                  <a:srgbClr val="1E4D78"/>
                </a:solidFill>
                <a:latin typeface="宋体"/>
                <a:ea typeface="宋体"/>
              </a:rPr>
              <a:t>理</a:t>
            </a:r>
            <a:r>
              <a:rPr lang="zh-CN" altLang="en-US" sz="1100" spc="-75" dirty="0">
                <a:solidFill>
                  <a:srgbClr val="1E4D78"/>
                </a:solidFill>
                <a:latin typeface="宋体"/>
                <a:cs typeface="宋体"/>
              </a:rPr>
              <a:t> </a:t>
            </a:r>
            <a:r>
              <a:rPr lang="zh-CN" altLang="en-US" sz="1100" spc="-154" dirty="0">
                <a:solidFill>
                  <a:srgbClr val="1E4D78"/>
                </a:solidFill>
                <a:latin typeface="宋体"/>
                <a:ea typeface="宋体"/>
              </a:rPr>
              <a:t>學</a:t>
            </a:r>
            <a:r>
              <a:rPr lang="zh-CN" altLang="en-US" sz="1100" spc="-80" dirty="0">
                <a:solidFill>
                  <a:srgbClr val="1E4D78"/>
                </a:solidFill>
                <a:latin typeface="宋体"/>
                <a:cs typeface="宋体"/>
              </a:rPr>
              <a:t> </a:t>
            </a:r>
            <a:r>
              <a:rPr lang="zh-CN" altLang="en-US" sz="1100" spc="-154" dirty="0">
                <a:solidFill>
                  <a:srgbClr val="1E4D78"/>
                </a:solidFill>
                <a:latin typeface="宋体"/>
                <a:ea typeface="宋体"/>
              </a:rPr>
              <a:t>系</a:t>
            </a:r>
            <a:r>
              <a:rPr lang="zh-CN" altLang="en-US" sz="1100" spc="-75" dirty="0">
                <a:solidFill>
                  <a:srgbClr val="1E4D78"/>
                </a:solidFill>
                <a:latin typeface="宋体"/>
                <a:cs typeface="宋体"/>
              </a:rPr>
              <a:t> </a:t>
            </a:r>
            <a:r>
              <a:rPr lang="zh-CN" altLang="en-US" sz="1100" spc="-154" dirty="0">
                <a:solidFill>
                  <a:srgbClr val="1E4D78"/>
                </a:solidFill>
                <a:latin typeface="宋体"/>
                <a:ea typeface="宋体"/>
              </a:rPr>
              <a:t>，</a:t>
            </a:r>
            <a:r>
              <a:rPr lang="zh-CN" altLang="en-US" sz="1100" spc="-80" dirty="0">
                <a:solidFill>
                  <a:srgbClr val="1E4D78"/>
                </a:solidFill>
                <a:latin typeface="宋体"/>
                <a:cs typeface="宋体"/>
              </a:rPr>
              <a:t> </a:t>
            </a:r>
            <a:r>
              <a:rPr lang="zh-CN" altLang="en-US" sz="1100" spc="-154" dirty="0">
                <a:solidFill>
                  <a:srgbClr val="1E4D78"/>
                </a:solidFill>
                <a:latin typeface="宋体"/>
                <a:ea typeface="宋体"/>
              </a:rPr>
              <a:t>學</a:t>
            </a:r>
            <a:r>
              <a:rPr lang="zh-CN" altLang="en-US" sz="1100" spc="-75" dirty="0">
                <a:solidFill>
                  <a:srgbClr val="1E4D78"/>
                </a:solidFill>
                <a:latin typeface="宋体"/>
                <a:cs typeface="宋体"/>
              </a:rPr>
              <a:t> </a:t>
            </a:r>
            <a:r>
              <a:rPr lang="zh-CN" altLang="en-US" sz="1100" spc="-154" dirty="0">
                <a:solidFill>
                  <a:srgbClr val="1E4D78"/>
                </a:solidFill>
                <a:latin typeface="宋体"/>
                <a:ea typeface="宋体"/>
              </a:rPr>
              <a:t>士</a:t>
            </a:r>
            <a:r>
              <a:rPr lang="zh-CN" altLang="en-US" sz="1100" spc="-80" dirty="0">
                <a:solidFill>
                  <a:srgbClr val="1E4D78"/>
                </a:solidFill>
                <a:latin typeface="宋体"/>
                <a:cs typeface="宋体"/>
              </a:rPr>
              <a:t> </a:t>
            </a:r>
            <a:r>
              <a:rPr lang="zh-CN" altLang="en-US" sz="1100" spc="-154" dirty="0">
                <a:solidFill>
                  <a:srgbClr val="1E4D78"/>
                </a:solidFill>
                <a:latin typeface="宋体"/>
                <a:ea typeface="宋体"/>
              </a:rPr>
              <a:t>學</a:t>
            </a:r>
            <a:r>
              <a:rPr lang="zh-CN" altLang="en-US" sz="1100" spc="-75" dirty="0">
                <a:solidFill>
                  <a:srgbClr val="1E4D78"/>
                </a:solidFill>
                <a:latin typeface="宋体"/>
                <a:cs typeface="宋体"/>
              </a:rPr>
              <a:t> </a:t>
            </a:r>
            <a:r>
              <a:rPr lang="zh-CN" altLang="en-US" sz="1100" spc="-154" dirty="0">
                <a:solidFill>
                  <a:srgbClr val="1E4D78"/>
                </a:solidFill>
                <a:latin typeface="宋体"/>
                <a:ea typeface="宋体"/>
              </a:rPr>
              <a:t>位</a:t>
            </a:r>
          </a:p>
          <a:p>
            <a:pPr>
              <a:lnSpc>
                <a:spcPts val="1635"/>
              </a:lnSpc>
            </a:pPr>
            <a:endParaRPr lang="en-US" dirty="0"/>
          </a:p>
          <a:p>
            <a:pPr marL="0">
              <a:lnSpc>
                <a:spcPct val="100000"/>
              </a:lnSpc>
            </a:pPr>
            <a:r>
              <a:rPr lang="en-US" altLang="zh-TW" sz="3600" b="1" dirty="0">
                <a:solidFill>
                  <a:srgbClr val="1E4D78"/>
                </a:solidFill>
                <a:latin typeface="宋体"/>
                <a:ea typeface="宋体"/>
              </a:rPr>
              <a:t>|</a:t>
            </a:r>
            <a:r>
              <a:rPr lang="zh-TW" altLang="en-US" sz="3600" b="1" dirty="0">
                <a:solidFill>
                  <a:srgbClr val="1E4D78"/>
                </a:solidFill>
                <a:latin typeface="宋体"/>
                <a:ea typeface="宋体"/>
              </a:rPr>
              <a:t> </a:t>
            </a:r>
            <a:r>
              <a:rPr lang="zh-CN" altLang="en-US" sz="3600" b="1" dirty="0">
                <a:solidFill>
                  <a:srgbClr val="1E4D78"/>
                </a:solidFill>
                <a:latin typeface="宋体"/>
                <a:ea typeface="宋体"/>
              </a:rPr>
              <a:t>證照</a:t>
            </a:r>
            <a:r>
              <a:rPr lang="zh-CN" altLang="en-US" sz="3600" b="1" spc="-5" dirty="0">
                <a:solidFill>
                  <a:srgbClr val="1E4D78"/>
                </a:solidFill>
                <a:latin typeface="宋体"/>
                <a:ea typeface="宋体"/>
              </a:rPr>
              <a:t>與技能</a:t>
            </a:r>
          </a:p>
          <a:p>
            <a:pPr>
              <a:lnSpc>
                <a:spcPts val="794"/>
              </a:lnSpc>
            </a:pPr>
            <a:endParaRPr lang="en-US" dirty="0"/>
          </a:p>
          <a:p>
            <a:pPr marL="0" indent="64007">
              <a:lnSpc>
                <a:spcPct val="100000"/>
              </a:lnSpc>
            </a:pPr>
            <a:r>
              <a:rPr lang="en-US" altLang="zh-CN" sz="1600" spc="20" dirty="0">
                <a:solidFill>
                  <a:srgbClr val="1E4D78"/>
                </a:solidFill>
                <a:latin typeface="Calibri"/>
                <a:ea typeface="Calibri"/>
              </a:rPr>
              <a:t>(</a:t>
            </a:r>
            <a:r>
              <a:rPr lang="zh-CN" altLang="en-US" sz="1600" spc="64" dirty="0">
                <a:solidFill>
                  <a:srgbClr val="1E4D78"/>
                </a:solidFill>
                <a:latin typeface="宋体"/>
                <a:ea typeface="宋体"/>
              </a:rPr>
              <a:t>一</a:t>
            </a:r>
            <a:r>
              <a:rPr lang="zh-CN" altLang="en-US" sz="1600" spc="-420" dirty="0">
                <a:solidFill>
                  <a:srgbClr val="1E4D78"/>
                </a:solidFill>
                <a:latin typeface="宋体"/>
                <a:cs typeface="宋体"/>
              </a:rPr>
              <a:t> </a:t>
            </a:r>
            <a:r>
              <a:rPr lang="en-US" altLang="zh-CN" sz="1600" spc="20" dirty="0">
                <a:solidFill>
                  <a:srgbClr val="1E4D78"/>
                </a:solidFill>
                <a:latin typeface="Calibri"/>
                <a:ea typeface="Calibri"/>
              </a:rPr>
              <a:t>)</a:t>
            </a:r>
            <a:r>
              <a:rPr lang="zh-CN" altLang="en-US" sz="1600" spc="69" dirty="0">
                <a:solidFill>
                  <a:srgbClr val="1E4D78"/>
                </a:solidFill>
                <a:latin typeface="宋体"/>
                <a:ea typeface="宋体"/>
              </a:rPr>
              <a:t>證照</a:t>
            </a:r>
          </a:p>
          <a:p>
            <a:pPr marL="0" indent="914654">
              <a:lnSpc>
                <a:spcPct val="110833"/>
              </a:lnSpc>
            </a:pPr>
            <a:r>
              <a:rPr lang="en-US" altLang="zh-CN" sz="1200" dirty="0">
                <a:solidFill>
                  <a:srgbClr val="1E4D78"/>
                </a:solidFill>
                <a:latin typeface="Segoe UI Symbol"/>
                <a:ea typeface="Segoe UI Symbol"/>
              </a:rPr>
              <a:t>1.</a:t>
            </a:r>
            <a:r>
              <a:rPr lang="en-US" altLang="zh-CN" sz="1200" dirty="0">
                <a:solidFill>
                  <a:srgbClr val="1E4D78"/>
                </a:solidFill>
                <a:latin typeface="Segoe UI Symbol"/>
                <a:cs typeface="Segoe UI Symbol"/>
              </a:rPr>
              <a:t>   </a:t>
            </a:r>
            <a:r>
              <a:rPr lang="zh-CN" altLang="en-US" sz="1200" dirty="0">
                <a:solidFill>
                  <a:srgbClr val="1E4D78"/>
                </a:solidFill>
                <a:latin typeface="宋体"/>
                <a:ea typeface="宋体"/>
              </a:rPr>
              <a:t>進階</a:t>
            </a:r>
            <a:r>
              <a:rPr lang="zh-CN" altLang="en-US" sz="1200" dirty="0">
                <a:solidFill>
                  <a:srgbClr val="1E4D78"/>
                </a:solidFill>
                <a:latin typeface="宋体"/>
                <a:cs typeface="宋体"/>
              </a:rPr>
              <a:t> </a:t>
            </a:r>
            <a:r>
              <a:rPr lang="en-US" altLang="zh-CN" sz="1200" dirty="0">
                <a:solidFill>
                  <a:srgbClr val="1E4D78"/>
                </a:solidFill>
                <a:latin typeface="Calibri"/>
                <a:ea typeface="Calibri"/>
              </a:rPr>
              <a:t>ERP</a:t>
            </a:r>
            <a:r>
              <a:rPr lang="en-US" altLang="zh-CN" sz="1200" dirty="0">
                <a:solidFill>
                  <a:srgbClr val="1E4D78"/>
                </a:solidFill>
                <a:latin typeface="Calibri"/>
                <a:cs typeface="Calibri"/>
              </a:rPr>
              <a:t> </a:t>
            </a:r>
            <a:r>
              <a:rPr lang="zh-CN" altLang="en-US" sz="1200" dirty="0">
                <a:solidFill>
                  <a:srgbClr val="1E4D78"/>
                </a:solidFill>
                <a:latin typeface="宋体"/>
                <a:ea typeface="宋体"/>
              </a:rPr>
              <a:t>規劃師</a:t>
            </a:r>
            <a:r>
              <a:rPr lang="zh-CN" altLang="en-US" sz="1200" dirty="0">
                <a:solidFill>
                  <a:srgbClr val="1E4D78"/>
                </a:solidFill>
                <a:latin typeface="宋体"/>
                <a:cs typeface="宋体"/>
              </a:rPr>
              <a:t> </a:t>
            </a:r>
            <a:r>
              <a:rPr lang="en-US" altLang="zh-CN" sz="1200" dirty="0">
                <a:solidFill>
                  <a:srgbClr val="1E4D78"/>
                </a:solidFill>
                <a:latin typeface="Calibri"/>
                <a:ea typeface="Calibri"/>
              </a:rPr>
              <a:t>-</a:t>
            </a:r>
            <a:r>
              <a:rPr lang="zh-CN" altLang="en-US" sz="1200" dirty="0">
                <a:solidFill>
                  <a:srgbClr val="1E4D78"/>
                </a:solidFill>
                <a:latin typeface="宋体"/>
                <a:ea typeface="宋体"/>
              </a:rPr>
              <a:t>人</a:t>
            </a:r>
            <a:r>
              <a:rPr lang="zh-CN" altLang="en-US" sz="1200" dirty="0">
                <a:solidFill>
                  <a:srgbClr val="1E4D78"/>
                </a:solidFill>
                <a:latin typeface="宋体"/>
                <a:cs typeface="宋体"/>
              </a:rPr>
              <a:t> </a:t>
            </a:r>
            <a:r>
              <a:rPr lang="zh-CN" altLang="en-US" sz="1200" dirty="0">
                <a:solidFill>
                  <a:srgbClr val="1E4D78"/>
                </a:solidFill>
                <a:latin typeface="宋体"/>
                <a:ea typeface="宋体"/>
              </a:rPr>
              <a:t>力</a:t>
            </a:r>
            <a:r>
              <a:rPr lang="zh-CN" altLang="en-US" sz="1200" dirty="0">
                <a:solidFill>
                  <a:srgbClr val="1E4D78"/>
                </a:solidFill>
                <a:latin typeface="宋体"/>
                <a:cs typeface="宋体"/>
              </a:rPr>
              <a:t> </a:t>
            </a:r>
            <a:r>
              <a:rPr lang="zh-CN" altLang="en-US" sz="1200" dirty="0">
                <a:solidFill>
                  <a:srgbClr val="1E4D78"/>
                </a:solidFill>
                <a:latin typeface="宋体"/>
                <a:ea typeface="宋体"/>
              </a:rPr>
              <a:t>資</a:t>
            </a:r>
            <a:r>
              <a:rPr lang="zh-CN" altLang="en-US" sz="1200" dirty="0">
                <a:solidFill>
                  <a:srgbClr val="1E4D78"/>
                </a:solidFill>
                <a:latin typeface="宋体"/>
                <a:cs typeface="宋体"/>
              </a:rPr>
              <a:t> </a:t>
            </a:r>
            <a:r>
              <a:rPr lang="zh-CN" altLang="en-US" sz="1200" dirty="0">
                <a:solidFill>
                  <a:srgbClr val="1E4D78"/>
                </a:solidFill>
                <a:latin typeface="宋体"/>
                <a:ea typeface="宋体"/>
              </a:rPr>
              <a:t>源</a:t>
            </a:r>
            <a:r>
              <a:rPr lang="zh-CN" altLang="en-US" sz="1200" spc="-60" dirty="0">
                <a:solidFill>
                  <a:srgbClr val="1E4D78"/>
                </a:solidFill>
                <a:latin typeface="宋体"/>
                <a:cs typeface="宋体"/>
              </a:rPr>
              <a:t> </a:t>
            </a:r>
            <a:r>
              <a:rPr lang="zh-CN" altLang="en-US" sz="1200" dirty="0">
                <a:solidFill>
                  <a:srgbClr val="1E4D78"/>
                </a:solidFill>
                <a:latin typeface="宋体"/>
                <a:ea typeface="宋体"/>
              </a:rPr>
              <a:t>管理</a:t>
            </a:r>
          </a:p>
          <a:p>
            <a:pPr>
              <a:lnSpc>
                <a:spcPts val="544"/>
              </a:lnSpc>
            </a:pPr>
            <a:endParaRPr lang="en-US" dirty="0"/>
          </a:p>
          <a:p>
            <a:pPr marL="0" indent="914654">
              <a:lnSpc>
                <a:spcPct val="100000"/>
              </a:lnSpc>
            </a:pPr>
            <a:r>
              <a:rPr lang="en-US" altLang="zh-CN" sz="1200" spc="64" dirty="0">
                <a:solidFill>
                  <a:srgbClr val="1E4D78"/>
                </a:solidFill>
                <a:latin typeface="Calibri"/>
                <a:ea typeface="Calibri"/>
              </a:rPr>
              <a:t>2.</a:t>
            </a:r>
            <a:r>
              <a:rPr lang="en-US" altLang="zh-CN" sz="1200" spc="40" dirty="0">
                <a:solidFill>
                  <a:srgbClr val="1E4D78"/>
                </a:solidFill>
                <a:latin typeface="Calibri"/>
                <a:cs typeface="Calibri"/>
              </a:rPr>
              <a:t>   </a:t>
            </a:r>
            <a:r>
              <a:rPr lang="en-US" altLang="zh-CN" sz="1200" spc="64" dirty="0">
                <a:solidFill>
                  <a:srgbClr val="1E4D78"/>
                </a:solidFill>
                <a:latin typeface="Calibri"/>
                <a:ea typeface="Calibri"/>
              </a:rPr>
              <a:t>BI</a:t>
            </a:r>
            <a:r>
              <a:rPr lang="zh-CN" altLang="en-US" sz="1200" spc="170" dirty="0">
                <a:solidFill>
                  <a:srgbClr val="1E4D78"/>
                </a:solidFill>
                <a:latin typeface="宋体"/>
                <a:ea typeface="宋体"/>
              </a:rPr>
              <a:t>規劃師</a:t>
            </a:r>
          </a:p>
          <a:p>
            <a:pPr marL="0" indent="914654">
              <a:lnSpc>
                <a:spcPct val="100000"/>
              </a:lnSpc>
              <a:spcBef>
                <a:spcPts val="259"/>
              </a:spcBef>
            </a:pPr>
            <a:r>
              <a:rPr lang="en-US" altLang="zh-CN" sz="1200" dirty="0">
                <a:solidFill>
                  <a:srgbClr val="1E4D78"/>
                </a:solidFill>
                <a:latin typeface="Arial"/>
                <a:ea typeface="Arial"/>
              </a:rPr>
              <a:t>3</a:t>
            </a:r>
            <a:r>
              <a:rPr lang="en-US" altLang="zh-CN" sz="1200" dirty="0">
                <a:solidFill>
                  <a:srgbClr val="1E4D78"/>
                </a:solidFill>
                <a:latin typeface="Arial"/>
              </a:rPr>
              <a:t>.</a:t>
            </a:r>
            <a:r>
              <a:rPr lang="en-US" altLang="zh-CN" sz="1200" spc="-30" dirty="0">
                <a:solidFill>
                  <a:srgbClr val="1E4D78"/>
                </a:solidFill>
                <a:latin typeface="Arial"/>
                <a:cs typeface="Arial"/>
              </a:rPr>
              <a:t>   </a:t>
            </a:r>
            <a:r>
              <a:rPr lang="en-US" altLang="zh-CN" sz="1200" dirty="0">
                <a:solidFill>
                  <a:srgbClr val="000000"/>
                </a:solidFill>
                <a:latin typeface="Arial"/>
              </a:rPr>
              <a:t>SAP</a:t>
            </a:r>
            <a:r>
              <a:rPr lang="en-US" altLang="zh-CN" sz="1200" spc="-34" dirty="0">
                <a:solidFill>
                  <a:srgbClr val="000000"/>
                </a:solidFill>
                <a:latin typeface="Arial"/>
                <a:cs typeface="Arial"/>
              </a:rPr>
              <a:t> </a:t>
            </a:r>
            <a:r>
              <a:rPr lang="en-US" altLang="zh-CN" sz="1200" dirty="0">
                <a:solidFill>
                  <a:srgbClr val="000000"/>
                </a:solidFill>
                <a:latin typeface="Arial"/>
                <a:ea typeface="+mj-ea"/>
              </a:rPr>
              <a:t>Certfied</a:t>
            </a:r>
            <a:r>
              <a:rPr lang="en-US" altLang="zh-CN" sz="1200" spc="-30" dirty="0">
                <a:solidFill>
                  <a:srgbClr val="000000"/>
                </a:solidFill>
                <a:latin typeface="Arial"/>
                <a:cs typeface="Arial"/>
              </a:rPr>
              <a:t> </a:t>
            </a:r>
            <a:r>
              <a:rPr lang="en-US" altLang="zh-CN" sz="1200" dirty="0">
                <a:solidFill>
                  <a:srgbClr val="000000"/>
                </a:solidFill>
                <a:latin typeface="Arial"/>
              </a:rPr>
              <a:t>Businese</a:t>
            </a:r>
            <a:r>
              <a:rPr lang="en-US" altLang="zh-CN" sz="1200" spc="-34" dirty="0">
                <a:solidFill>
                  <a:srgbClr val="000000"/>
                </a:solidFill>
                <a:latin typeface="Arial"/>
                <a:cs typeface="Arial"/>
              </a:rPr>
              <a:t> </a:t>
            </a:r>
            <a:r>
              <a:rPr lang="en-US" altLang="zh-CN" sz="1200" dirty="0">
                <a:solidFill>
                  <a:srgbClr val="000000"/>
                </a:solidFill>
                <a:latin typeface="Arial"/>
              </a:rPr>
              <a:t>Associate</a:t>
            </a:r>
            <a:r>
              <a:rPr lang="en-US" altLang="zh-CN" sz="1200" spc="-35" dirty="0">
                <a:solidFill>
                  <a:srgbClr val="000000"/>
                </a:solidFill>
                <a:latin typeface="Arial"/>
                <a:cs typeface="Arial"/>
              </a:rPr>
              <a:t> </a:t>
            </a:r>
            <a:r>
              <a:rPr lang="en-US" altLang="zh-CN" sz="1200" dirty="0">
                <a:solidFill>
                  <a:srgbClr val="000000"/>
                </a:solidFill>
                <a:latin typeface="Arial"/>
              </a:rPr>
              <a:t>with</a:t>
            </a:r>
          </a:p>
          <a:p>
            <a:pPr>
              <a:lnSpc>
                <a:spcPts val="525"/>
              </a:lnSpc>
            </a:pPr>
            <a:endParaRPr lang="en-US" dirty="0"/>
          </a:p>
          <a:p>
            <a:pPr marL="0" indent="1178306">
              <a:lnSpc>
                <a:spcPct val="100000"/>
              </a:lnSpc>
            </a:pPr>
            <a:r>
              <a:rPr lang="en-US" altLang="zh-CN" sz="1200" dirty="0">
                <a:solidFill>
                  <a:srgbClr val="000000"/>
                </a:solidFill>
                <a:latin typeface="Arial"/>
              </a:rPr>
              <a:t>SAP</a:t>
            </a:r>
            <a:r>
              <a:rPr lang="en-US" altLang="zh-CN" sz="1200" spc="-30" dirty="0">
                <a:solidFill>
                  <a:srgbClr val="000000"/>
                </a:solidFill>
                <a:latin typeface="Arial"/>
                <a:cs typeface="Arial"/>
              </a:rPr>
              <a:t> </a:t>
            </a:r>
            <a:r>
              <a:rPr lang="en-US" altLang="zh-CN" sz="1200" dirty="0">
                <a:solidFill>
                  <a:srgbClr val="000000"/>
                </a:solidFill>
                <a:latin typeface="Arial"/>
              </a:rPr>
              <a:t>ERP(SAP</a:t>
            </a:r>
            <a:r>
              <a:rPr lang="zh-CN" altLang="en-US" sz="1200" dirty="0">
                <a:solidFill>
                  <a:srgbClr val="000000"/>
                </a:solidFill>
                <a:latin typeface="宋体"/>
                <a:ea typeface="宋体"/>
              </a:rPr>
              <a:t>原廠</a:t>
            </a:r>
            <a:r>
              <a:rPr lang="zh-CN" altLang="en-US" sz="1200" spc="-5" dirty="0">
                <a:solidFill>
                  <a:srgbClr val="000000"/>
                </a:solidFill>
                <a:latin typeface="宋体"/>
                <a:ea typeface="宋体"/>
              </a:rPr>
              <a:t>認</a:t>
            </a:r>
            <a:r>
              <a:rPr lang="zh-CN" altLang="en-US" sz="1200" dirty="0">
                <a:solidFill>
                  <a:srgbClr val="000000"/>
                </a:solidFill>
                <a:latin typeface="宋体"/>
                <a:ea typeface="宋体"/>
              </a:rPr>
              <a:t>證</a:t>
            </a:r>
            <a:r>
              <a:rPr lang="en-US" altLang="zh-CN" sz="1200" dirty="0">
                <a:solidFill>
                  <a:srgbClr val="000000"/>
                </a:solidFill>
                <a:latin typeface="Arial"/>
              </a:rPr>
              <a:t>)</a:t>
            </a:r>
          </a:p>
          <a:p>
            <a:pPr>
              <a:lnSpc>
                <a:spcPts val="690"/>
              </a:lnSpc>
            </a:pPr>
            <a:endParaRPr lang="en-US" dirty="0"/>
          </a:p>
          <a:p>
            <a:pPr marL="0" indent="64007">
              <a:lnSpc>
                <a:spcPct val="100000"/>
              </a:lnSpc>
            </a:pPr>
            <a:r>
              <a:rPr lang="en-US" altLang="zh-CN" sz="1600" spc="20" dirty="0">
                <a:solidFill>
                  <a:srgbClr val="1E4D78"/>
                </a:solidFill>
                <a:latin typeface="Calibri"/>
                <a:ea typeface="Calibri"/>
              </a:rPr>
              <a:t>(</a:t>
            </a:r>
            <a:r>
              <a:rPr lang="zh-CN" altLang="en-US" sz="1600" spc="64" dirty="0">
                <a:solidFill>
                  <a:srgbClr val="1E4D78"/>
                </a:solidFill>
                <a:latin typeface="宋体"/>
                <a:ea typeface="宋体"/>
              </a:rPr>
              <a:t>二</a:t>
            </a:r>
            <a:r>
              <a:rPr lang="zh-CN" altLang="en-US" sz="1600" spc="-420" dirty="0">
                <a:solidFill>
                  <a:srgbClr val="1E4D78"/>
                </a:solidFill>
                <a:latin typeface="宋体"/>
                <a:cs typeface="宋体"/>
              </a:rPr>
              <a:t> </a:t>
            </a:r>
            <a:r>
              <a:rPr lang="en-US" altLang="zh-CN" sz="1600" spc="20" dirty="0">
                <a:solidFill>
                  <a:srgbClr val="1E4D78"/>
                </a:solidFill>
                <a:latin typeface="Calibri"/>
                <a:ea typeface="Calibri"/>
              </a:rPr>
              <a:t>)</a:t>
            </a:r>
            <a:r>
              <a:rPr lang="zh-CN" altLang="en-US" sz="1600" spc="69" dirty="0">
                <a:solidFill>
                  <a:srgbClr val="1E4D78"/>
                </a:solidFill>
                <a:latin typeface="宋体"/>
                <a:ea typeface="宋体"/>
              </a:rPr>
              <a:t>技能</a:t>
            </a:r>
          </a:p>
          <a:p>
            <a:pPr marL="0" indent="914654">
              <a:lnSpc>
                <a:spcPct val="100000"/>
              </a:lnSpc>
              <a:spcBef>
                <a:spcPts val="284"/>
              </a:spcBef>
            </a:pPr>
            <a:r>
              <a:rPr lang="en-US" altLang="zh-CN" sz="1200" dirty="0">
                <a:solidFill>
                  <a:srgbClr val="1E4D78"/>
                </a:solidFill>
                <a:latin typeface="Calibri"/>
                <a:ea typeface="Calibri"/>
              </a:rPr>
              <a:t>1.</a:t>
            </a:r>
            <a:r>
              <a:rPr lang="en-US" altLang="zh-CN" sz="1200" spc="-44" dirty="0">
                <a:solidFill>
                  <a:srgbClr val="1E4D78"/>
                </a:solidFill>
                <a:latin typeface="Calibri"/>
                <a:cs typeface="Calibri"/>
              </a:rPr>
              <a:t>   </a:t>
            </a:r>
            <a:r>
              <a:rPr lang="en-US" altLang="zh-CN" sz="1200" dirty="0">
                <a:solidFill>
                  <a:srgbClr val="1E4D78"/>
                </a:solidFill>
                <a:latin typeface="Calibri"/>
                <a:ea typeface="Calibri"/>
              </a:rPr>
              <a:t>JAVA</a:t>
            </a:r>
            <a:r>
              <a:rPr lang="en-US" altLang="zh-CN" sz="1200" spc="-44" dirty="0">
                <a:solidFill>
                  <a:srgbClr val="1E4D78"/>
                </a:solidFill>
                <a:latin typeface="Calibri"/>
                <a:cs typeface="Calibri"/>
              </a:rPr>
              <a:t> </a:t>
            </a:r>
            <a:r>
              <a:rPr lang="zh-CN" altLang="en-US" sz="1200" dirty="0">
                <a:solidFill>
                  <a:srgbClr val="1E4D78"/>
                </a:solidFill>
                <a:latin typeface="宋体"/>
                <a:ea typeface="宋体"/>
              </a:rPr>
              <a:t>程</a:t>
            </a:r>
            <a:r>
              <a:rPr lang="zh-CN" altLang="en-US" sz="1200" spc="-100" dirty="0">
                <a:solidFill>
                  <a:srgbClr val="1E4D78"/>
                </a:solidFill>
                <a:latin typeface="宋体"/>
                <a:cs typeface="宋体"/>
              </a:rPr>
              <a:t> </a:t>
            </a:r>
            <a:r>
              <a:rPr lang="zh-CN" altLang="en-US" sz="1200" dirty="0">
                <a:solidFill>
                  <a:srgbClr val="1E4D78"/>
                </a:solidFill>
                <a:latin typeface="宋体"/>
                <a:ea typeface="宋体"/>
              </a:rPr>
              <a:t>式</a:t>
            </a:r>
            <a:r>
              <a:rPr lang="zh-CN" altLang="en-US" sz="1200" spc="-104" dirty="0">
                <a:solidFill>
                  <a:srgbClr val="1E4D78"/>
                </a:solidFill>
                <a:latin typeface="宋体"/>
                <a:cs typeface="宋体"/>
              </a:rPr>
              <a:t> </a:t>
            </a:r>
            <a:r>
              <a:rPr lang="zh-CN" altLang="en-US" sz="1200" dirty="0">
                <a:solidFill>
                  <a:srgbClr val="1E4D78"/>
                </a:solidFill>
                <a:latin typeface="宋体"/>
                <a:ea typeface="宋体"/>
              </a:rPr>
              <a:t>語</a:t>
            </a:r>
            <a:r>
              <a:rPr lang="zh-CN" altLang="en-US" sz="1200" spc="-100" dirty="0">
                <a:solidFill>
                  <a:srgbClr val="1E4D78"/>
                </a:solidFill>
                <a:latin typeface="宋体"/>
                <a:cs typeface="宋体"/>
              </a:rPr>
              <a:t> </a:t>
            </a:r>
            <a:r>
              <a:rPr lang="zh-CN" altLang="en-US" sz="1200" dirty="0">
                <a:solidFill>
                  <a:srgbClr val="1E4D78"/>
                </a:solidFill>
                <a:latin typeface="宋体"/>
                <a:ea typeface="宋体"/>
              </a:rPr>
              <a:t>言</a:t>
            </a:r>
            <a:r>
              <a:rPr lang="zh-CN" altLang="en-US" sz="1200" spc="-100" dirty="0">
                <a:solidFill>
                  <a:srgbClr val="1E4D78"/>
                </a:solidFill>
                <a:latin typeface="宋体"/>
                <a:cs typeface="宋体"/>
              </a:rPr>
              <a:t> </a:t>
            </a:r>
            <a:r>
              <a:rPr lang="zh-CN" altLang="en-US" sz="1200" dirty="0">
                <a:solidFill>
                  <a:srgbClr val="1E4D78"/>
                </a:solidFill>
                <a:latin typeface="宋体"/>
                <a:ea typeface="宋体"/>
              </a:rPr>
              <a:t>編</a:t>
            </a:r>
            <a:r>
              <a:rPr lang="zh-CN" altLang="en-US" sz="1200" spc="-109" dirty="0">
                <a:solidFill>
                  <a:srgbClr val="1E4D78"/>
                </a:solidFill>
                <a:latin typeface="宋体"/>
                <a:cs typeface="宋体"/>
              </a:rPr>
              <a:t> </a:t>
            </a:r>
            <a:r>
              <a:rPr lang="zh-CN" altLang="en-US" sz="1200" dirty="0">
                <a:solidFill>
                  <a:srgbClr val="1E4D78"/>
                </a:solidFill>
                <a:latin typeface="宋体"/>
                <a:ea typeface="宋体"/>
              </a:rPr>
              <a:t>寫</a:t>
            </a:r>
          </a:p>
          <a:p>
            <a:pPr>
              <a:lnSpc>
                <a:spcPts val="450"/>
              </a:lnSpc>
            </a:pPr>
            <a:endParaRPr lang="en-US" dirty="0"/>
          </a:p>
          <a:p>
            <a:pPr marL="0" indent="914654">
              <a:lnSpc>
                <a:spcPct val="100000"/>
              </a:lnSpc>
            </a:pPr>
            <a:r>
              <a:rPr lang="en-US" altLang="zh-CN" sz="1200" dirty="0">
                <a:solidFill>
                  <a:srgbClr val="1E4D78"/>
                </a:solidFill>
                <a:latin typeface="Arial"/>
                <a:ea typeface="Arial"/>
              </a:rPr>
              <a:t>2.</a:t>
            </a:r>
            <a:r>
              <a:rPr lang="en-US" altLang="zh-CN" sz="1200" spc="25" dirty="0">
                <a:solidFill>
                  <a:srgbClr val="1E4D78"/>
                </a:solidFill>
                <a:latin typeface="Arial"/>
                <a:cs typeface="Arial"/>
              </a:rPr>
              <a:t>   </a:t>
            </a:r>
            <a:r>
              <a:rPr lang="en-US" altLang="zh-CN" sz="1200" dirty="0">
                <a:solidFill>
                  <a:srgbClr val="1E4D78"/>
                </a:solidFill>
                <a:latin typeface="Arial"/>
                <a:ea typeface="Arial"/>
              </a:rPr>
              <a:t>HTML</a:t>
            </a:r>
            <a:r>
              <a:rPr lang="zh-CN" altLang="en-US" sz="1200" dirty="0">
                <a:solidFill>
                  <a:srgbClr val="1E4D78"/>
                </a:solidFill>
                <a:latin typeface="宋体"/>
                <a:ea typeface="宋体"/>
              </a:rPr>
              <a:t>、</a:t>
            </a:r>
            <a:r>
              <a:rPr lang="en-US" altLang="zh-CN" sz="1200" dirty="0">
                <a:solidFill>
                  <a:srgbClr val="1E4D78"/>
                </a:solidFill>
                <a:latin typeface="Arial"/>
                <a:ea typeface="Arial"/>
              </a:rPr>
              <a:t>CSS</a:t>
            </a:r>
            <a:r>
              <a:rPr lang="zh-CN" altLang="en-US" sz="1200" dirty="0">
                <a:solidFill>
                  <a:srgbClr val="1E4D78"/>
                </a:solidFill>
                <a:latin typeface="宋体"/>
                <a:ea typeface="宋体"/>
              </a:rPr>
              <a:t>網頁設計</a:t>
            </a:r>
          </a:p>
          <a:p>
            <a:pPr>
              <a:lnSpc>
                <a:spcPts val="600"/>
              </a:lnSpc>
            </a:pPr>
            <a:endParaRPr lang="en-US" dirty="0"/>
          </a:p>
          <a:p>
            <a:pPr marL="0" indent="914654">
              <a:lnSpc>
                <a:spcPct val="100000"/>
              </a:lnSpc>
            </a:pPr>
            <a:r>
              <a:rPr lang="en-US" altLang="zh-CN" sz="1200" dirty="0">
                <a:solidFill>
                  <a:srgbClr val="1E4D78"/>
                </a:solidFill>
                <a:latin typeface="Arial"/>
                <a:ea typeface="Arial"/>
              </a:rPr>
              <a:t>3.</a:t>
            </a:r>
            <a:r>
              <a:rPr lang="en-US" altLang="zh-CN" sz="1200" spc="25" dirty="0">
                <a:solidFill>
                  <a:srgbClr val="1E4D78"/>
                </a:solidFill>
                <a:latin typeface="Arial"/>
                <a:cs typeface="Arial"/>
              </a:rPr>
              <a:t>   </a:t>
            </a:r>
            <a:r>
              <a:rPr lang="en-US" altLang="zh-CN" sz="1200" dirty="0">
                <a:solidFill>
                  <a:srgbClr val="1E4D78"/>
                </a:solidFill>
                <a:latin typeface="Arial"/>
                <a:ea typeface="Arial"/>
              </a:rPr>
              <a:t>APP</a:t>
            </a:r>
            <a:r>
              <a:rPr lang="zh-CN" altLang="en-US" sz="1200" dirty="0">
                <a:solidFill>
                  <a:srgbClr val="1E4D78"/>
                </a:solidFill>
                <a:latin typeface="宋体"/>
                <a:ea typeface="宋体"/>
              </a:rPr>
              <a:t>程式編寫</a:t>
            </a:r>
          </a:p>
          <a:p>
            <a:pPr>
              <a:lnSpc>
                <a:spcPts val="634"/>
              </a:lnSpc>
            </a:pPr>
            <a:endParaRPr lang="en-US" dirty="0"/>
          </a:p>
          <a:p>
            <a:pPr marL="0" indent="914654">
              <a:lnSpc>
                <a:spcPct val="100000"/>
              </a:lnSpc>
            </a:pPr>
            <a:r>
              <a:rPr lang="en-US" altLang="zh-CN" sz="1200" spc="44" dirty="0">
                <a:solidFill>
                  <a:srgbClr val="1E4D78"/>
                </a:solidFill>
                <a:latin typeface="Calibri"/>
                <a:ea typeface="Calibri"/>
              </a:rPr>
              <a:t>4.</a:t>
            </a:r>
            <a:r>
              <a:rPr lang="en-US" altLang="zh-CN" sz="1200" spc="25" dirty="0">
                <a:solidFill>
                  <a:srgbClr val="1E4D78"/>
                </a:solidFill>
                <a:latin typeface="Calibri"/>
                <a:cs typeface="Calibri"/>
              </a:rPr>
              <a:t>   </a:t>
            </a:r>
            <a:r>
              <a:rPr lang="en-US" altLang="zh-CN" sz="1200" spc="64" dirty="0">
                <a:solidFill>
                  <a:srgbClr val="1E4D78"/>
                </a:solidFill>
                <a:latin typeface="Calibri"/>
                <a:ea typeface="Calibri"/>
              </a:rPr>
              <a:t>SQL</a:t>
            </a:r>
            <a:r>
              <a:rPr lang="en-US" altLang="zh-CN" sz="1200" spc="40" dirty="0">
                <a:solidFill>
                  <a:srgbClr val="1E4D78"/>
                </a:solidFill>
                <a:latin typeface="Calibri"/>
                <a:cs typeface="Calibri"/>
              </a:rPr>
              <a:t> </a:t>
            </a:r>
            <a:r>
              <a:rPr lang="zh-CN" altLang="en-US" sz="1200" spc="125" dirty="0">
                <a:solidFill>
                  <a:srgbClr val="1E4D78"/>
                </a:solidFill>
                <a:latin typeface="宋体"/>
                <a:ea typeface="宋体"/>
              </a:rPr>
              <a:t>語法</a:t>
            </a:r>
          </a:p>
          <a:p>
            <a:pPr>
              <a:lnSpc>
                <a:spcPts val="425"/>
              </a:lnSpc>
            </a:pPr>
            <a:endParaRPr lang="en-US" dirty="0"/>
          </a:p>
          <a:p>
            <a:pPr marL="0" indent="914654">
              <a:lnSpc>
                <a:spcPct val="107083"/>
              </a:lnSpc>
            </a:pPr>
            <a:r>
              <a:rPr lang="en-US" altLang="zh-CN" sz="1200" dirty="0">
                <a:solidFill>
                  <a:srgbClr val="1E4D78"/>
                </a:solidFill>
                <a:latin typeface="Segoe UI Symbol"/>
                <a:ea typeface="Segoe UI Symbol"/>
              </a:rPr>
              <a:t>5.</a:t>
            </a:r>
            <a:r>
              <a:rPr lang="en-US" altLang="zh-CN" sz="1200" spc="-94" dirty="0">
                <a:solidFill>
                  <a:srgbClr val="1E4D78"/>
                </a:solidFill>
                <a:latin typeface="Segoe UI Symbol"/>
                <a:cs typeface="Segoe UI Symbol"/>
              </a:rPr>
              <a:t>   </a:t>
            </a:r>
            <a:r>
              <a:rPr lang="zh-CN" altLang="en-US" sz="1200" dirty="0">
                <a:solidFill>
                  <a:srgbClr val="1E4D78"/>
                </a:solidFill>
                <a:latin typeface="宋体"/>
                <a:ea typeface="宋体"/>
              </a:rPr>
              <a:t>區</a:t>
            </a:r>
            <a:r>
              <a:rPr lang="zh-CN" altLang="en-US" sz="1200" spc="-189" dirty="0">
                <a:solidFill>
                  <a:srgbClr val="1E4D78"/>
                </a:solidFill>
                <a:latin typeface="宋体"/>
                <a:cs typeface="宋体"/>
              </a:rPr>
              <a:t> </a:t>
            </a:r>
            <a:r>
              <a:rPr lang="zh-CN" altLang="en-US" sz="1200" dirty="0">
                <a:solidFill>
                  <a:srgbClr val="1E4D78"/>
                </a:solidFill>
                <a:latin typeface="宋体"/>
                <a:ea typeface="宋体"/>
              </a:rPr>
              <a:t>塊</a:t>
            </a:r>
            <a:r>
              <a:rPr lang="zh-CN" altLang="en-US" sz="1200" spc="-179" dirty="0">
                <a:solidFill>
                  <a:srgbClr val="1E4D78"/>
                </a:solidFill>
                <a:latin typeface="宋体"/>
                <a:cs typeface="宋体"/>
              </a:rPr>
              <a:t> </a:t>
            </a:r>
            <a:r>
              <a:rPr lang="zh-CN" altLang="en-US" sz="1200" dirty="0">
                <a:solidFill>
                  <a:srgbClr val="1E4D78"/>
                </a:solidFill>
                <a:latin typeface="宋体"/>
                <a:ea typeface="宋体"/>
              </a:rPr>
              <a:t>鏈</a:t>
            </a:r>
            <a:r>
              <a:rPr lang="zh-CN" altLang="en-US" sz="1200" spc="-179" dirty="0">
                <a:solidFill>
                  <a:srgbClr val="1E4D78"/>
                </a:solidFill>
                <a:latin typeface="宋体"/>
                <a:cs typeface="宋体"/>
              </a:rPr>
              <a:t> </a:t>
            </a:r>
            <a:r>
              <a:rPr lang="zh-CN" altLang="en-US" sz="1200" dirty="0">
                <a:solidFill>
                  <a:srgbClr val="1E4D78"/>
                </a:solidFill>
                <a:latin typeface="宋体"/>
                <a:ea typeface="宋体"/>
              </a:rPr>
              <a:t>智</a:t>
            </a:r>
            <a:r>
              <a:rPr lang="zh-CN" altLang="en-US" sz="1200" spc="-179" dirty="0">
                <a:solidFill>
                  <a:srgbClr val="1E4D78"/>
                </a:solidFill>
                <a:latin typeface="宋体"/>
                <a:cs typeface="宋体"/>
              </a:rPr>
              <a:t> </a:t>
            </a:r>
            <a:r>
              <a:rPr lang="zh-CN" altLang="en-US" sz="1200" dirty="0">
                <a:solidFill>
                  <a:srgbClr val="1E4D78"/>
                </a:solidFill>
                <a:latin typeface="宋体"/>
                <a:ea typeface="宋体"/>
              </a:rPr>
              <a:t>能</a:t>
            </a:r>
            <a:r>
              <a:rPr lang="zh-CN" altLang="en-US" sz="1200" spc="-179" dirty="0">
                <a:solidFill>
                  <a:srgbClr val="1E4D78"/>
                </a:solidFill>
                <a:latin typeface="宋体"/>
                <a:cs typeface="宋体"/>
              </a:rPr>
              <a:t> </a:t>
            </a:r>
            <a:r>
              <a:rPr lang="zh-CN" altLang="en-US" sz="1200" dirty="0">
                <a:solidFill>
                  <a:srgbClr val="1E4D78"/>
                </a:solidFill>
                <a:latin typeface="宋体"/>
                <a:ea typeface="宋体"/>
              </a:rPr>
              <a:t>合</a:t>
            </a:r>
            <a:r>
              <a:rPr lang="zh-CN" altLang="en-US" sz="1200" spc="-179" dirty="0">
                <a:solidFill>
                  <a:srgbClr val="1E4D78"/>
                </a:solidFill>
                <a:latin typeface="宋体"/>
                <a:cs typeface="宋体"/>
              </a:rPr>
              <a:t> </a:t>
            </a:r>
            <a:r>
              <a:rPr lang="zh-CN" altLang="en-US" sz="1200" dirty="0">
                <a:solidFill>
                  <a:srgbClr val="1E4D78"/>
                </a:solidFill>
                <a:latin typeface="宋体"/>
                <a:ea typeface="宋体"/>
              </a:rPr>
              <a:t>約</a:t>
            </a:r>
            <a:r>
              <a:rPr lang="zh-CN" altLang="en-US" sz="1200" spc="-184" dirty="0">
                <a:solidFill>
                  <a:srgbClr val="1E4D78"/>
                </a:solidFill>
                <a:latin typeface="宋体"/>
                <a:cs typeface="宋体"/>
              </a:rPr>
              <a:t> </a:t>
            </a:r>
            <a:r>
              <a:rPr lang="zh-CN" altLang="en-US" sz="1200" dirty="0">
                <a:solidFill>
                  <a:srgbClr val="1E4D78"/>
                </a:solidFill>
                <a:latin typeface="宋体"/>
                <a:ea typeface="宋体"/>
              </a:rPr>
              <a:t>編寫</a:t>
            </a:r>
            <a:endParaRPr lang="en-US" altLang="zh-CN" sz="1200" dirty="0">
              <a:solidFill>
                <a:srgbClr val="1E4D78"/>
              </a:solidFill>
              <a:latin typeface="宋体"/>
              <a:ea typeface="宋体"/>
            </a:endParaRPr>
          </a:p>
          <a:p>
            <a:pPr marL="0" indent="914654">
              <a:lnSpc>
                <a:spcPct val="107083"/>
              </a:lnSpc>
            </a:pPr>
            <a:r>
              <a:rPr lang="en-US" altLang="zh-CN" sz="1200" dirty="0">
                <a:solidFill>
                  <a:srgbClr val="1E4D78"/>
                </a:solidFill>
                <a:latin typeface="Calibri"/>
                <a:ea typeface="Calibri"/>
              </a:rPr>
              <a:t>6. </a:t>
            </a:r>
            <a:r>
              <a:rPr lang="zh-TW" altLang="en-US" sz="1200" dirty="0">
                <a:solidFill>
                  <a:srgbClr val="1E4D78"/>
                </a:solidFill>
                <a:latin typeface="Calibri"/>
                <a:ea typeface="Calibri"/>
              </a:rPr>
              <a:t>  </a:t>
            </a:r>
            <a:r>
              <a:rPr lang="en-US" altLang="zh-CN" sz="1200" spc="-34" dirty="0">
                <a:solidFill>
                  <a:srgbClr val="1E4D78"/>
                </a:solidFill>
                <a:latin typeface="Calibri"/>
                <a:ea typeface="Calibri"/>
              </a:rPr>
              <a:t>A</a:t>
            </a:r>
            <a:r>
              <a:rPr lang="en-US" altLang="zh-CN" sz="1200" spc="-40" dirty="0">
                <a:solidFill>
                  <a:srgbClr val="1E4D78"/>
                </a:solidFill>
                <a:latin typeface="Calibri"/>
                <a:ea typeface="Calibri"/>
              </a:rPr>
              <a:t>BA</a:t>
            </a:r>
            <a:r>
              <a:rPr lang="en-US" altLang="zh-CN" sz="1200" spc="-34" dirty="0">
                <a:solidFill>
                  <a:srgbClr val="1E4D78"/>
                </a:solidFill>
                <a:latin typeface="Calibri"/>
                <a:ea typeface="Calibri"/>
              </a:rPr>
              <a:t>P</a:t>
            </a:r>
            <a:r>
              <a:rPr lang="zh-TW" altLang="en-US" sz="1200" spc="-34" dirty="0">
                <a:solidFill>
                  <a:srgbClr val="1E4D78"/>
                </a:solidFill>
                <a:latin typeface="Calibri"/>
                <a:ea typeface="Calibri"/>
              </a:rPr>
              <a:t> </a:t>
            </a:r>
            <a:r>
              <a:rPr lang="zh-CN" altLang="en-US" sz="1200" spc="-64" dirty="0">
                <a:solidFill>
                  <a:srgbClr val="1E4D78"/>
                </a:solidFill>
                <a:latin typeface="宋体"/>
                <a:ea typeface="宋体"/>
              </a:rPr>
              <a:t>語</a:t>
            </a:r>
            <a:r>
              <a:rPr lang="zh-CN" altLang="en-US" sz="1200" spc="-34" dirty="0">
                <a:solidFill>
                  <a:srgbClr val="1E4D78"/>
                </a:solidFill>
                <a:latin typeface="宋体"/>
                <a:cs typeface="宋体"/>
              </a:rPr>
              <a:t> </a:t>
            </a:r>
            <a:r>
              <a:rPr lang="zh-CN" altLang="en-US" sz="1200" spc="-69" dirty="0">
                <a:solidFill>
                  <a:srgbClr val="1E4D78"/>
                </a:solidFill>
                <a:latin typeface="宋体"/>
                <a:ea typeface="宋体"/>
              </a:rPr>
              <a:t>言</a:t>
            </a:r>
            <a:r>
              <a:rPr lang="en-US" altLang="zh-TW" sz="1200" spc="-69" dirty="0">
                <a:solidFill>
                  <a:srgbClr val="1E4D78"/>
                </a:solidFill>
                <a:latin typeface="宋体"/>
                <a:ea typeface="宋体"/>
              </a:rPr>
              <a:t>(SAP)</a:t>
            </a:r>
            <a:endParaRPr lang="zh-CN" altLang="en-US" sz="1200" dirty="0">
              <a:solidFill>
                <a:srgbClr val="1E4D78"/>
              </a:solidFill>
              <a:latin typeface="宋体"/>
              <a:ea typeface="宋体"/>
            </a:endParaRPr>
          </a:p>
        </p:txBody>
      </p:sp>
      <p:sp>
        <p:nvSpPr>
          <p:cNvPr id="11" name="TextBox 11"/>
          <p:cNvSpPr txBox="1"/>
          <p:nvPr/>
        </p:nvSpPr>
        <p:spPr>
          <a:xfrm>
            <a:off x="6642876" y="362684"/>
            <a:ext cx="5460610" cy="6774290"/>
          </a:xfrm>
          <a:prstGeom prst="rect">
            <a:avLst/>
          </a:prstGeom>
          <a:noFill/>
        </p:spPr>
        <p:txBody>
          <a:bodyPr wrap="square" lIns="0" tIns="0" rIns="0" bIns="0" rtlCol="0">
            <a:spAutoFit/>
          </a:bodyPr>
          <a:lstStyle/>
          <a:p>
            <a:pPr marL="0">
              <a:lnSpc>
                <a:spcPct val="100000"/>
              </a:lnSpc>
            </a:pPr>
            <a:r>
              <a:rPr lang="en-US" altLang="zh-TW" sz="3600" b="1" spc="-5" dirty="0">
                <a:solidFill>
                  <a:srgbClr val="1E4D78"/>
                </a:solidFill>
                <a:latin typeface="宋体"/>
                <a:ea typeface="宋体"/>
              </a:rPr>
              <a:t>|</a:t>
            </a:r>
            <a:r>
              <a:rPr lang="zh-TW" altLang="en-US" sz="3600" b="1" spc="-5" dirty="0">
                <a:solidFill>
                  <a:srgbClr val="1E4D78"/>
                </a:solidFill>
                <a:latin typeface="宋体"/>
                <a:ea typeface="宋体"/>
              </a:rPr>
              <a:t> </a:t>
            </a:r>
            <a:r>
              <a:rPr lang="zh-CN" altLang="en-US" sz="3600" b="1" spc="-5" dirty="0">
                <a:solidFill>
                  <a:srgbClr val="1E4D78"/>
                </a:solidFill>
                <a:latin typeface="宋体"/>
                <a:ea typeface="宋体"/>
              </a:rPr>
              <a:t>學</a:t>
            </a:r>
            <a:r>
              <a:rPr lang="zh-CN" altLang="en-US" sz="3600" b="1" dirty="0">
                <a:solidFill>
                  <a:srgbClr val="1E4D78"/>
                </a:solidFill>
                <a:latin typeface="宋体"/>
                <a:ea typeface="宋体"/>
              </a:rPr>
              <a:t>習經歷</a:t>
            </a:r>
          </a:p>
          <a:p>
            <a:pPr>
              <a:lnSpc>
                <a:spcPts val="719"/>
              </a:lnSpc>
            </a:pPr>
            <a:endParaRPr lang="en-US" dirty="0"/>
          </a:p>
          <a:p>
            <a:pPr marL="0">
              <a:lnSpc>
                <a:spcPct val="100000"/>
              </a:lnSpc>
            </a:pPr>
            <a:r>
              <a:rPr lang="en-US" altLang="zh-CN" sz="1800" dirty="0">
                <a:solidFill>
                  <a:srgbClr val="1E4D78"/>
                </a:solidFill>
                <a:latin typeface="Arial"/>
                <a:ea typeface="Arial"/>
              </a:rPr>
              <a:t>•</a:t>
            </a:r>
            <a:r>
              <a:rPr lang="en-US" altLang="zh-CN" sz="1800" spc="34" dirty="0">
                <a:solidFill>
                  <a:srgbClr val="1E4D78"/>
                </a:solidFill>
                <a:latin typeface="Arial"/>
                <a:cs typeface="Arial"/>
              </a:rPr>
              <a:t>   </a:t>
            </a:r>
            <a:r>
              <a:rPr lang="zh-CN" altLang="en-US" sz="1500" dirty="0">
                <a:solidFill>
                  <a:srgbClr val="1E4D78"/>
                </a:solidFill>
                <a:latin typeface="宋体"/>
                <a:ea typeface="宋体"/>
              </a:rPr>
              <a:t>大一：</a:t>
            </a:r>
          </a:p>
          <a:p>
            <a:pPr marL="0">
              <a:lnSpc>
                <a:spcPct val="100000"/>
              </a:lnSpc>
              <a:spcBef>
                <a:spcPts val="290"/>
              </a:spcBef>
            </a:pPr>
            <a:r>
              <a:rPr lang="zh-CN" altLang="en-US" sz="1500" spc="-44" dirty="0">
                <a:solidFill>
                  <a:srgbClr val="1E4D78"/>
                </a:solidFill>
                <a:latin typeface="宋体"/>
                <a:ea typeface="宋体"/>
              </a:rPr>
              <a:t>學校的程式設計</a:t>
            </a:r>
            <a:r>
              <a:rPr lang="zh-CN" altLang="en-US" sz="1500" spc="-50" dirty="0">
                <a:solidFill>
                  <a:srgbClr val="1E4D78"/>
                </a:solidFill>
                <a:latin typeface="宋体"/>
                <a:ea typeface="宋体"/>
              </a:rPr>
              <a:t>教</a:t>
            </a:r>
            <a:r>
              <a:rPr lang="zh-CN" altLang="en-US" sz="1500" spc="-45" dirty="0">
                <a:solidFill>
                  <a:srgbClr val="1E4D78"/>
                </a:solidFill>
                <a:latin typeface="宋体"/>
                <a:ea typeface="宋体"/>
              </a:rPr>
              <a:t>的是</a:t>
            </a:r>
            <a:r>
              <a:rPr lang="en-US" altLang="zh-CN" sz="1500" spc="-30" dirty="0">
                <a:solidFill>
                  <a:srgbClr val="1E4D78"/>
                </a:solidFill>
                <a:latin typeface="Arial"/>
                <a:ea typeface="Arial"/>
              </a:rPr>
              <a:t>JAVA</a:t>
            </a:r>
            <a:r>
              <a:rPr lang="zh-CN" altLang="en-US" sz="1500" spc="-40" dirty="0">
                <a:solidFill>
                  <a:srgbClr val="1E4D78"/>
                </a:solidFill>
                <a:latin typeface="宋体"/>
                <a:ea typeface="宋体"/>
              </a:rPr>
              <a:t>的程式</a:t>
            </a:r>
            <a:r>
              <a:rPr lang="zh-CN" altLang="en-US" sz="1500" spc="-55" dirty="0">
                <a:solidFill>
                  <a:srgbClr val="1E4D78"/>
                </a:solidFill>
                <a:latin typeface="宋体"/>
                <a:ea typeface="宋体"/>
              </a:rPr>
              <a:t>語</a:t>
            </a:r>
            <a:r>
              <a:rPr lang="zh-CN" altLang="en-US" sz="1500" spc="-45" dirty="0">
                <a:solidFill>
                  <a:srgbClr val="1E4D78"/>
                </a:solidFill>
                <a:latin typeface="宋体"/>
                <a:ea typeface="宋体"/>
              </a:rPr>
              <a:t>言，這也是最熟</a:t>
            </a:r>
            <a:r>
              <a:rPr lang="zh-CN" altLang="en-US" sz="1500" spc="-44" dirty="0">
                <a:solidFill>
                  <a:srgbClr val="1E4D78"/>
                </a:solidFill>
                <a:latin typeface="宋体"/>
                <a:ea typeface="宋体"/>
              </a:rPr>
              <a:t>悉的語言</a:t>
            </a:r>
            <a:r>
              <a:rPr lang="zh-CN" altLang="en-US" sz="1500" spc="-50" dirty="0">
                <a:solidFill>
                  <a:srgbClr val="1E4D78"/>
                </a:solidFill>
                <a:latin typeface="宋体"/>
                <a:ea typeface="宋体"/>
              </a:rPr>
              <a:t>，</a:t>
            </a:r>
          </a:p>
          <a:p>
            <a:pPr>
              <a:lnSpc>
                <a:spcPts val="405"/>
              </a:lnSpc>
            </a:pPr>
            <a:endParaRPr lang="en-US" dirty="0"/>
          </a:p>
          <a:p>
            <a:pPr marL="0">
              <a:lnSpc>
                <a:spcPct val="100000"/>
              </a:lnSpc>
            </a:pPr>
            <a:r>
              <a:rPr lang="zh-CN" altLang="en-US" sz="1500" spc="-75" dirty="0">
                <a:solidFill>
                  <a:srgbClr val="1E4D78"/>
                </a:solidFill>
                <a:latin typeface="宋体"/>
                <a:ea typeface="宋体"/>
              </a:rPr>
              <a:t>還有</a:t>
            </a:r>
            <a:r>
              <a:rPr lang="en-US" altLang="zh-CN" sz="1500" spc="-55" dirty="0">
                <a:solidFill>
                  <a:srgbClr val="1E4D78"/>
                </a:solidFill>
                <a:latin typeface="Arial"/>
                <a:ea typeface="Arial"/>
              </a:rPr>
              <a:t>HTML</a:t>
            </a:r>
            <a:r>
              <a:rPr lang="zh-CN" altLang="en-US" sz="1500" spc="-69" dirty="0">
                <a:solidFill>
                  <a:srgbClr val="1E4D78"/>
                </a:solidFill>
                <a:latin typeface="宋体"/>
                <a:ea typeface="宋体"/>
              </a:rPr>
              <a:t>、</a:t>
            </a:r>
            <a:r>
              <a:rPr lang="en-US" altLang="zh-CN" sz="1500" spc="-55" dirty="0">
                <a:solidFill>
                  <a:srgbClr val="1E4D78"/>
                </a:solidFill>
                <a:latin typeface="Arial"/>
                <a:ea typeface="Arial"/>
              </a:rPr>
              <a:t>CSS</a:t>
            </a:r>
            <a:r>
              <a:rPr lang="zh-CN" altLang="en-US" sz="1500" spc="-69" dirty="0">
                <a:solidFill>
                  <a:srgbClr val="1E4D78"/>
                </a:solidFill>
                <a:latin typeface="宋体"/>
                <a:ea typeface="宋体"/>
              </a:rPr>
              <a:t>與</a:t>
            </a:r>
            <a:r>
              <a:rPr lang="en-US" altLang="zh-CN" sz="1500" spc="-40" dirty="0">
                <a:solidFill>
                  <a:srgbClr val="1E4D78"/>
                </a:solidFill>
                <a:latin typeface="Arial"/>
                <a:ea typeface="Arial"/>
              </a:rPr>
              <a:t>JQuery</a:t>
            </a:r>
            <a:r>
              <a:rPr lang="zh-CN" altLang="en-US" sz="1500" spc="-90" dirty="0">
                <a:solidFill>
                  <a:srgbClr val="1E4D78"/>
                </a:solidFill>
                <a:latin typeface="宋体"/>
                <a:ea typeface="宋体"/>
              </a:rPr>
              <a:t>，</a:t>
            </a:r>
            <a:r>
              <a:rPr lang="zh-CN" altLang="en-US" sz="1500" spc="-75" dirty="0">
                <a:solidFill>
                  <a:srgbClr val="1E4D78"/>
                </a:solidFill>
                <a:latin typeface="宋体"/>
                <a:ea typeface="宋体"/>
              </a:rPr>
              <a:t>並且可</a:t>
            </a:r>
            <a:r>
              <a:rPr lang="zh-CN" altLang="en-US" sz="1500" spc="-80" dirty="0">
                <a:solidFill>
                  <a:srgbClr val="1E4D78"/>
                </a:solidFill>
                <a:latin typeface="宋体"/>
                <a:ea typeface="宋体"/>
              </a:rPr>
              <a:t>以製作</a:t>
            </a:r>
            <a:r>
              <a:rPr lang="zh-CN" altLang="en-US" sz="1500" spc="-75" dirty="0">
                <a:solidFill>
                  <a:srgbClr val="1E4D78"/>
                </a:solidFill>
                <a:latin typeface="宋体"/>
                <a:ea typeface="宋体"/>
              </a:rPr>
              <a:t>簡單的</a:t>
            </a:r>
            <a:r>
              <a:rPr lang="zh-CN" altLang="en-US" sz="1500" spc="-80" dirty="0">
                <a:solidFill>
                  <a:srgbClr val="1E4D78"/>
                </a:solidFill>
                <a:latin typeface="宋体"/>
                <a:ea typeface="宋体"/>
              </a:rPr>
              <a:t>網</a:t>
            </a:r>
            <a:r>
              <a:rPr lang="zh-CN" altLang="en-US" sz="1500" spc="-75" dirty="0">
                <a:solidFill>
                  <a:srgbClr val="1E4D78"/>
                </a:solidFill>
                <a:latin typeface="宋体"/>
                <a:ea typeface="宋体"/>
              </a:rPr>
              <a:t>頁</a:t>
            </a:r>
            <a:r>
              <a:rPr lang="zh-CN" altLang="en-US" sz="1500" spc="-80" dirty="0">
                <a:solidFill>
                  <a:srgbClr val="1E4D78"/>
                </a:solidFill>
                <a:latin typeface="宋体"/>
                <a:ea typeface="宋体"/>
              </a:rPr>
              <a:t>。</a:t>
            </a:r>
          </a:p>
          <a:p>
            <a:pPr marL="0">
              <a:lnSpc>
                <a:spcPct val="100000"/>
              </a:lnSpc>
              <a:spcBef>
                <a:spcPts val="345"/>
              </a:spcBef>
            </a:pPr>
            <a:r>
              <a:rPr lang="en-US" altLang="zh-CN" sz="1800" dirty="0">
                <a:solidFill>
                  <a:srgbClr val="1E4D78"/>
                </a:solidFill>
                <a:latin typeface="Arial"/>
                <a:ea typeface="Arial"/>
              </a:rPr>
              <a:t>•</a:t>
            </a:r>
            <a:r>
              <a:rPr lang="en-US" altLang="zh-CN" sz="1800" spc="34" dirty="0">
                <a:solidFill>
                  <a:srgbClr val="1E4D78"/>
                </a:solidFill>
                <a:latin typeface="Arial"/>
                <a:cs typeface="Arial"/>
              </a:rPr>
              <a:t>   </a:t>
            </a:r>
            <a:r>
              <a:rPr lang="zh-CN" altLang="en-US" sz="1500" dirty="0">
                <a:solidFill>
                  <a:srgbClr val="1E4D78"/>
                </a:solidFill>
                <a:latin typeface="宋体"/>
                <a:ea typeface="宋体"/>
              </a:rPr>
              <a:t>大二：</a:t>
            </a:r>
          </a:p>
          <a:p>
            <a:pPr marL="0" hangingPunct="0">
              <a:lnSpc>
                <a:spcPct val="104999"/>
              </a:lnSpc>
              <a:spcBef>
                <a:spcPts val="200"/>
              </a:spcBef>
            </a:pPr>
            <a:r>
              <a:rPr lang="zh-CN" altLang="en-US" sz="1500" spc="25" dirty="0">
                <a:solidFill>
                  <a:srgbClr val="1E4D78"/>
                </a:solidFill>
                <a:latin typeface="宋体"/>
                <a:ea typeface="宋体"/>
              </a:rPr>
              <a:t>我選的是企業資源規劃與電子</a:t>
            </a:r>
            <a:r>
              <a:rPr lang="zh-CN" altLang="en-US" sz="1500" spc="40" dirty="0">
                <a:solidFill>
                  <a:srgbClr val="1E4D78"/>
                </a:solidFill>
                <a:latin typeface="宋体"/>
                <a:ea typeface="宋体"/>
              </a:rPr>
              <a:t>商</a:t>
            </a:r>
            <a:r>
              <a:rPr lang="zh-CN" altLang="en-US" sz="1500" spc="25" dirty="0">
                <a:solidFill>
                  <a:srgbClr val="1E4D78"/>
                </a:solidFill>
                <a:latin typeface="宋体"/>
                <a:ea typeface="宋体"/>
              </a:rPr>
              <a:t>務的</a:t>
            </a:r>
            <a:r>
              <a:rPr lang="zh-CN" altLang="en-US" sz="1500" spc="30" dirty="0">
                <a:solidFill>
                  <a:srgbClr val="1E4D78"/>
                </a:solidFill>
                <a:latin typeface="宋体"/>
                <a:ea typeface="宋体"/>
              </a:rPr>
              <a:t>學</a:t>
            </a:r>
            <a:r>
              <a:rPr lang="zh-CN" altLang="en-US" sz="1500" spc="25" dirty="0">
                <a:solidFill>
                  <a:srgbClr val="1E4D78"/>
                </a:solidFill>
                <a:latin typeface="宋体"/>
                <a:ea typeface="宋体"/>
              </a:rPr>
              <a:t>程，在</a:t>
            </a:r>
            <a:r>
              <a:rPr lang="zh-CN" altLang="en-US" sz="1500" spc="30" dirty="0">
                <a:solidFill>
                  <a:srgbClr val="1E4D78"/>
                </a:solidFill>
                <a:latin typeface="宋体"/>
                <a:ea typeface="宋体"/>
              </a:rPr>
              <a:t>網</a:t>
            </a:r>
            <a:r>
              <a:rPr lang="zh-CN" altLang="en-US" sz="1500" spc="25" dirty="0">
                <a:solidFill>
                  <a:srgbClr val="1E4D78"/>
                </a:solidFill>
                <a:latin typeface="宋体"/>
                <a:ea typeface="宋体"/>
              </a:rPr>
              <a:t>路行銷</a:t>
            </a:r>
            <a:r>
              <a:rPr lang="zh-CN" altLang="en-US" sz="1500" spc="30" dirty="0">
                <a:solidFill>
                  <a:srgbClr val="1E4D78"/>
                </a:solidFill>
                <a:latin typeface="宋体"/>
                <a:ea typeface="宋体"/>
              </a:rPr>
              <a:t>的</a:t>
            </a:r>
            <a:r>
              <a:rPr lang="zh-CN" altLang="en-US" sz="1500" spc="25" dirty="0">
                <a:solidFill>
                  <a:srgbClr val="1E4D78"/>
                </a:solidFill>
                <a:latin typeface="宋体"/>
                <a:ea typeface="宋体"/>
              </a:rPr>
              <a:t>課</a:t>
            </a:r>
            <a:br>
              <a:rPr dirty="0"/>
            </a:br>
            <a:r>
              <a:rPr lang="zh-CN" altLang="en-US" sz="1500" dirty="0">
                <a:solidFill>
                  <a:srgbClr val="1E4D78"/>
                </a:solidFill>
                <a:latin typeface="宋体"/>
                <a:ea typeface="宋体"/>
              </a:rPr>
              <a:t>程中有參加</a:t>
            </a:r>
            <a:r>
              <a:rPr lang="zh-CN" altLang="en-US" sz="1500" spc="-195" dirty="0">
                <a:solidFill>
                  <a:srgbClr val="1E4D78"/>
                </a:solidFill>
                <a:latin typeface="宋体"/>
                <a:cs typeface="宋体"/>
              </a:rPr>
              <a:t> </a:t>
            </a:r>
            <a:r>
              <a:rPr lang="en-US" altLang="zh-CN" sz="1500" dirty="0">
                <a:solidFill>
                  <a:srgbClr val="1E4D78"/>
                </a:solidFill>
                <a:latin typeface="Arial"/>
                <a:ea typeface="Arial"/>
              </a:rPr>
              <a:t>Yahoo</a:t>
            </a:r>
            <a:r>
              <a:rPr lang="en-US" altLang="zh-CN" sz="1500" spc="-114" dirty="0">
                <a:solidFill>
                  <a:srgbClr val="1E4D78"/>
                </a:solidFill>
                <a:latin typeface="Arial"/>
                <a:cs typeface="Arial"/>
              </a:rPr>
              <a:t> </a:t>
            </a:r>
            <a:r>
              <a:rPr lang="zh-CN" altLang="en-US" sz="1500" dirty="0">
                <a:solidFill>
                  <a:srgbClr val="1E4D78"/>
                </a:solidFill>
                <a:latin typeface="宋体"/>
                <a:ea typeface="宋体"/>
              </a:rPr>
              <a:t>所舉辦的大專院電子商務創意競賽，雖然</a:t>
            </a:r>
            <a:br>
              <a:rPr dirty="0"/>
            </a:br>
            <a:r>
              <a:rPr lang="zh-CN" altLang="en-US" sz="1500" dirty="0">
                <a:solidFill>
                  <a:srgbClr val="1E4D78"/>
                </a:solidFill>
                <a:latin typeface="宋体"/>
                <a:ea typeface="宋体"/>
              </a:rPr>
              <a:t>沒有得到獎項，但從中學習到許多網路行銷的方式</a:t>
            </a:r>
            <a:r>
              <a:rPr lang="zh-CN" altLang="en-US" sz="1500" spc="-10" dirty="0">
                <a:solidFill>
                  <a:srgbClr val="1E4D78"/>
                </a:solidFill>
                <a:latin typeface="宋体"/>
                <a:ea typeface="宋体"/>
              </a:rPr>
              <a:t>。</a:t>
            </a:r>
          </a:p>
          <a:p>
            <a:pPr marL="0" hangingPunct="0">
              <a:lnSpc>
                <a:spcPct val="106666"/>
              </a:lnSpc>
              <a:spcBef>
                <a:spcPts val="370"/>
              </a:spcBef>
            </a:pPr>
            <a:r>
              <a:rPr lang="zh-CN" altLang="en-US" sz="1500" dirty="0">
                <a:solidFill>
                  <a:srgbClr val="1E4D78"/>
                </a:solidFill>
                <a:latin typeface="宋体"/>
                <a:ea typeface="宋体"/>
              </a:rPr>
              <a:t>另外，還有學習過</a:t>
            </a:r>
            <a:r>
              <a:rPr lang="zh-CN" altLang="en-US" sz="1500" dirty="0">
                <a:solidFill>
                  <a:srgbClr val="1E4D78"/>
                </a:solidFill>
                <a:latin typeface="宋体"/>
                <a:cs typeface="宋体"/>
              </a:rPr>
              <a:t> </a:t>
            </a:r>
            <a:r>
              <a:rPr lang="en-US" altLang="zh-CN" sz="1500" dirty="0">
                <a:solidFill>
                  <a:srgbClr val="1E4D78"/>
                </a:solidFill>
                <a:latin typeface="Arial"/>
                <a:ea typeface="Arial"/>
              </a:rPr>
              <a:t>Android</a:t>
            </a:r>
            <a:r>
              <a:rPr lang="en-US" altLang="zh-CN" sz="1500" dirty="0">
                <a:solidFill>
                  <a:srgbClr val="1E4D78"/>
                </a:solidFill>
                <a:latin typeface="Arial"/>
                <a:cs typeface="Arial"/>
              </a:rPr>
              <a:t> </a:t>
            </a:r>
            <a:r>
              <a:rPr lang="en-US" altLang="zh-CN" sz="1500" dirty="0">
                <a:solidFill>
                  <a:srgbClr val="1E4D78"/>
                </a:solidFill>
                <a:latin typeface="Arial"/>
                <a:ea typeface="Arial"/>
              </a:rPr>
              <a:t>APP</a:t>
            </a:r>
            <a:r>
              <a:rPr lang="en-US" altLang="zh-CN" sz="1500" spc="10" dirty="0">
                <a:solidFill>
                  <a:srgbClr val="1E4D78"/>
                </a:solidFill>
                <a:latin typeface="Arial"/>
                <a:cs typeface="Arial"/>
              </a:rPr>
              <a:t> </a:t>
            </a:r>
            <a:r>
              <a:rPr lang="zh-CN" altLang="en-US" sz="1500" dirty="0">
                <a:solidFill>
                  <a:srgbClr val="1E4D78"/>
                </a:solidFill>
                <a:latin typeface="宋体"/>
                <a:ea typeface="宋体"/>
              </a:rPr>
              <a:t>的開發，並參加瑪利亞基金</a:t>
            </a:r>
            <a:br>
              <a:rPr dirty="0"/>
            </a:br>
            <a:r>
              <a:rPr lang="zh-CN" altLang="en-US" sz="1500" spc="-30" dirty="0">
                <a:solidFill>
                  <a:srgbClr val="1E4D78"/>
                </a:solidFill>
                <a:latin typeface="宋体"/>
                <a:ea typeface="宋体"/>
              </a:rPr>
              <a:t>會所</a:t>
            </a:r>
            <a:r>
              <a:rPr lang="zh-CN" altLang="en-US" sz="1500" spc="-25" dirty="0">
                <a:solidFill>
                  <a:srgbClr val="1E4D78"/>
                </a:solidFill>
                <a:latin typeface="宋体"/>
                <a:ea typeface="宋体"/>
              </a:rPr>
              <a:t>舉</a:t>
            </a:r>
            <a:r>
              <a:rPr lang="zh-CN" altLang="en-US" sz="1500" spc="-30" dirty="0">
                <a:solidFill>
                  <a:srgbClr val="1E4D78"/>
                </a:solidFill>
                <a:latin typeface="宋体"/>
                <a:ea typeface="宋体"/>
              </a:rPr>
              <a:t>辦的創</a:t>
            </a:r>
            <a:r>
              <a:rPr lang="zh-CN" altLang="en-US" sz="1500" spc="-25" dirty="0">
                <a:solidFill>
                  <a:srgbClr val="1E4D78"/>
                </a:solidFill>
                <a:latin typeface="宋体"/>
                <a:ea typeface="宋体"/>
              </a:rPr>
              <a:t>意</a:t>
            </a:r>
            <a:r>
              <a:rPr lang="zh-CN" altLang="en-US" sz="1500" spc="-10" dirty="0">
                <a:solidFill>
                  <a:srgbClr val="1E4D78"/>
                </a:solidFill>
                <a:latin typeface="宋体"/>
                <a:cs typeface="宋体"/>
              </a:rPr>
              <a:t> </a:t>
            </a:r>
            <a:r>
              <a:rPr lang="en-US" altLang="zh-CN" sz="1500" spc="-20" dirty="0">
                <a:solidFill>
                  <a:srgbClr val="1E4D78"/>
                </a:solidFill>
                <a:latin typeface="Arial"/>
                <a:ea typeface="Arial"/>
              </a:rPr>
              <a:t>APP</a:t>
            </a:r>
            <a:r>
              <a:rPr lang="en-US" altLang="zh-CN" sz="1500" spc="-10" dirty="0">
                <a:solidFill>
                  <a:srgbClr val="1E4D78"/>
                </a:solidFill>
                <a:latin typeface="Arial"/>
                <a:cs typeface="Arial"/>
              </a:rPr>
              <a:t>  </a:t>
            </a:r>
            <a:r>
              <a:rPr lang="zh-CN" altLang="en-US" sz="1500" spc="-30" dirty="0">
                <a:solidFill>
                  <a:srgbClr val="1E4D78"/>
                </a:solidFill>
                <a:latin typeface="宋体"/>
                <a:ea typeface="宋体"/>
              </a:rPr>
              <a:t>，設計</a:t>
            </a:r>
            <a:r>
              <a:rPr lang="zh-CN" altLang="en-US" sz="1500" spc="-25" dirty="0">
                <a:solidFill>
                  <a:srgbClr val="1E4D78"/>
                </a:solidFill>
                <a:latin typeface="宋体"/>
                <a:ea typeface="宋体"/>
              </a:rPr>
              <a:t>一</a:t>
            </a:r>
            <a:r>
              <a:rPr lang="zh-CN" altLang="en-US" sz="1500" spc="-30" dirty="0">
                <a:solidFill>
                  <a:srgbClr val="1E4D78"/>
                </a:solidFill>
                <a:latin typeface="宋体"/>
                <a:ea typeface="宋体"/>
              </a:rPr>
              <a:t>項</a:t>
            </a:r>
            <a:r>
              <a:rPr lang="zh-CN" altLang="en-US" sz="1500" spc="-25" dirty="0">
                <a:solidFill>
                  <a:srgbClr val="1E4D78"/>
                </a:solidFill>
                <a:latin typeface="宋体"/>
                <a:ea typeface="宋体"/>
              </a:rPr>
              <a:t>程</a:t>
            </a:r>
            <a:r>
              <a:rPr lang="zh-CN" altLang="en-US" sz="1500" spc="-30" dirty="0">
                <a:solidFill>
                  <a:srgbClr val="1E4D78"/>
                </a:solidFill>
                <a:latin typeface="宋体"/>
                <a:ea typeface="宋体"/>
              </a:rPr>
              <a:t>式給那</a:t>
            </a:r>
            <a:r>
              <a:rPr lang="zh-CN" altLang="en-US" sz="1500" spc="-25" dirty="0">
                <a:solidFill>
                  <a:srgbClr val="1E4D78"/>
                </a:solidFill>
                <a:latin typeface="宋体"/>
                <a:ea typeface="宋体"/>
              </a:rPr>
              <a:t>些</a:t>
            </a:r>
            <a:r>
              <a:rPr lang="zh-CN" altLang="en-US" sz="1500" spc="-30" dirty="0">
                <a:solidFill>
                  <a:srgbClr val="1E4D78"/>
                </a:solidFill>
                <a:latin typeface="宋体"/>
                <a:ea typeface="宋体"/>
              </a:rPr>
              <a:t>需要幫助的小</a:t>
            </a:r>
            <a:r>
              <a:rPr lang="zh-CN" altLang="en-US" sz="1500" spc="-25" dirty="0">
                <a:solidFill>
                  <a:srgbClr val="1E4D78"/>
                </a:solidFill>
                <a:latin typeface="宋体"/>
                <a:ea typeface="宋体"/>
              </a:rPr>
              <a:t>朋</a:t>
            </a:r>
            <a:br>
              <a:rPr dirty="0"/>
            </a:br>
            <a:r>
              <a:rPr lang="zh-CN" altLang="en-US" sz="1500" spc="-5" dirty="0">
                <a:solidFill>
                  <a:srgbClr val="1E4D78"/>
                </a:solidFill>
                <a:latin typeface="宋体"/>
                <a:ea typeface="宋体"/>
              </a:rPr>
              <a:t>友們。</a:t>
            </a:r>
            <a:endParaRPr lang="en-US" dirty="0"/>
          </a:p>
          <a:p>
            <a:pPr marL="0">
              <a:lnSpc>
                <a:spcPct val="100000"/>
              </a:lnSpc>
            </a:pPr>
            <a:r>
              <a:rPr lang="en-US" altLang="zh-CN" sz="1800" dirty="0">
                <a:solidFill>
                  <a:srgbClr val="1E4D78"/>
                </a:solidFill>
                <a:latin typeface="Arial"/>
                <a:ea typeface="Arial"/>
              </a:rPr>
              <a:t>•</a:t>
            </a:r>
            <a:r>
              <a:rPr lang="en-US" altLang="zh-CN" sz="1800" spc="34" dirty="0">
                <a:solidFill>
                  <a:srgbClr val="1E4D78"/>
                </a:solidFill>
                <a:latin typeface="Arial"/>
                <a:cs typeface="Arial"/>
              </a:rPr>
              <a:t>   </a:t>
            </a:r>
            <a:r>
              <a:rPr lang="zh-CN" altLang="en-US" sz="1500" dirty="0">
                <a:solidFill>
                  <a:srgbClr val="1E4D78"/>
                </a:solidFill>
                <a:latin typeface="宋体"/>
                <a:ea typeface="宋体"/>
              </a:rPr>
              <a:t>大三：</a:t>
            </a:r>
          </a:p>
          <a:p>
            <a:pPr marL="0" hangingPunct="0">
              <a:lnSpc>
                <a:spcPct val="107916"/>
              </a:lnSpc>
              <a:spcBef>
                <a:spcPts val="220"/>
              </a:spcBef>
            </a:pPr>
            <a:r>
              <a:rPr lang="zh-CN" altLang="en-US" sz="1500" spc="15" dirty="0">
                <a:solidFill>
                  <a:srgbClr val="1E4D78"/>
                </a:solidFill>
                <a:latin typeface="宋体"/>
                <a:ea typeface="宋体"/>
              </a:rPr>
              <a:t>在</a:t>
            </a:r>
            <a:r>
              <a:rPr lang="zh-CN" altLang="en-US" sz="1500" spc="20" dirty="0">
                <a:solidFill>
                  <a:srgbClr val="1E4D78"/>
                </a:solidFill>
                <a:latin typeface="宋体"/>
                <a:ea typeface="宋体"/>
              </a:rPr>
              <a:t>大</a:t>
            </a:r>
            <a:r>
              <a:rPr lang="zh-CN" altLang="en-US" sz="1500" spc="15" dirty="0">
                <a:solidFill>
                  <a:srgbClr val="1E4D78"/>
                </a:solidFill>
                <a:latin typeface="宋体"/>
                <a:ea typeface="宋体"/>
              </a:rPr>
              <a:t>三的課</a:t>
            </a:r>
            <a:r>
              <a:rPr lang="zh-CN" altLang="en-US" sz="1500" spc="30" dirty="0">
                <a:solidFill>
                  <a:srgbClr val="1E4D78"/>
                </a:solidFill>
                <a:latin typeface="宋体"/>
                <a:ea typeface="宋体"/>
              </a:rPr>
              <a:t>程</a:t>
            </a:r>
            <a:r>
              <a:rPr lang="zh-CN" altLang="en-US" sz="1500" spc="20" dirty="0">
                <a:solidFill>
                  <a:srgbClr val="1E4D78"/>
                </a:solidFill>
                <a:latin typeface="宋体"/>
                <a:ea typeface="宋体"/>
              </a:rPr>
              <a:t>中，</a:t>
            </a:r>
            <a:r>
              <a:rPr lang="zh-CN" altLang="en-US" sz="1500" spc="15" dirty="0">
                <a:solidFill>
                  <a:srgbClr val="1E4D78"/>
                </a:solidFill>
                <a:latin typeface="宋体"/>
                <a:ea typeface="宋体"/>
              </a:rPr>
              <a:t>我</a:t>
            </a:r>
            <a:r>
              <a:rPr lang="zh-CN" altLang="en-US" sz="1500" spc="20" dirty="0">
                <a:solidFill>
                  <a:srgbClr val="1E4D78"/>
                </a:solidFill>
                <a:latin typeface="宋体"/>
                <a:ea typeface="宋体"/>
              </a:rPr>
              <a:t>們</a:t>
            </a:r>
            <a:r>
              <a:rPr lang="zh-CN" altLang="en-US" sz="1500" spc="15" dirty="0">
                <a:solidFill>
                  <a:srgbClr val="1E4D78"/>
                </a:solidFill>
                <a:latin typeface="宋体"/>
                <a:ea typeface="宋体"/>
              </a:rPr>
              <a:t>面臨到</a:t>
            </a:r>
            <a:r>
              <a:rPr lang="zh-CN" altLang="en-US" sz="1500" spc="30" dirty="0">
                <a:solidFill>
                  <a:srgbClr val="1E4D78"/>
                </a:solidFill>
                <a:latin typeface="宋体"/>
                <a:ea typeface="宋体"/>
              </a:rPr>
              <a:t>畢</a:t>
            </a:r>
            <a:r>
              <a:rPr lang="zh-CN" altLang="en-US" sz="1500" spc="15" dirty="0">
                <a:solidFill>
                  <a:srgbClr val="1E4D78"/>
                </a:solidFill>
                <a:latin typeface="宋体"/>
                <a:ea typeface="宋体"/>
              </a:rPr>
              <a:t>業專題</a:t>
            </a:r>
            <a:r>
              <a:rPr lang="zh-CN" altLang="en-US" sz="1500" spc="30" dirty="0">
                <a:solidFill>
                  <a:srgbClr val="1E4D78"/>
                </a:solidFill>
                <a:latin typeface="宋体"/>
                <a:ea typeface="宋体"/>
              </a:rPr>
              <a:t>，</a:t>
            </a:r>
            <a:r>
              <a:rPr lang="zh-CN" altLang="en-US" sz="1500" spc="15" dirty="0">
                <a:solidFill>
                  <a:srgbClr val="1E4D78"/>
                </a:solidFill>
                <a:latin typeface="宋体"/>
                <a:ea typeface="宋体"/>
              </a:rPr>
              <a:t>所以我</a:t>
            </a:r>
            <a:r>
              <a:rPr lang="zh-CN" altLang="en-US" sz="1500" spc="30" dirty="0">
                <a:solidFill>
                  <a:srgbClr val="1E4D78"/>
                </a:solidFill>
                <a:latin typeface="宋体"/>
                <a:ea typeface="宋体"/>
              </a:rPr>
              <a:t>與</a:t>
            </a:r>
            <a:r>
              <a:rPr lang="zh-CN" altLang="en-US" sz="1500" spc="15" dirty="0">
                <a:solidFill>
                  <a:srgbClr val="1E4D78"/>
                </a:solidFill>
                <a:latin typeface="宋体"/>
                <a:ea typeface="宋体"/>
              </a:rPr>
              <a:t>朋友在</a:t>
            </a:r>
            <a:r>
              <a:rPr lang="zh-CN" altLang="en-US" sz="1500" spc="30" dirty="0">
                <a:solidFill>
                  <a:srgbClr val="1E4D78"/>
                </a:solidFill>
                <a:latin typeface="宋体"/>
                <a:ea typeface="宋体"/>
              </a:rPr>
              <a:t>與</a:t>
            </a:r>
            <a:br>
              <a:rPr dirty="0"/>
            </a:br>
            <a:r>
              <a:rPr lang="zh-CN" altLang="en-US" sz="1500" spc="20" dirty="0">
                <a:solidFill>
                  <a:srgbClr val="1E4D78"/>
                </a:solidFill>
                <a:latin typeface="宋体"/>
                <a:ea typeface="宋体"/>
              </a:rPr>
              <a:t>老師討論後決定製作區塊鏈的</a:t>
            </a:r>
            <a:r>
              <a:rPr lang="zh-CN" altLang="en-US" sz="1500" spc="25" dirty="0">
                <a:solidFill>
                  <a:srgbClr val="1E4D78"/>
                </a:solidFill>
                <a:latin typeface="宋体"/>
                <a:ea typeface="宋体"/>
              </a:rPr>
              <a:t>智</a:t>
            </a:r>
            <a:r>
              <a:rPr lang="zh-CN" altLang="en-US" sz="1500" spc="20" dirty="0">
                <a:solidFill>
                  <a:srgbClr val="1E4D78"/>
                </a:solidFill>
                <a:latin typeface="宋体"/>
                <a:ea typeface="宋体"/>
              </a:rPr>
              <a:t>慧鎖，所以在專題的製作過</a:t>
            </a:r>
            <a:br>
              <a:rPr dirty="0"/>
            </a:br>
            <a:r>
              <a:rPr lang="zh-CN" altLang="en-US" sz="1500" spc="15" dirty="0">
                <a:solidFill>
                  <a:srgbClr val="1E4D78"/>
                </a:solidFill>
                <a:latin typeface="宋体"/>
                <a:ea typeface="宋体"/>
              </a:rPr>
              <a:t>程</a:t>
            </a:r>
            <a:r>
              <a:rPr lang="zh-CN" altLang="en-US" sz="1500" spc="20" dirty="0">
                <a:solidFill>
                  <a:srgbClr val="1E4D78"/>
                </a:solidFill>
                <a:latin typeface="宋体"/>
                <a:ea typeface="宋体"/>
              </a:rPr>
              <a:t>中</a:t>
            </a:r>
            <a:r>
              <a:rPr lang="zh-CN" altLang="en-US" sz="1500" spc="15" dirty="0">
                <a:solidFill>
                  <a:srgbClr val="1E4D78"/>
                </a:solidFill>
                <a:latin typeface="宋体"/>
                <a:ea typeface="宋体"/>
              </a:rPr>
              <a:t>，</a:t>
            </a:r>
            <a:r>
              <a:rPr lang="zh-CN" altLang="en-US" sz="1500" spc="20" dirty="0">
                <a:solidFill>
                  <a:srgbClr val="1E4D78"/>
                </a:solidFill>
                <a:latin typeface="宋体"/>
                <a:ea typeface="宋体"/>
              </a:rPr>
              <a:t>我學</a:t>
            </a:r>
            <a:r>
              <a:rPr lang="zh-CN" altLang="en-US" sz="1500" spc="15" dirty="0">
                <a:solidFill>
                  <a:srgbClr val="1E4D78"/>
                </a:solidFill>
                <a:latin typeface="宋体"/>
                <a:ea typeface="宋体"/>
              </a:rPr>
              <a:t>會了智慧</a:t>
            </a:r>
            <a:r>
              <a:rPr lang="zh-CN" altLang="en-US" sz="1500" spc="30" dirty="0">
                <a:solidFill>
                  <a:srgbClr val="1E4D78"/>
                </a:solidFill>
                <a:latin typeface="宋体"/>
                <a:ea typeface="宋体"/>
              </a:rPr>
              <a:t>合</a:t>
            </a:r>
            <a:r>
              <a:rPr lang="zh-CN" altLang="en-US" sz="1500" spc="15" dirty="0">
                <a:solidFill>
                  <a:srgbClr val="1E4D78"/>
                </a:solidFill>
                <a:latin typeface="宋体"/>
                <a:ea typeface="宋体"/>
              </a:rPr>
              <a:t>約的編</a:t>
            </a:r>
            <a:r>
              <a:rPr lang="zh-CN" altLang="en-US" sz="1500" spc="30" dirty="0">
                <a:solidFill>
                  <a:srgbClr val="1E4D78"/>
                </a:solidFill>
                <a:latin typeface="宋体"/>
                <a:ea typeface="宋体"/>
              </a:rPr>
              <a:t>寫</a:t>
            </a:r>
            <a:r>
              <a:rPr lang="en-US" altLang="zh-CN" sz="1500" spc="30" dirty="0">
                <a:solidFill>
                  <a:srgbClr val="1E4D78"/>
                </a:solidFill>
                <a:latin typeface="宋体"/>
                <a:ea typeface="宋体"/>
              </a:rPr>
              <a:t>(</a:t>
            </a:r>
            <a:r>
              <a:rPr lang="zh-TW" altLang="en-US" sz="1500" spc="30" dirty="0">
                <a:solidFill>
                  <a:srgbClr val="1E4D78"/>
                </a:solidFill>
                <a:latin typeface="宋体"/>
                <a:ea typeface="宋体"/>
              </a:rPr>
              <a:t>以太坊</a:t>
            </a:r>
            <a:r>
              <a:rPr lang="en-US" altLang="zh-TW" sz="1500" spc="30" dirty="0">
                <a:solidFill>
                  <a:srgbClr val="1E4D78"/>
                </a:solidFill>
                <a:latin typeface="宋体"/>
                <a:ea typeface="宋体"/>
              </a:rPr>
              <a:t>Solidity</a:t>
            </a:r>
            <a:r>
              <a:rPr lang="en-US" altLang="zh-CN" sz="1500" spc="30" dirty="0">
                <a:solidFill>
                  <a:srgbClr val="1E4D78"/>
                </a:solidFill>
                <a:latin typeface="宋体"/>
                <a:ea typeface="宋体"/>
              </a:rPr>
              <a:t>)</a:t>
            </a:r>
            <a:r>
              <a:rPr lang="zh-CN" altLang="en-US" sz="1500" spc="15" dirty="0">
                <a:solidFill>
                  <a:srgbClr val="1E4D78"/>
                </a:solidFill>
                <a:latin typeface="宋体"/>
                <a:ea typeface="宋体"/>
              </a:rPr>
              <a:t>並將以</a:t>
            </a:r>
            <a:r>
              <a:rPr lang="zh-CN" altLang="en-US" sz="1500" spc="25" dirty="0">
                <a:solidFill>
                  <a:srgbClr val="1E4D78"/>
                </a:solidFill>
                <a:latin typeface="宋体"/>
                <a:ea typeface="宋体"/>
              </a:rPr>
              <a:t>往</a:t>
            </a:r>
            <a:endParaRPr lang="en-US" altLang="zh-CN" sz="1500" spc="25" dirty="0">
              <a:solidFill>
                <a:srgbClr val="1E4D78"/>
              </a:solidFill>
              <a:latin typeface="宋体"/>
              <a:ea typeface="宋体"/>
            </a:endParaRPr>
          </a:p>
          <a:p>
            <a:pPr marL="0" hangingPunct="0">
              <a:lnSpc>
                <a:spcPct val="107916"/>
              </a:lnSpc>
              <a:spcBef>
                <a:spcPts val="220"/>
              </a:spcBef>
            </a:pPr>
            <a:r>
              <a:rPr lang="zh-CN" altLang="en-US" sz="1500" spc="15" dirty="0">
                <a:solidFill>
                  <a:srgbClr val="1E4D78"/>
                </a:solidFill>
                <a:latin typeface="宋体"/>
                <a:ea typeface="宋体"/>
              </a:rPr>
              <a:t>所學的</a:t>
            </a:r>
            <a:r>
              <a:rPr lang="zh-CN" altLang="en-US" sz="1500" spc="30" dirty="0">
                <a:solidFill>
                  <a:srgbClr val="1E4D78"/>
                </a:solidFill>
                <a:latin typeface="宋体"/>
                <a:ea typeface="宋体"/>
              </a:rPr>
              <a:t>網</a:t>
            </a:r>
            <a:r>
              <a:rPr lang="zh-CN" altLang="en-US" sz="1500" spc="15" dirty="0">
                <a:solidFill>
                  <a:srgbClr val="1E4D78"/>
                </a:solidFill>
                <a:latin typeface="宋体"/>
                <a:ea typeface="宋体"/>
              </a:rPr>
              <a:t>頁基礎</a:t>
            </a:r>
            <a:r>
              <a:rPr lang="zh-CN" altLang="en-US" sz="1500" spc="30" dirty="0">
                <a:solidFill>
                  <a:srgbClr val="1E4D78"/>
                </a:solidFill>
                <a:latin typeface="宋体"/>
                <a:ea typeface="宋体"/>
              </a:rPr>
              <a:t>再</a:t>
            </a:r>
            <a:r>
              <a:rPr lang="zh-CN" altLang="en-US" sz="1500" dirty="0">
                <a:solidFill>
                  <a:srgbClr val="1E4D78"/>
                </a:solidFill>
                <a:latin typeface="宋体"/>
                <a:ea typeface="宋体"/>
              </a:rPr>
              <a:t>加以利用</a:t>
            </a:r>
            <a:r>
              <a:rPr lang="zh-TW" altLang="en-US" sz="1500" dirty="0">
                <a:solidFill>
                  <a:srgbClr val="1E4D78"/>
                </a:solidFill>
                <a:latin typeface="宋体"/>
                <a:ea typeface="宋体"/>
              </a:rPr>
              <a:t>與以太坊提供 </a:t>
            </a:r>
            <a:r>
              <a:rPr lang="en-US" altLang="zh-TW" sz="1500" dirty="0">
                <a:solidFill>
                  <a:srgbClr val="1E4D78"/>
                </a:solidFill>
                <a:latin typeface="宋体"/>
                <a:ea typeface="宋体"/>
              </a:rPr>
              <a:t>Web3.js </a:t>
            </a:r>
            <a:r>
              <a:rPr lang="zh-TW" altLang="en-US" sz="1500" dirty="0">
                <a:solidFill>
                  <a:srgbClr val="1E4D78"/>
                </a:solidFill>
                <a:latin typeface="宋体"/>
                <a:ea typeface="宋体"/>
              </a:rPr>
              <a:t>套件</a:t>
            </a:r>
            <a:r>
              <a:rPr lang="zh-CN" altLang="en-US" sz="1500" dirty="0">
                <a:solidFill>
                  <a:srgbClr val="1E4D78"/>
                </a:solidFill>
                <a:latin typeface="宋体"/>
                <a:ea typeface="宋体"/>
              </a:rPr>
              <a:t>，開</a:t>
            </a:r>
            <a:endParaRPr lang="en-US" altLang="zh-CN" sz="1500" dirty="0">
              <a:solidFill>
                <a:srgbClr val="1E4D78"/>
              </a:solidFill>
              <a:latin typeface="宋体"/>
              <a:ea typeface="宋体"/>
            </a:endParaRPr>
          </a:p>
          <a:p>
            <a:pPr marL="0" hangingPunct="0">
              <a:lnSpc>
                <a:spcPct val="107916"/>
              </a:lnSpc>
              <a:spcBef>
                <a:spcPts val="220"/>
              </a:spcBef>
            </a:pPr>
            <a:r>
              <a:rPr lang="zh-CN" altLang="en-US" sz="1500" dirty="0">
                <a:solidFill>
                  <a:srgbClr val="1E4D78"/>
                </a:solidFill>
                <a:latin typeface="宋体"/>
                <a:ea typeface="宋体"/>
              </a:rPr>
              <a:t>發一個區塊鏈租屋平台。</a:t>
            </a:r>
          </a:p>
          <a:p>
            <a:pPr marL="0" hangingPunct="0">
              <a:lnSpc>
                <a:spcPct val="109166"/>
              </a:lnSpc>
              <a:spcBef>
                <a:spcPts val="185"/>
              </a:spcBef>
            </a:pPr>
            <a:r>
              <a:rPr lang="zh-TW" altLang="en-US" sz="1500" spc="25" dirty="0">
                <a:solidFill>
                  <a:srgbClr val="1E4D78"/>
                </a:solidFill>
                <a:latin typeface="宋体"/>
                <a:ea typeface="宋体"/>
              </a:rPr>
              <a:t>並</a:t>
            </a:r>
            <a:r>
              <a:rPr lang="zh-CN" altLang="en-US" sz="1500" spc="25" dirty="0">
                <a:solidFill>
                  <a:srgbClr val="1E4D78"/>
                </a:solidFill>
                <a:latin typeface="宋体"/>
                <a:ea typeface="宋体"/>
              </a:rPr>
              <a:t>在老師的鼓勵下，考取</a:t>
            </a:r>
            <a:r>
              <a:rPr lang="zh-CN" altLang="en-US" sz="1500" spc="30" dirty="0">
                <a:solidFill>
                  <a:srgbClr val="1E4D78"/>
                </a:solidFill>
                <a:latin typeface="宋体"/>
                <a:ea typeface="宋体"/>
              </a:rPr>
              <a:t>人</a:t>
            </a:r>
            <a:r>
              <a:rPr lang="zh-CN" altLang="en-US" sz="1500" spc="25" dirty="0">
                <a:solidFill>
                  <a:srgbClr val="1E4D78"/>
                </a:solidFill>
                <a:latin typeface="宋体"/>
                <a:ea typeface="宋体"/>
              </a:rPr>
              <a:t>力資源、</a:t>
            </a:r>
            <a:r>
              <a:rPr lang="en-US" altLang="zh-CN" sz="1500" spc="15" dirty="0">
                <a:solidFill>
                  <a:srgbClr val="1E4D78"/>
                </a:solidFill>
                <a:latin typeface="Arial"/>
                <a:ea typeface="Arial"/>
              </a:rPr>
              <a:t>B</a:t>
            </a:r>
            <a:r>
              <a:rPr lang="en-US" altLang="zh-CN" sz="1500" spc="10" dirty="0">
                <a:solidFill>
                  <a:srgbClr val="1E4D78"/>
                </a:solidFill>
                <a:latin typeface="Arial"/>
                <a:ea typeface="Arial"/>
              </a:rPr>
              <a:t>I</a:t>
            </a:r>
            <a:r>
              <a:rPr lang="zh-CN" altLang="en-US" sz="1500" spc="25" dirty="0">
                <a:solidFill>
                  <a:srgbClr val="1E4D78"/>
                </a:solidFill>
                <a:latin typeface="宋体"/>
                <a:ea typeface="宋体"/>
              </a:rPr>
              <a:t>的證照，並利用暑</a:t>
            </a:r>
            <a:r>
              <a:rPr lang="zh-CN" altLang="en-US" sz="1500" spc="30" dirty="0">
                <a:solidFill>
                  <a:srgbClr val="1E4D78"/>
                </a:solidFill>
                <a:latin typeface="宋体"/>
                <a:ea typeface="宋体"/>
              </a:rPr>
              <a:t>假</a:t>
            </a:r>
            <a:endParaRPr lang="en-US" altLang="zh-CN" sz="1500" spc="30" dirty="0">
              <a:solidFill>
                <a:srgbClr val="1E4D78"/>
              </a:solidFill>
              <a:latin typeface="宋体"/>
              <a:ea typeface="宋体"/>
            </a:endParaRPr>
          </a:p>
          <a:p>
            <a:pPr marL="0" hangingPunct="0">
              <a:lnSpc>
                <a:spcPct val="109166"/>
              </a:lnSpc>
              <a:spcBef>
                <a:spcPts val="185"/>
              </a:spcBef>
            </a:pPr>
            <a:r>
              <a:rPr lang="zh-CN" altLang="en-US" sz="1500" spc="25" dirty="0">
                <a:solidFill>
                  <a:srgbClr val="1E4D78"/>
                </a:solidFill>
                <a:latin typeface="宋体"/>
                <a:ea typeface="宋体"/>
              </a:rPr>
              <a:t>去</a:t>
            </a:r>
            <a:r>
              <a:rPr lang="zh-CN" altLang="en-US" sz="1500" dirty="0">
                <a:solidFill>
                  <a:srgbClr val="1E4D78"/>
                </a:solidFill>
                <a:latin typeface="宋体"/>
                <a:ea typeface="宋体"/>
              </a:rPr>
              <a:t>中央</a:t>
            </a:r>
            <a:r>
              <a:rPr lang="zh-TW" altLang="en-US" sz="1500" dirty="0">
                <a:solidFill>
                  <a:srgbClr val="1E4D78"/>
                </a:solidFill>
                <a:latin typeface="宋体"/>
                <a:ea typeface="宋体"/>
              </a:rPr>
              <a:t>大學</a:t>
            </a:r>
            <a:r>
              <a:rPr lang="zh-CN" altLang="en-US" sz="1500" dirty="0">
                <a:solidFill>
                  <a:srgbClr val="1E4D78"/>
                </a:solidFill>
                <a:latin typeface="宋体"/>
                <a:ea typeface="宋体"/>
              </a:rPr>
              <a:t>上課</a:t>
            </a:r>
            <a:r>
              <a:rPr lang="zh-CN" altLang="en-US" sz="1500" spc="5" dirty="0">
                <a:solidFill>
                  <a:srgbClr val="1E4D78"/>
                </a:solidFill>
                <a:latin typeface="宋体"/>
                <a:ea typeface="宋体"/>
              </a:rPr>
              <a:t>，</a:t>
            </a:r>
            <a:r>
              <a:rPr lang="zh-CN" altLang="en-US" sz="1500" dirty="0">
                <a:solidFill>
                  <a:srgbClr val="1E4D78"/>
                </a:solidFill>
                <a:latin typeface="宋体"/>
                <a:ea typeface="宋体"/>
              </a:rPr>
              <a:t>考取</a:t>
            </a:r>
            <a:r>
              <a:rPr lang="en-US" altLang="zh-CN" sz="1500" dirty="0">
                <a:solidFill>
                  <a:srgbClr val="1E4D78"/>
                </a:solidFill>
                <a:latin typeface="Arial"/>
                <a:ea typeface="Arial"/>
              </a:rPr>
              <a:t>SAP</a:t>
            </a:r>
            <a:r>
              <a:rPr lang="en-US" altLang="zh-CN" sz="1500" spc="-114" dirty="0">
                <a:solidFill>
                  <a:srgbClr val="1E4D78"/>
                </a:solidFill>
                <a:latin typeface="Arial"/>
                <a:cs typeface="Arial"/>
              </a:rPr>
              <a:t> </a:t>
            </a:r>
            <a:r>
              <a:rPr lang="en-US" altLang="zh-CN" sz="1500" dirty="0">
                <a:solidFill>
                  <a:srgbClr val="1E4D78"/>
                </a:solidFill>
                <a:latin typeface="Arial"/>
                <a:ea typeface="Arial"/>
              </a:rPr>
              <a:t>TERP</a:t>
            </a:r>
            <a:r>
              <a:rPr lang="zh-CN" altLang="en-US" sz="1500" spc="10" dirty="0">
                <a:solidFill>
                  <a:srgbClr val="1E4D78"/>
                </a:solidFill>
                <a:latin typeface="宋体"/>
                <a:ea typeface="宋体"/>
              </a:rPr>
              <a:t>的證</a:t>
            </a:r>
            <a:r>
              <a:rPr lang="zh-CN" altLang="en-US" sz="1500" dirty="0">
                <a:solidFill>
                  <a:srgbClr val="1E4D78"/>
                </a:solidFill>
                <a:latin typeface="宋体"/>
                <a:ea typeface="宋体"/>
              </a:rPr>
              <a:t>照</a:t>
            </a:r>
            <a:r>
              <a:rPr lang="zh-CN" altLang="en-US" sz="1500" spc="5" dirty="0">
                <a:solidFill>
                  <a:srgbClr val="1E4D78"/>
                </a:solidFill>
                <a:latin typeface="宋体"/>
                <a:ea typeface="宋体"/>
              </a:rPr>
              <a:t>。</a:t>
            </a:r>
            <a:endParaRPr lang="en-US" dirty="0"/>
          </a:p>
          <a:p>
            <a:pPr marL="0">
              <a:lnSpc>
                <a:spcPct val="100000"/>
              </a:lnSpc>
            </a:pPr>
            <a:r>
              <a:rPr lang="en-US" altLang="zh-CN" sz="1800" dirty="0">
                <a:solidFill>
                  <a:srgbClr val="1E4D78"/>
                </a:solidFill>
                <a:latin typeface="Arial"/>
                <a:ea typeface="Arial"/>
              </a:rPr>
              <a:t>•</a:t>
            </a:r>
            <a:r>
              <a:rPr lang="en-US" altLang="zh-CN" sz="1800" spc="34" dirty="0">
                <a:solidFill>
                  <a:srgbClr val="1E4D78"/>
                </a:solidFill>
                <a:latin typeface="Arial"/>
                <a:cs typeface="Arial"/>
              </a:rPr>
              <a:t>   </a:t>
            </a:r>
            <a:r>
              <a:rPr lang="zh-CN" altLang="en-US" sz="1500" dirty="0">
                <a:solidFill>
                  <a:srgbClr val="1E4D78"/>
                </a:solidFill>
                <a:latin typeface="宋体"/>
                <a:ea typeface="宋体"/>
              </a:rPr>
              <a:t>大四：</a:t>
            </a:r>
          </a:p>
          <a:p>
            <a:pPr marL="0" hangingPunct="0">
              <a:lnSpc>
                <a:spcPct val="103750"/>
              </a:lnSpc>
            </a:pPr>
            <a:r>
              <a:rPr lang="zh-CN" altLang="en-US" sz="1500" spc="-25" dirty="0">
                <a:solidFill>
                  <a:srgbClr val="1E4D78"/>
                </a:solidFill>
                <a:latin typeface="宋体"/>
                <a:ea typeface="宋体"/>
              </a:rPr>
              <a:t>在大四專題展中獲得佳作</a:t>
            </a:r>
            <a:r>
              <a:rPr lang="zh-CN" altLang="en-US" sz="1500" dirty="0">
                <a:solidFill>
                  <a:srgbClr val="1E4D78"/>
                </a:solidFill>
                <a:latin typeface="宋体"/>
                <a:ea typeface="宋体"/>
              </a:rPr>
              <a:t>，</a:t>
            </a:r>
            <a:r>
              <a:rPr lang="zh-CN" altLang="en-US" sz="1500" spc="-25" dirty="0">
                <a:solidFill>
                  <a:srgbClr val="1E4D78"/>
                </a:solidFill>
                <a:latin typeface="宋体"/>
                <a:ea typeface="宋体"/>
              </a:rPr>
              <a:t>學習</a:t>
            </a:r>
            <a:r>
              <a:rPr lang="en-US" altLang="zh-CN" sz="1500" spc="-15" dirty="0">
                <a:solidFill>
                  <a:srgbClr val="1E4D78"/>
                </a:solidFill>
                <a:latin typeface="Arial"/>
                <a:ea typeface="Arial"/>
              </a:rPr>
              <a:t>SAP</a:t>
            </a:r>
            <a:r>
              <a:rPr lang="en-US" altLang="zh-CN" sz="1500" spc="-5" dirty="0">
                <a:solidFill>
                  <a:srgbClr val="1E4D78"/>
                </a:solidFill>
                <a:latin typeface="Arial"/>
                <a:cs typeface="Arial"/>
              </a:rPr>
              <a:t> </a:t>
            </a:r>
            <a:r>
              <a:rPr lang="en-US" altLang="zh-CN" sz="1500" spc="-15" dirty="0">
                <a:solidFill>
                  <a:srgbClr val="1E4D78"/>
                </a:solidFill>
                <a:latin typeface="Arial"/>
                <a:ea typeface="Arial"/>
              </a:rPr>
              <a:t>ABAP</a:t>
            </a:r>
            <a:r>
              <a:rPr lang="zh-CN" altLang="en-US" sz="1500" spc="-20" dirty="0">
                <a:solidFill>
                  <a:srgbClr val="1E4D78"/>
                </a:solidFill>
                <a:latin typeface="宋体"/>
                <a:ea typeface="宋体"/>
              </a:rPr>
              <a:t>語言</a:t>
            </a:r>
            <a:r>
              <a:rPr lang="zh-CN" altLang="en-US" sz="1500" spc="-25" dirty="0">
                <a:solidFill>
                  <a:srgbClr val="1E4D78"/>
                </a:solidFill>
                <a:latin typeface="宋体"/>
                <a:ea typeface="宋体"/>
              </a:rPr>
              <a:t>，並利</a:t>
            </a:r>
            <a:r>
              <a:rPr lang="zh-CN" altLang="en-US" sz="1500" spc="-20" dirty="0">
                <a:solidFill>
                  <a:srgbClr val="1E4D78"/>
                </a:solidFill>
                <a:latin typeface="宋体"/>
                <a:ea typeface="宋体"/>
              </a:rPr>
              <a:t>用</a:t>
            </a:r>
            <a:r>
              <a:rPr lang="zh-CN" altLang="en-US" sz="1500" dirty="0">
                <a:solidFill>
                  <a:srgbClr val="1E4D78"/>
                </a:solidFill>
                <a:latin typeface="宋体"/>
                <a:ea typeface="宋体"/>
              </a:rPr>
              <a:t>學校</a:t>
            </a:r>
            <a:endParaRPr lang="en-US" altLang="zh-CN" sz="1500" dirty="0">
              <a:solidFill>
                <a:srgbClr val="1E4D78"/>
              </a:solidFill>
              <a:latin typeface="宋体"/>
              <a:ea typeface="宋体"/>
            </a:endParaRPr>
          </a:p>
          <a:p>
            <a:pPr marL="0" hangingPunct="0">
              <a:lnSpc>
                <a:spcPct val="103750"/>
              </a:lnSpc>
            </a:pPr>
            <a:r>
              <a:rPr lang="zh-CN" altLang="en-US" sz="1500" dirty="0">
                <a:solidFill>
                  <a:srgbClr val="1E4D78"/>
                </a:solidFill>
                <a:latin typeface="宋体"/>
                <a:ea typeface="宋体"/>
              </a:rPr>
              <a:t>的資源到精誠資訊實習</a:t>
            </a:r>
            <a:r>
              <a:rPr lang="zh-CN" altLang="en-US" sz="1500" spc="10" dirty="0">
                <a:solidFill>
                  <a:srgbClr val="1E4D78"/>
                </a:solidFill>
                <a:latin typeface="宋体"/>
                <a:ea typeface="宋体"/>
              </a:rPr>
              <a:t>，</a:t>
            </a:r>
            <a:r>
              <a:rPr lang="zh-CN" altLang="en-US" sz="1500" dirty="0">
                <a:solidFill>
                  <a:srgbClr val="1E4D78"/>
                </a:solidFill>
                <a:latin typeface="宋体"/>
                <a:ea typeface="宋体"/>
              </a:rPr>
              <a:t>主要工作</a:t>
            </a:r>
            <a:r>
              <a:rPr lang="en-US" altLang="zh-CN" sz="1500" dirty="0" err="1">
                <a:solidFill>
                  <a:srgbClr val="1E4D78"/>
                </a:solidFill>
                <a:latin typeface="Malgun Gothic"/>
                <a:ea typeface="Malgun Gothic"/>
              </a:rPr>
              <a:t>內容在於</a:t>
            </a:r>
            <a:r>
              <a:rPr lang="en-US" altLang="zh-CN" sz="1500" dirty="0" err="1">
                <a:solidFill>
                  <a:srgbClr val="1E4D78"/>
                </a:solidFill>
                <a:latin typeface="Arial"/>
                <a:ea typeface="Arial"/>
              </a:rPr>
              <a:t>SAP</a:t>
            </a:r>
            <a:r>
              <a:rPr lang="zh-TW" altLang="en-US" sz="1500" dirty="0">
                <a:solidFill>
                  <a:srgbClr val="1E4D78"/>
                </a:solidFill>
                <a:latin typeface="Arial"/>
                <a:ea typeface="Arial"/>
              </a:rPr>
              <a:t> </a:t>
            </a:r>
            <a:r>
              <a:rPr lang="en-US" altLang="zh-CN" sz="1500" dirty="0">
                <a:solidFill>
                  <a:srgbClr val="1E4D78"/>
                </a:solidFill>
                <a:latin typeface="Arial"/>
                <a:ea typeface="Arial"/>
              </a:rPr>
              <a:t>ABAP</a:t>
            </a:r>
            <a:r>
              <a:rPr lang="zh-CN" altLang="en-US" sz="1500" spc="-10" dirty="0">
                <a:solidFill>
                  <a:srgbClr val="1E4D78"/>
                </a:solidFill>
                <a:latin typeface="宋体"/>
                <a:ea typeface="宋体"/>
              </a:rPr>
              <a:t>的撰寫</a:t>
            </a:r>
            <a:endParaRPr lang="en-US" altLang="zh-CN" sz="1500" spc="-10" dirty="0">
              <a:solidFill>
                <a:srgbClr val="1E4D78"/>
              </a:solidFill>
              <a:latin typeface="宋体"/>
              <a:ea typeface="宋体"/>
            </a:endParaRPr>
          </a:p>
          <a:p>
            <a:pPr marL="0" hangingPunct="0">
              <a:lnSpc>
                <a:spcPct val="103750"/>
              </a:lnSpc>
            </a:pPr>
            <a:r>
              <a:rPr lang="zh-CN" altLang="en-US" sz="1500" spc="-10" dirty="0">
                <a:solidFill>
                  <a:srgbClr val="1E4D78"/>
                </a:solidFill>
                <a:latin typeface="宋体"/>
                <a:ea typeface="宋体"/>
              </a:rPr>
              <a:t>，</a:t>
            </a:r>
            <a:r>
              <a:rPr lang="zh-CN" altLang="en-US" sz="1500" spc="-5" dirty="0">
                <a:solidFill>
                  <a:srgbClr val="1E4D78"/>
                </a:solidFill>
                <a:latin typeface="宋体"/>
                <a:ea typeface="宋体"/>
              </a:rPr>
              <a:t>製</a:t>
            </a:r>
            <a:r>
              <a:rPr lang="zh-CN" altLang="en-US" sz="1500" spc="-10" dirty="0">
                <a:solidFill>
                  <a:srgbClr val="1E4D78"/>
                </a:solidFill>
                <a:latin typeface="宋体"/>
                <a:ea typeface="宋体"/>
              </a:rPr>
              <a:t>作</a:t>
            </a:r>
            <a:r>
              <a:rPr lang="en-US" altLang="zh-CN" sz="1500" dirty="0">
                <a:solidFill>
                  <a:srgbClr val="1E4D78"/>
                </a:solidFill>
                <a:latin typeface="Arial"/>
                <a:ea typeface="Arial"/>
              </a:rPr>
              <a:t>Report</a:t>
            </a:r>
            <a:r>
              <a:rPr lang="zh-CN" altLang="en-US" sz="1500" spc="-25" dirty="0">
                <a:solidFill>
                  <a:srgbClr val="1E4D78"/>
                </a:solidFill>
                <a:latin typeface="宋体"/>
                <a:ea typeface="宋体"/>
              </a:rPr>
              <a:t>、</a:t>
            </a:r>
            <a:r>
              <a:rPr lang="en-US" altLang="zh-CN" sz="1500" dirty="0">
                <a:solidFill>
                  <a:srgbClr val="1E4D78"/>
                </a:solidFill>
                <a:latin typeface="Arial"/>
                <a:ea typeface="Arial"/>
              </a:rPr>
              <a:t>ALV</a:t>
            </a:r>
            <a:r>
              <a:rPr lang="zh-CN" altLang="en-US" sz="1500" spc="-15" dirty="0">
                <a:solidFill>
                  <a:srgbClr val="1E4D78"/>
                </a:solidFill>
                <a:latin typeface="宋体"/>
                <a:ea typeface="宋体"/>
              </a:rPr>
              <a:t>和</a:t>
            </a:r>
            <a:r>
              <a:rPr lang="en-US" altLang="zh-CN" sz="1500" dirty="0" err="1">
                <a:solidFill>
                  <a:srgbClr val="1E4D78"/>
                </a:solidFill>
                <a:latin typeface="Arial"/>
                <a:ea typeface="Arial"/>
              </a:rPr>
              <a:t>Smartform</a:t>
            </a:r>
            <a:r>
              <a:rPr lang="zh-CN" altLang="en-US" sz="1500" spc="-20" dirty="0">
                <a:solidFill>
                  <a:srgbClr val="1E4D78"/>
                </a:solidFill>
                <a:latin typeface="宋体"/>
                <a:ea typeface="宋体"/>
              </a:rPr>
              <a:t>報表</a:t>
            </a:r>
            <a:r>
              <a:rPr lang="zh-CN" altLang="en-US" sz="1500" spc="-15" dirty="0">
                <a:solidFill>
                  <a:srgbClr val="1E4D78"/>
                </a:solidFill>
                <a:latin typeface="宋体"/>
                <a:ea typeface="宋体"/>
              </a:rPr>
              <a:t>。</a:t>
            </a:r>
            <a:endParaRPr lang="en-US" altLang="zh-CN" sz="1500" spc="-15" dirty="0">
              <a:solidFill>
                <a:srgbClr val="1E4D78"/>
              </a:solidFill>
              <a:latin typeface="宋体"/>
              <a:ea typeface="宋体"/>
            </a:endParaRPr>
          </a:p>
          <a:p>
            <a:pPr marL="0" hangingPunct="0">
              <a:lnSpc>
                <a:spcPct val="103750"/>
              </a:lnSpc>
            </a:pPr>
            <a:endParaRPr lang="en-US" altLang="zh-CN" sz="1500" spc="-15" dirty="0">
              <a:solidFill>
                <a:srgbClr val="1E4D78"/>
              </a:solidFill>
              <a:latin typeface="宋体"/>
              <a:ea typeface="宋体"/>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9D67658B-17C8-4093-945C-075699AF3D59}"/>
              </a:ext>
            </a:extLst>
          </p:cNvPr>
          <p:cNvPicPr>
            <a:picLocks noChangeAspect="1"/>
          </p:cNvPicPr>
          <p:nvPr/>
        </p:nvPicPr>
        <p:blipFill>
          <a:blip r:embed="rId3"/>
          <a:stretch>
            <a:fillRect/>
          </a:stretch>
        </p:blipFill>
        <p:spPr>
          <a:xfrm>
            <a:off x="4654060" y="2941321"/>
            <a:ext cx="7537940" cy="3916679"/>
          </a:xfrm>
          <a:prstGeom prst="rect">
            <a:avLst/>
          </a:prstGeom>
        </p:spPr>
      </p:pic>
      <p:pic>
        <p:nvPicPr>
          <p:cNvPr id="6" name="Picture 6"/>
          <p:cNvPicPr>
            <a:picLocks noChangeAspect="1"/>
          </p:cNvPicPr>
          <p:nvPr/>
        </p:nvPicPr>
        <p:blipFill>
          <a:blip r:embed="rId4"/>
          <a:stretch>
            <a:fillRect/>
          </a:stretch>
        </p:blipFill>
        <p:spPr>
          <a:xfrm rot="16200000">
            <a:off x="-8125" y="831416"/>
            <a:ext cx="1623064" cy="449581"/>
          </a:xfrm>
          <a:prstGeom prst="rect">
            <a:avLst/>
          </a:prstGeom>
        </p:spPr>
      </p:pic>
      <p:pic>
        <p:nvPicPr>
          <p:cNvPr id="7" name="Picture 7"/>
          <p:cNvPicPr>
            <a:picLocks noChangeAspect="1"/>
          </p:cNvPicPr>
          <p:nvPr/>
        </p:nvPicPr>
        <p:blipFill>
          <a:blip r:embed="rId5"/>
          <a:stretch>
            <a:fillRect/>
          </a:stretch>
        </p:blipFill>
        <p:spPr>
          <a:xfrm rot="16200000">
            <a:off x="4297140" y="823799"/>
            <a:ext cx="1623060" cy="464820"/>
          </a:xfrm>
          <a:prstGeom prst="rect">
            <a:avLst/>
          </a:prstGeom>
        </p:spPr>
      </p:pic>
      <p:sp>
        <p:nvSpPr>
          <p:cNvPr id="16" name="標題 1">
            <a:extLst>
              <a:ext uri="{FF2B5EF4-FFF2-40B4-BE49-F238E27FC236}">
                <a16:creationId xmlns:a16="http://schemas.microsoft.com/office/drawing/2014/main" id="{ADE4DEB6-4EE6-4CD3-94B7-2FD2A072B312}"/>
              </a:ext>
            </a:extLst>
          </p:cNvPr>
          <p:cNvSpPr txBox="1">
            <a:spLocks/>
          </p:cNvSpPr>
          <p:nvPr/>
        </p:nvSpPr>
        <p:spPr>
          <a:xfrm>
            <a:off x="1153603" y="477088"/>
            <a:ext cx="8991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TW" altLang="en-US" sz="6600" spc="-50" dirty="0">
                <a:solidFill>
                  <a:srgbClr val="454C5F"/>
                </a:solidFill>
                <a:latin typeface="標楷體" panose="03000509000000000000" pitchFamily="65" charset="-120"/>
                <a:ea typeface="標楷體" panose="03000509000000000000" pitchFamily="65" charset="-120"/>
              </a:rPr>
              <a:t>工作歷程</a:t>
            </a:r>
            <a:endParaRPr lang="zh-TW" altLang="en-US" sz="6600" dirty="0">
              <a:latin typeface="標楷體" panose="03000509000000000000" pitchFamily="65" charset="-120"/>
              <a:ea typeface="標楷體" panose="03000509000000000000" pitchFamily="65" charset="-120"/>
            </a:endParaRPr>
          </a:p>
        </p:txBody>
      </p:sp>
      <p:sp>
        <p:nvSpPr>
          <p:cNvPr id="17" name="內容版面配置區 2">
            <a:extLst>
              <a:ext uri="{FF2B5EF4-FFF2-40B4-BE49-F238E27FC236}">
                <a16:creationId xmlns:a16="http://schemas.microsoft.com/office/drawing/2014/main" id="{228C6611-A914-4000-B16C-D135D452D8C8}"/>
              </a:ext>
            </a:extLst>
          </p:cNvPr>
          <p:cNvSpPr txBox="1">
            <a:spLocks/>
          </p:cNvSpPr>
          <p:nvPr/>
        </p:nvSpPr>
        <p:spPr>
          <a:xfrm>
            <a:off x="578616" y="1890166"/>
            <a:ext cx="10287000" cy="452596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zh-TW" altLang="en-US" dirty="0">
                <a:latin typeface="標楷體" panose="03000509000000000000" pitchFamily="65" charset="-120"/>
                <a:ea typeface="標楷體" panose="03000509000000000000" pitchFamily="65" charset="-120"/>
              </a:rPr>
              <a:t>精誠資訊</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ABAPer</a:t>
            </a:r>
            <a:r>
              <a:rPr lang="en-US" altLang="zh-TW" dirty="0">
                <a:latin typeface="標楷體" panose="03000509000000000000" pitchFamily="65" charset="-120"/>
                <a:ea typeface="標楷體" panose="03000509000000000000" pitchFamily="65" charset="-120"/>
              </a:rPr>
              <a:t>_</a:t>
            </a:r>
            <a:r>
              <a:rPr lang="zh-TW" altLang="en-US" dirty="0">
                <a:latin typeface="標楷體" panose="03000509000000000000" pitchFamily="65" charset="-120"/>
                <a:ea typeface="標楷體" panose="03000509000000000000" pitchFamily="65" charset="-120"/>
              </a:rPr>
              <a:t>實習</a:t>
            </a:r>
            <a:r>
              <a:rPr lang="en-US" altLang="zh-TW" dirty="0">
                <a:latin typeface="標楷體" panose="03000509000000000000" pitchFamily="65" charset="-120"/>
                <a:ea typeface="標楷體" panose="03000509000000000000" pitchFamily="65" charset="-120"/>
              </a:rPr>
              <a:t>(2019</a:t>
            </a:r>
            <a:r>
              <a:rPr lang="zh-TW" altLang="en-US" dirty="0">
                <a:latin typeface="標楷體" panose="03000509000000000000" pitchFamily="65" charset="-120"/>
                <a:ea typeface="標楷體" panose="03000509000000000000" pitchFamily="65" charset="-120"/>
              </a:rPr>
              <a:t>年</a:t>
            </a:r>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月</a:t>
            </a:r>
            <a:r>
              <a:rPr lang="en-US" altLang="zh-TW" dirty="0">
                <a:latin typeface="標楷體" panose="03000509000000000000" pitchFamily="65" charset="-120"/>
                <a:ea typeface="標楷體" panose="03000509000000000000" pitchFamily="65" charset="-120"/>
              </a:rPr>
              <a:t>-2019</a:t>
            </a:r>
            <a:r>
              <a:rPr lang="zh-TW" altLang="en-US" dirty="0">
                <a:latin typeface="標楷體" panose="03000509000000000000" pitchFamily="65" charset="-120"/>
                <a:ea typeface="標楷體" panose="03000509000000000000" pitchFamily="65" charset="-120"/>
              </a:rPr>
              <a:t>年</a:t>
            </a:r>
            <a:r>
              <a:rPr lang="en-US" altLang="zh-TW" dirty="0">
                <a:latin typeface="標楷體" panose="03000509000000000000" pitchFamily="65" charset="-120"/>
                <a:ea typeface="標楷體" panose="03000509000000000000" pitchFamily="65" charset="-120"/>
              </a:rPr>
              <a:t>6</a:t>
            </a:r>
            <a:r>
              <a:rPr lang="zh-TW" altLang="en-US" dirty="0">
                <a:latin typeface="標楷體" panose="03000509000000000000" pitchFamily="65" charset="-120"/>
                <a:ea typeface="標楷體" panose="03000509000000000000" pitchFamily="65" charset="-120"/>
              </a:rPr>
              <a:t>月</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pPr marL="457200" indent="-457200" algn="l">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依照與客戶討論出的程式規格書進行</a:t>
            </a:r>
            <a:r>
              <a:rPr lang="en-US" altLang="zh-TW" dirty="0">
                <a:latin typeface="標楷體" panose="03000509000000000000" pitchFamily="65" charset="-120"/>
                <a:ea typeface="標楷體" panose="03000509000000000000" pitchFamily="65" charset="-120"/>
              </a:rPr>
              <a:t>SAP</a:t>
            </a:r>
            <a:r>
              <a:rPr lang="zh-TW" altLang="en-US" dirty="0">
                <a:latin typeface="標楷體" panose="03000509000000000000" pitchFamily="65" charset="-120"/>
                <a:ea typeface="標楷體" panose="03000509000000000000" pitchFamily="65" charset="-120"/>
              </a:rPr>
              <a:t>程式開發，主要有開發類別為 </a:t>
            </a:r>
            <a:r>
              <a:rPr lang="en-US" altLang="zh-TW" dirty="0">
                <a:latin typeface="標楷體" panose="03000509000000000000" pitchFamily="65" charset="-120"/>
                <a:ea typeface="標楷體" panose="03000509000000000000" pitchFamily="65" charset="-120"/>
              </a:rPr>
              <a:t>ALV(</a:t>
            </a:r>
            <a:r>
              <a:rPr lang="zh-TW" altLang="en-US" dirty="0">
                <a:latin typeface="標楷體" panose="03000509000000000000" pitchFamily="65" charset="-120"/>
                <a:ea typeface="標楷體" panose="03000509000000000000" pitchFamily="65" charset="-120"/>
              </a:rPr>
              <a:t>系統客製報表</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RFC(</a:t>
            </a:r>
            <a:r>
              <a:rPr lang="zh-TW" altLang="en-US" dirty="0">
                <a:latin typeface="標楷體" panose="03000509000000000000" pitchFamily="65" charset="-120"/>
                <a:ea typeface="標楷體" panose="03000509000000000000" pitchFamily="65" charset="-120"/>
              </a:rPr>
              <a:t>外部系統介接程式</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Smartform</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輸出可列印單據，如出貨單、採購單</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等</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和 </a:t>
            </a:r>
            <a:r>
              <a:rPr lang="en-US" altLang="zh-TW" dirty="0">
                <a:latin typeface="標楷體" panose="03000509000000000000" pitchFamily="65" charset="-120"/>
                <a:ea typeface="標楷體" panose="03000509000000000000" pitchFamily="65" charset="-120"/>
              </a:rPr>
              <a:t>Enhancement(SAP</a:t>
            </a:r>
            <a:r>
              <a:rPr lang="zh-TW" altLang="en-US" dirty="0">
                <a:latin typeface="標楷體" panose="03000509000000000000" pitchFamily="65" charset="-120"/>
                <a:ea typeface="標楷體" panose="03000509000000000000" pitchFamily="65" charset="-120"/>
              </a:rPr>
              <a:t>標準程式調整</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56049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9D67658B-17C8-4093-945C-075699AF3D59}"/>
              </a:ext>
            </a:extLst>
          </p:cNvPr>
          <p:cNvPicPr>
            <a:picLocks noChangeAspect="1"/>
          </p:cNvPicPr>
          <p:nvPr/>
        </p:nvPicPr>
        <p:blipFill>
          <a:blip r:embed="rId3"/>
          <a:stretch>
            <a:fillRect/>
          </a:stretch>
        </p:blipFill>
        <p:spPr>
          <a:xfrm>
            <a:off x="4654060" y="2941321"/>
            <a:ext cx="7537940" cy="3916679"/>
          </a:xfrm>
          <a:prstGeom prst="rect">
            <a:avLst/>
          </a:prstGeom>
        </p:spPr>
      </p:pic>
      <p:pic>
        <p:nvPicPr>
          <p:cNvPr id="6" name="Picture 6"/>
          <p:cNvPicPr>
            <a:picLocks noChangeAspect="1"/>
          </p:cNvPicPr>
          <p:nvPr/>
        </p:nvPicPr>
        <p:blipFill>
          <a:blip r:embed="rId4"/>
          <a:stretch>
            <a:fillRect/>
          </a:stretch>
        </p:blipFill>
        <p:spPr>
          <a:xfrm rot="16200000">
            <a:off x="-8125" y="831416"/>
            <a:ext cx="1623064" cy="449581"/>
          </a:xfrm>
          <a:prstGeom prst="rect">
            <a:avLst/>
          </a:prstGeom>
        </p:spPr>
      </p:pic>
      <p:pic>
        <p:nvPicPr>
          <p:cNvPr id="7" name="Picture 7"/>
          <p:cNvPicPr>
            <a:picLocks noChangeAspect="1"/>
          </p:cNvPicPr>
          <p:nvPr/>
        </p:nvPicPr>
        <p:blipFill>
          <a:blip r:embed="rId5"/>
          <a:stretch>
            <a:fillRect/>
          </a:stretch>
        </p:blipFill>
        <p:spPr>
          <a:xfrm rot="16200000">
            <a:off x="4297140" y="823799"/>
            <a:ext cx="1623060" cy="464820"/>
          </a:xfrm>
          <a:prstGeom prst="rect">
            <a:avLst/>
          </a:prstGeom>
        </p:spPr>
      </p:pic>
      <p:sp>
        <p:nvSpPr>
          <p:cNvPr id="16" name="標題 1">
            <a:extLst>
              <a:ext uri="{FF2B5EF4-FFF2-40B4-BE49-F238E27FC236}">
                <a16:creationId xmlns:a16="http://schemas.microsoft.com/office/drawing/2014/main" id="{ADE4DEB6-4EE6-4CD3-94B7-2FD2A072B312}"/>
              </a:ext>
            </a:extLst>
          </p:cNvPr>
          <p:cNvSpPr txBox="1">
            <a:spLocks/>
          </p:cNvSpPr>
          <p:nvPr/>
        </p:nvSpPr>
        <p:spPr>
          <a:xfrm>
            <a:off x="1153603" y="477088"/>
            <a:ext cx="8991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TW" altLang="en-US" sz="6600" spc="-50" dirty="0">
                <a:solidFill>
                  <a:srgbClr val="454C5F"/>
                </a:solidFill>
                <a:latin typeface="標楷體" panose="03000509000000000000" pitchFamily="65" charset="-120"/>
                <a:ea typeface="標楷體" panose="03000509000000000000" pitchFamily="65" charset="-120"/>
              </a:rPr>
              <a:t>工作歷程</a:t>
            </a:r>
            <a:endParaRPr lang="zh-TW" altLang="en-US" sz="6600" dirty="0">
              <a:latin typeface="標楷體" panose="03000509000000000000" pitchFamily="65" charset="-120"/>
              <a:ea typeface="標楷體" panose="03000509000000000000" pitchFamily="65" charset="-120"/>
            </a:endParaRPr>
          </a:p>
        </p:txBody>
      </p:sp>
      <p:sp>
        <p:nvSpPr>
          <p:cNvPr id="17" name="內容版面配置區 2">
            <a:extLst>
              <a:ext uri="{FF2B5EF4-FFF2-40B4-BE49-F238E27FC236}">
                <a16:creationId xmlns:a16="http://schemas.microsoft.com/office/drawing/2014/main" id="{228C6611-A914-4000-B16C-D135D452D8C8}"/>
              </a:ext>
            </a:extLst>
          </p:cNvPr>
          <p:cNvSpPr txBox="1">
            <a:spLocks/>
          </p:cNvSpPr>
          <p:nvPr/>
        </p:nvSpPr>
        <p:spPr>
          <a:xfrm>
            <a:off x="578616" y="1890166"/>
            <a:ext cx="10287000" cy="4525963"/>
          </a:xfrm>
          <a:prstGeom prst="rect">
            <a:avLst/>
          </a:prstGeom>
        </p:spPr>
        <p:txBody>
          <a:bodyPr vert="horz" lIns="91440" tIns="45720" rIns="91440" bIns="45720" rtlCol="0">
            <a:normAutofit fontScale="6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zh-TW" altLang="en-US" dirty="0">
                <a:latin typeface="標楷體" panose="03000509000000000000" pitchFamily="65" charset="-120"/>
                <a:ea typeface="標楷體" panose="03000509000000000000" pitchFamily="65" charset="-120"/>
              </a:rPr>
              <a:t>鐿鈦科技</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資訊部管理師</a:t>
            </a:r>
            <a:r>
              <a:rPr lang="en-US" altLang="zh-TW" dirty="0">
                <a:latin typeface="標楷體" panose="03000509000000000000" pitchFamily="65" charset="-120"/>
                <a:ea typeface="標楷體" panose="03000509000000000000" pitchFamily="65" charset="-120"/>
              </a:rPr>
              <a:t>(2020</a:t>
            </a:r>
            <a:r>
              <a:rPr lang="zh-TW" altLang="en-US" dirty="0">
                <a:latin typeface="標楷體" panose="03000509000000000000" pitchFamily="65" charset="-120"/>
                <a:ea typeface="標楷體" panose="03000509000000000000" pitchFamily="65" charset="-120"/>
              </a:rPr>
              <a:t>年</a:t>
            </a:r>
            <a:r>
              <a:rPr lang="en-US" altLang="zh-TW" dirty="0">
                <a:latin typeface="標楷體" panose="03000509000000000000" pitchFamily="65" charset="-120"/>
                <a:ea typeface="標楷體" panose="03000509000000000000" pitchFamily="65" charset="-120"/>
              </a:rPr>
              <a:t>3</a:t>
            </a:r>
            <a:r>
              <a:rPr lang="zh-TW" altLang="en-US" dirty="0">
                <a:latin typeface="標楷體" panose="03000509000000000000" pitchFamily="65" charset="-120"/>
                <a:ea typeface="標楷體" panose="03000509000000000000" pitchFamily="65" charset="-120"/>
              </a:rPr>
              <a:t>月</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至今</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pPr marL="457200" indent="-457200" algn="l">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在公司負責</a:t>
            </a:r>
            <a:r>
              <a:rPr lang="en-US" altLang="zh-TW" dirty="0">
                <a:latin typeface="標楷體" panose="03000509000000000000" pitchFamily="65" charset="-120"/>
                <a:ea typeface="標楷體" panose="03000509000000000000" pitchFamily="65" charset="-120"/>
              </a:rPr>
              <a:t>SAP</a:t>
            </a:r>
            <a:r>
              <a:rPr lang="zh-TW" altLang="en-US" dirty="0">
                <a:latin typeface="標楷體" panose="03000509000000000000" pitchFamily="65" charset="-120"/>
                <a:ea typeface="標楷體" panose="03000509000000000000" pitchFamily="65" charset="-120"/>
              </a:rPr>
              <a:t>系統維護，主要負責 </a:t>
            </a:r>
            <a:r>
              <a:rPr lang="en-US" altLang="zh-TW" dirty="0">
                <a:latin typeface="標楷體" panose="03000509000000000000" pitchFamily="65" charset="-120"/>
                <a:ea typeface="標楷體" panose="03000509000000000000" pitchFamily="65" charset="-120"/>
              </a:rPr>
              <a:t>MM(</a:t>
            </a:r>
            <a:r>
              <a:rPr lang="zh-TW" altLang="en-US" dirty="0">
                <a:latin typeface="標楷體" panose="03000509000000000000" pitchFamily="65" charset="-120"/>
                <a:ea typeface="標楷體" panose="03000509000000000000" pitchFamily="65" charset="-120"/>
              </a:rPr>
              <a:t>物料管理</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FI(</a:t>
            </a:r>
            <a:r>
              <a:rPr lang="zh-TW" altLang="en-US" dirty="0">
                <a:latin typeface="標楷體" panose="03000509000000000000" pitchFamily="65" charset="-120"/>
                <a:ea typeface="標楷體" panose="03000509000000000000" pitchFamily="65" charset="-120"/>
              </a:rPr>
              <a:t>會計</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CO(</a:t>
            </a:r>
            <a:r>
              <a:rPr lang="zh-TW" altLang="en-US" dirty="0">
                <a:latin typeface="標楷體" panose="03000509000000000000" pitchFamily="65" charset="-120"/>
                <a:ea typeface="標楷體" panose="03000509000000000000" pitchFamily="65" charset="-120"/>
              </a:rPr>
              <a:t>成本</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模組的維護，負責 </a:t>
            </a:r>
            <a:r>
              <a:rPr lang="en-US" altLang="zh-TW" dirty="0">
                <a:latin typeface="標楷體" panose="03000509000000000000" pitchFamily="65" charset="-120"/>
                <a:ea typeface="標楷體" panose="03000509000000000000" pitchFamily="65" charset="-120"/>
              </a:rPr>
              <a:t>SAP</a:t>
            </a:r>
            <a:r>
              <a:rPr lang="zh-TW" altLang="en-US" dirty="0">
                <a:latin typeface="標楷體" panose="03000509000000000000" pitchFamily="65" charset="-120"/>
                <a:ea typeface="標楷體" panose="03000509000000000000" pitchFamily="65" charset="-120"/>
              </a:rPr>
              <a:t> 中物料管理、採購循環、會計、成本之問題處理，並與使用者進行需求討論開發 </a:t>
            </a:r>
            <a:r>
              <a:rPr lang="en-US" altLang="zh-TW" dirty="0">
                <a:latin typeface="標楷體" panose="03000509000000000000" pitchFamily="65" charset="-120"/>
                <a:ea typeface="標楷體" panose="03000509000000000000" pitchFamily="65" charset="-120"/>
              </a:rPr>
              <a:t>ALV(</a:t>
            </a:r>
            <a:r>
              <a:rPr lang="zh-TW" altLang="en-US" dirty="0">
                <a:latin typeface="標楷體" panose="03000509000000000000" pitchFamily="65" charset="-120"/>
                <a:ea typeface="標楷體" panose="03000509000000000000" pitchFamily="65" charset="-120"/>
              </a:rPr>
              <a:t>報表</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Smartforms</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表單</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RFC(</a:t>
            </a:r>
            <a:r>
              <a:rPr lang="zh-TW" altLang="en-US" dirty="0">
                <a:latin typeface="標楷體" panose="03000509000000000000" pitchFamily="65" charset="-120"/>
                <a:ea typeface="標楷體" panose="03000509000000000000" pitchFamily="65" charset="-120"/>
              </a:rPr>
              <a:t>外界介接程式</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等程式需求。</a:t>
            </a:r>
            <a:endParaRPr lang="en-US" altLang="zh-TW" dirty="0">
              <a:latin typeface="標楷體" panose="03000509000000000000" pitchFamily="65" charset="-120"/>
              <a:ea typeface="標楷體" panose="03000509000000000000" pitchFamily="65" charset="-120"/>
            </a:endParaRPr>
          </a:p>
          <a:p>
            <a:pPr marL="914400" lvl="1" indent="-457200" algn="l">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程式客製開發項目範例列舉：</a:t>
            </a:r>
            <a:endParaRPr lang="en-US" altLang="zh-TW" dirty="0">
              <a:latin typeface="標楷體" panose="03000509000000000000" pitchFamily="65" charset="-120"/>
              <a:ea typeface="標楷體" panose="03000509000000000000" pitchFamily="65" charset="-120"/>
            </a:endParaRPr>
          </a:p>
          <a:p>
            <a:pPr marL="971550" lvl="1" indent="-514350" algn="l">
              <a:buFont typeface="+mj-lt"/>
              <a:buAutoNum type="arabicPeriod"/>
            </a:pPr>
            <a:r>
              <a:rPr lang="zh-TW" altLang="en-US" dirty="0">
                <a:latin typeface="標楷體" panose="03000509000000000000" pitchFamily="65" charset="-120"/>
                <a:ea typeface="標楷體" panose="03000509000000000000" pitchFamily="65" charset="-120"/>
              </a:rPr>
              <a:t>折讓單據列印</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多筆輸入</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：使用 </a:t>
            </a:r>
            <a:r>
              <a:rPr lang="en-US" altLang="zh-TW" dirty="0" err="1">
                <a:latin typeface="標楷體" panose="03000509000000000000" pitchFamily="65" charset="-120"/>
                <a:ea typeface="標楷體" panose="03000509000000000000" pitchFamily="65" charset="-120"/>
              </a:rPr>
              <a:t>Smartforms</a:t>
            </a:r>
            <a:r>
              <a:rPr lang="zh-TW" altLang="en-US" dirty="0">
                <a:latin typeface="標楷體" panose="03000509000000000000" pitchFamily="65" charset="-120"/>
                <a:ea typeface="標楷體" panose="03000509000000000000" pitchFamily="65" charset="-120"/>
              </a:rPr>
              <a:t> 進行列印，並可選擇多筆資料進行列印</a:t>
            </a:r>
            <a:endParaRPr lang="en-US" altLang="zh-TW" dirty="0">
              <a:latin typeface="標楷體" panose="03000509000000000000" pitchFamily="65" charset="-120"/>
              <a:ea typeface="標楷體" panose="03000509000000000000" pitchFamily="65" charset="-120"/>
            </a:endParaRPr>
          </a:p>
          <a:p>
            <a:pPr marL="971550" lvl="1" indent="-514350" algn="l">
              <a:buFont typeface="+mj-lt"/>
              <a:buAutoNum type="arabicPeriod"/>
            </a:pPr>
            <a:r>
              <a:rPr lang="zh-TW" altLang="en-US" dirty="0">
                <a:latin typeface="標楷體" panose="03000509000000000000" pitchFamily="65" charset="-120"/>
                <a:ea typeface="標楷體" panose="03000509000000000000" pitchFamily="65" charset="-120"/>
              </a:rPr>
              <a:t>採購單發送</a:t>
            </a:r>
            <a:r>
              <a:rPr lang="en-US" altLang="zh-TW" dirty="0">
                <a:latin typeface="標楷體" panose="03000509000000000000" pitchFamily="65" charset="-120"/>
                <a:ea typeface="標楷體" panose="03000509000000000000" pitchFamily="65" charset="-120"/>
              </a:rPr>
              <a:t>Mail</a:t>
            </a:r>
            <a:r>
              <a:rPr lang="zh-TW" altLang="en-US" dirty="0">
                <a:latin typeface="標楷體" panose="03000509000000000000" pitchFamily="65" charset="-120"/>
                <a:ea typeface="標楷體" panose="03000509000000000000" pitchFamily="65" charset="-120"/>
              </a:rPr>
              <a:t>至供應商信箱：使用</a:t>
            </a:r>
            <a:r>
              <a:rPr lang="en-US" altLang="zh-TW" dirty="0">
                <a:latin typeface="標楷體" panose="03000509000000000000" pitchFamily="65" charset="-120"/>
                <a:ea typeface="標楷體" panose="03000509000000000000" pitchFamily="65" charset="-120"/>
              </a:rPr>
              <a:t>Multiple ALV</a:t>
            </a:r>
            <a:r>
              <a:rPr lang="zh-TW" altLang="en-US" dirty="0">
                <a:latin typeface="標楷體" panose="03000509000000000000" pitchFamily="65" charset="-120"/>
                <a:ea typeface="標楷體" panose="03000509000000000000" pitchFamily="65" charset="-120"/>
              </a:rPr>
              <a:t>呈現資料，將採購單據轉換為</a:t>
            </a:r>
            <a:r>
              <a:rPr lang="en-US" altLang="zh-TW" dirty="0">
                <a:latin typeface="標楷體" panose="03000509000000000000" pitchFamily="65" charset="-120"/>
                <a:ea typeface="標楷體" panose="03000509000000000000" pitchFamily="65" charset="-120"/>
              </a:rPr>
              <a:t>PDF</a:t>
            </a:r>
            <a:r>
              <a:rPr lang="zh-TW" altLang="en-US" dirty="0">
                <a:latin typeface="標楷體" panose="03000509000000000000" pitchFamily="65" charset="-120"/>
                <a:ea typeface="標楷體" panose="03000509000000000000" pitchFamily="65" charset="-120"/>
              </a:rPr>
              <a:t>並透過</a:t>
            </a:r>
            <a:r>
              <a:rPr lang="en-US" altLang="zh-TW" dirty="0">
                <a:latin typeface="標楷體" panose="03000509000000000000" pitchFamily="65" charset="-120"/>
                <a:ea typeface="標楷體" panose="03000509000000000000" pitchFamily="65" charset="-120"/>
              </a:rPr>
              <a:t>SAP Mail Sever</a:t>
            </a:r>
            <a:r>
              <a:rPr lang="zh-TW" altLang="en-US" dirty="0">
                <a:latin typeface="標楷體" panose="03000509000000000000" pitchFamily="65" charset="-120"/>
                <a:ea typeface="標楷體" panose="03000509000000000000" pitchFamily="65" charset="-120"/>
              </a:rPr>
              <a:t>進行發信</a:t>
            </a:r>
            <a:endParaRPr lang="en-US" altLang="zh-TW" dirty="0">
              <a:latin typeface="標楷體" panose="03000509000000000000" pitchFamily="65" charset="-120"/>
              <a:ea typeface="標楷體" panose="03000509000000000000" pitchFamily="65" charset="-120"/>
            </a:endParaRPr>
          </a:p>
          <a:p>
            <a:pPr marL="971550" lvl="1" indent="-514350" algn="l">
              <a:buFont typeface="+mj-lt"/>
              <a:buAutoNum type="arabicPeriod"/>
            </a:pPr>
            <a:r>
              <a:rPr lang="zh-TW" altLang="en-US" dirty="0">
                <a:latin typeface="標楷體" panose="03000509000000000000" pitchFamily="65" charset="-120"/>
                <a:ea typeface="標楷體" panose="03000509000000000000" pitchFamily="65" charset="-120"/>
              </a:rPr>
              <a:t>物料主檔</a:t>
            </a:r>
            <a:r>
              <a:rPr lang="en-US" altLang="zh-TW" dirty="0">
                <a:latin typeface="標楷體" panose="03000509000000000000" pitchFamily="65" charset="-120"/>
                <a:ea typeface="標楷體" panose="03000509000000000000" pitchFamily="65" charset="-120"/>
              </a:rPr>
              <a:t>&amp;</a:t>
            </a:r>
            <a:r>
              <a:rPr lang="zh-TW" altLang="en-US" dirty="0">
                <a:latin typeface="標楷體" panose="03000509000000000000" pitchFamily="65" charset="-120"/>
                <a:ea typeface="標楷體" panose="03000509000000000000" pitchFamily="65" charset="-120"/>
              </a:rPr>
              <a:t>採購資訊紀錄移轉程式：使用到 </a:t>
            </a:r>
            <a:r>
              <a:rPr lang="en-US" altLang="zh-TW" dirty="0">
                <a:latin typeface="標楷體" panose="03000509000000000000" pitchFamily="65" charset="-120"/>
                <a:ea typeface="標楷體" panose="03000509000000000000" pitchFamily="65" charset="-120"/>
              </a:rPr>
              <a:t>BDC(</a:t>
            </a:r>
            <a:r>
              <a:rPr lang="zh-TW" altLang="en-US" dirty="0">
                <a:latin typeface="標楷體" panose="03000509000000000000" pitchFamily="65" charset="-120"/>
                <a:ea typeface="標楷體" panose="03000509000000000000" pitchFamily="65" charset="-120"/>
              </a:rPr>
              <a:t>螢幕錄製</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的方式，將 </a:t>
            </a:r>
            <a:r>
              <a:rPr lang="en-US" altLang="zh-TW" dirty="0">
                <a:latin typeface="標楷體" panose="03000509000000000000" pitchFamily="65" charset="-120"/>
                <a:ea typeface="標楷體" panose="03000509000000000000" pitchFamily="65" charset="-120"/>
              </a:rPr>
              <a:t>Excel</a:t>
            </a:r>
            <a:r>
              <a:rPr lang="zh-TW" altLang="en-US" dirty="0">
                <a:latin typeface="標楷體" panose="03000509000000000000" pitchFamily="65" charset="-120"/>
                <a:ea typeface="標楷體" panose="03000509000000000000" pitchFamily="65" charset="-120"/>
              </a:rPr>
              <a:t> 資料進行轉換至 </a:t>
            </a:r>
            <a:r>
              <a:rPr lang="en-US" altLang="zh-TW" dirty="0">
                <a:latin typeface="標楷體" panose="03000509000000000000" pitchFamily="65" charset="-120"/>
                <a:ea typeface="標楷體" panose="03000509000000000000" pitchFamily="65" charset="-120"/>
              </a:rPr>
              <a:t>SAP</a:t>
            </a:r>
            <a:r>
              <a:rPr lang="zh-TW" altLang="en-US" dirty="0">
                <a:latin typeface="標楷體" panose="03000509000000000000" pitchFamily="65" charset="-120"/>
                <a:ea typeface="標楷體" panose="03000509000000000000" pitchFamily="65" charset="-120"/>
              </a:rPr>
              <a:t> 物料主檔 </a:t>
            </a:r>
            <a:r>
              <a:rPr lang="en-US" altLang="zh-TW" dirty="0">
                <a:latin typeface="標楷體" panose="03000509000000000000" pitchFamily="65" charset="-120"/>
                <a:ea typeface="標楷體" panose="03000509000000000000" pitchFamily="65" charset="-120"/>
              </a:rPr>
              <a:t>&amp;</a:t>
            </a:r>
            <a:r>
              <a:rPr lang="zh-TW" altLang="en-US" dirty="0">
                <a:latin typeface="標楷體" panose="03000509000000000000" pitchFamily="65" charset="-120"/>
                <a:ea typeface="標楷體" panose="03000509000000000000" pitchFamily="65" charset="-120"/>
              </a:rPr>
              <a:t> 採購資訊紀錄</a:t>
            </a:r>
            <a:endParaRPr lang="en-US" altLang="zh-TW" dirty="0">
              <a:latin typeface="標楷體" panose="03000509000000000000" pitchFamily="65" charset="-120"/>
              <a:ea typeface="標楷體" panose="03000509000000000000" pitchFamily="65" charset="-120"/>
            </a:endParaRPr>
          </a:p>
          <a:p>
            <a:pPr marL="971550" lvl="1" indent="-514350" algn="l">
              <a:buFont typeface="+mj-lt"/>
              <a:buAutoNum type="arabicPeriod"/>
            </a:pPr>
            <a:r>
              <a:rPr lang="zh-TW" altLang="en-US" dirty="0">
                <a:latin typeface="標楷體" panose="03000509000000000000" pitchFamily="65" charset="-120"/>
                <a:ea typeface="標楷體" panose="03000509000000000000" pitchFamily="65" charset="-120"/>
              </a:rPr>
              <a:t>成本拋轉程式：將成本資料拋送至公司預算系統資料庫內</a:t>
            </a:r>
            <a:endParaRPr lang="en-US" altLang="zh-TW" dirty="0">
              <a:latin typeface="標楷體" panose="03000509000000000000" pitchFamily="65" charset="-120"/>
              <a:ea typeface="標楷體" panose="03000509000000000000" pitchFamily="65" charset="-120"/>
            </a:endParaRPr>
          </a:p>
          <a:p>
            <a:pPr marL="971550" lvl="1" indent="-514350" algn="l">
              <a:buFont typeface="+mj-lt"/>
              <a:buAutoNum type="arabicPeriod"/>
            </a:pPr>
            <a:r>
              <a:rPr lang="zh-TW" altLang="en-US" dirty="0">
                <a:latin typeface="標楷體" panose="03000509000000000000" pitchFamily="65" charset="-120"/>
                <a:ea typeface="標楷體" panose="03000509000000000000" pitchFamily="65" charset="-120"/>
              </a:rPr>
              <a:t>物料清單查詢報表：使用</a:t>
            </a:r>
            <a:r>
              <a:rPr lang="en-US" altLang="zh-TW" dirty="0">
                <a:latin typeface="標楷體" panose="03000509000000000000" pitchFamily="65" charset="-120"/>
                <a:ea typeface="標楷體" panose="03000509000000000000" pitchFamily="65" charset="-120"/>
              </a:rPr>
              <a:t>Multiple ALV</a:t>
            </a:r>
            <a:r>
              <a:rPr lang="zh-TW" altLang="en-US" dirty="0">
                <a:latin typeface="標楷體" panose="03000509000000000000" pitchFamily="65" charset="-120"/>
                <a:ea typeface="標楷體" panose="03000509000000000000" pitchFamily="65" charset="-120"/>
              </a:rPr>
              <a:t>呈現資料，依照物料異動文件計算各物料結餘數量</a:t>
            </a:r>
            <a:endParaRPr lang="en-US" altLang="zh-TW" dirty="0">
              <a:latin typeface="標楷體" panose="03000509000000000000" pitchFamily="65" charset="-120"/>
              <a:ea typeface="標楷體" panose="03000509000000000000" pitchFamily="65" charset="-120"/>
            </a:endParaRPr>
          </a:p>
          <a:p>
            <a:pPr marL="971550" lvl="1" indent="-514350" algn="l">
              <a:buFont typeface="+mj-lt"/>
              <a:buAutoNum type="arabicPeriod"/>
            </a:pPr>
            <a:r>
              <a:rPr lang="zh-TW" altLang="en-US" dirty="0">
                <a:latin typeface="標楷體" panose="03000509000000000000" pitchFamily="65" charset="-120"/>
                <a:ea typeface="標楷體" panose="03000509000000000000" pitchFamily="65" charset="-120"/>
              </a:rPr>
              <a:t>物料</a:t>
            </a:r>
            <a:r>
              <a:rPr lang="en-US" altLang="zh-TW" dirty="0">
                <a:latin typeface="標楷體" panose="03000509000000000000" pitchFamily="65" charset="-120"/>
                <a:ea typeface="標楷體" panose="03000509000000000000" pitchFamily="65" charset="-120"/>
              </a:rPr>
              <a:t>BOM</a:t>
            </a:r>
            <a:r>
              <a:rPr lang="zh-TW" altLang="en-US" dirty="0">
                <a:latin typeface="標楷體" panose="03000509000000000000" pitchFamily="65" charset="-120"/>
                <a:ea typeface="標楷體" panose="03000509000000000000" pitchFamily="65" charset="-120"/>
              </a:rPr>
              <a:t>成本報表：使用 </a:t>
            </a:r>
            <a:r>
              <a:rPr lang="en-US" altLang="zh-TW" dirty="0">
                <a:latin typeface="標楷體" panose="03000509000000000000" pitchFamily="65" charset="-120"/>
                <a:ea typeface="標楷體" panose="03000509000000000000" pitchFamily="65" charset="-120"/>
              </a:rPr>
              <a:t>ALV Tree </a:t>
            </a:r>
            <a:r>
              <a:rPr lang="zh-TW" altLang="en-US" dirty="0">
                <a:latin typeface="標楷體" panose="03000509000000000000" pitchFamily="65" charset="-120"/>
                <a:ea typeface="標楷體" panose="03000509000000000000" pitchFamily="65" charset="-120"/>
              </a:rPr>
              <a:t>的方式將</a:t>
            </a:r>
            <a:r>
              <a:rPr lang="en-US" altLang="zh-TW" dirty="0">
                <a:latin typeface="標楷體" panose="03000509000000000000" pitchFamily="65" charset="-120"/>
                <a:ea typeface="標楷體" panose="03000509000000000000" pitchFamily="65" charset="-120"/>
              </a:rPr>
              <a:t>BOM</a:t>
            </a:r>
            <a:r>
              <a:rPr lang="zh-TW" altLang="en-US" dirty="0">
                <a:latin typeface="標楷體" panose="03000509000000000000" pitchFamily="65" charset="-120"/>
                <a:ea typeface="標楷體" panose="03000509000000000000" pitchFamily="65" charset="-120"/>
              </a:rPr>
              <a:t>成本資料依上下階方式進行呈現，並透過將資料轉換為 </a:t>
            </a:r>
            <a:r>
              <a:rPr lang="en-US" altLang="zh-TW" dirty="0">
                <a:latin typeface="標楷體" panose="03000509000000000000" pitchFamily="65" charset="-120"/>
                <a:ea typeface="標楷體" panose="03000509000000000000" pitchFamily="65" charset="-120"/>
              </a:rPr>
              <a:t>Excel(</a:t>
            </a:r>
            <a:r>
              <a:rPr lang="zh-TW" altLang="en-US" dirty="0">
                <a:latin typeface="標楷體" panose="03000509000000000000" pitchFamily="65" charset="-120"/>
                <a:ea typeface="標楷體" panose="03000509000000000000" pitchFamily="65" charset="-120"/>
              </a:rPr>
              <a:t>可使用上下階進行查看</a:t>
            </a:r>
            <a:r>
              <a:rPr lang="en-US" altLang="zh-TW"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253866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9D67658B-17C8-4093-945C-075699AF3D59}"/>
              </a:ext>
            </a:extLst>
          </p:cNvPr>
          <p:cNvPicPr>
            <a:picLocks noChangeAspect="1"/>
          </p:cNvPicPr>
          <p:nvPr/>
        </p:nvPicPr>
        <p:blipFill>
          <a:blip r:embed="rId3"/>
          <a:stretch>
            <a:fillRect/>
          </a:stretch>
        </p:blipFill>
        <p:spPr>
          <a:xfrm>
            <a:off x="4654060" y="2941321"/>
            <a:ext cx="7537940" cy="3916679"/>
          </a:xfrm>
          <a:prstGeom prst="rect">
            <a:avLst/>
          </a:prstGeom>
        </p:spPr>
      </p:pic>
      <p:pic>
        <p:nvPicPr>
          <p:cNvPr id="6" name="Picture 6"/>
          <p:cNvPicPr>
            <a:picLocks noChangeAspect="1"/>
          </p:cNvPicPr>
          <p:nvPr/>
        </p:nvPicPr>
        <p:blipFill>
          <a:blip r:embed="rId4"/>
          <a:stretch>
            <a:fillRect/>
          </a:stretch>
        </p:blipFill>
        <p:spPr>
          <a:xfrm rot="16200000">
            <a:off x="-8125" y="831416"/>
            <a:ext cx="1623064" cy="449581"/>
          </a:xfrm>
          <a:prstGeom prst="rect">
            <a:avLst/>
          </a:prstGeom>
        </p:spPr>
      </p:pic>
      <p:pic>
        <p:nvPicPr>
          <p:cNvPr id="7" name="Picture 7"/>
          <p:cNvPicPr>
            <a:picLocks noChangeAspect="1"/>
          </p:cNvPicPr>
          <p:nvPr/>
        </p:nvPicPr>
        <p:blipFill>
          <a:blip r:embed="rId5"/>
          <a:stretch>
            <a:fillRect/>
          </a:stretch>
        </p:blipFill>
        <p:spPr>
          <a:xfrm rot="16200000">
            <a:off x="4297140" y="823799"/>
            <a:ext cx="1623060" cy="464820"/>
          </a:xfrm>
          <a:prstGeom prst="rect">
            <a:avLst/>
          </a:prstGeom>
        </p:spPr>
      </p:pic>
      <p:sp>
        <p:nvSpPr>
          <p:cNvPr id="16" name="標題 1">
            <a:extLst>
              <a:ext uri="{FF2B5EF4-FFF2-40B4-BE49-F238E27FC236}">
                <a16:creationId xmlns:a16="http://schemas.microsoft.com/office/drawing/2014/main" id="{ADE4DEB6-4EE6-4CD3-94B7-2FD2A072B312}"/>
              </a:ext>
            </a:extLst>
          </p:cNvPr>
          <p:cNvSpPr txBox="1">
            <a:spLocks/>
          </p:cNvSpPr>
          <p:nvPr/>
        </p:nvSpPr>
        <p:spPr>
          <a:xfrm>
            <a:off x="1153603" y="477088"/>
            <a:ext cx="8991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TW" altLang="en-US" sz="6600" spc="-50" dirty="0">
                <a:solidFill>
                  <a:srgbClr val="454C5F"/>
                </a:solidFill>
                <a:latin typeface="標楷體" panose="03000509000000000000" pitchFamily="65" charset="-120"/>
                <a:ea typeface="標楷體" panose="03000509000000000000" pitchFamily="65" charset="-120"/>
              </a:rPr>
              <a:t>工作歷程</a:t>
            </a:r>
            <a:endParaRPr lang="zh-TW" altLang="en-US" sz="6600" dirty="0">
              <a:latin typeface="標楷體" panose="03000509000000000000" pitchFamily="65" charset="-120"/>
              <a:ea typeface="標楷體" panose="03000509000000000000" pitchFamily="65" charset="-120"/>
            </a:endParaRPr>
          </a:p>
        </p:txBody>
      </p:sp>
      <p:sp>
        <p:nvSpPr>
          <p:cNvPr id="17" name="內容版面配置區 2">
            <a:extLst>
              <a:ext uri="{FF2B5EF4-FFF2-40B4-BE49-F238E27FC236}">
                <a16:creationId xmlns:a16="http://schemas.microsoft.com/office/drawing/2014/main" id="{228C6611-A914-4000-B16C-D135D452D8C8}"/>
              </a:ext>
            </a:extLst>
          </p:cNvPr>
          <p:cNvSpPr txBox="1">
            <a:spLocks/>
          </p:cNvSpPr>
          <p:nvPr/>
        </p:nvSpPr>
        <p:spPr>
          <a:xfrm>
            <a:off x="578616" y="1890166"/>
            <a:ext cx="10287000" cy="4525963"/>
          </a:xfrm>
          <a:prstGeom prst="rect">
            <a:avLst/>
          </a:prstGeom>
        </p:spPr>
        <p:txBody>
          <a:bodyPr vert="horz" lIns="91440" tIns="45720" rIns="91440" bIns="45720" rtlCol="0">
            <a:normAutofit fontScale="77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zh-TW" altLang="en-US" dirty="0">
                <a:latin typeface="標楷體" panose="03000509000000000000" pitchFamily="65" charset="-120"/>
                <a:ea typeface="標楷體" panose="03000509000000000000" pitchFamily="65" charset="-120"/>
              </a:rPr>
              <a:t>鐿鈦科技</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資訊部管理師</a:t>
            </a:r>
            <a:r>
              <a:rPr lang="en-US" altLang="zh-TW" dirty="0">
                <a:latin typeface="標楷體" panose="03000509000000000000" pitchFamily="65" charset="-120"/>
                <a:ea typeface="標楷體" panose="03000509000000000000" pitchFamily="65" charset="-120"/>
              </a:rPr>
              <a:t>(2020</a:t>
            </a:r>
            <a:r>
              <a:rPr lang="zh-TW" altLang="en-US" dirty="0">
                <a:latin typeface="標楷體" panose="03000509000000000000" pitchFamily="65" charset="-120"/>
                <a:ea typeface="標楷體" panose="03000509000000000000" pitchFamily="65" charset="-120"/>
              </a:rPr>
              <a:t>年</a:t>
            </a:r>
            <a:r>
              <a:rPr lang="en-US" altLang="zh-TW" dirty="0">
                <a:latin typeface="標楷體" panose="03000509000000000000" pitchFamily="65" charset="-120"/>
                <a:ea typeface="標楷體" panose="03000509000000000000" pitchFamily="65" charset="-120"/>
              </a:rPr>
              <a:t>3</a:t>
            </a:r>
            <a:r>
              <a:rPr lang="zh-TW" altLang="en-US" dirty="0">
                <a:latin typeface="標楷體" panose="03000509000000000000" pitchFamily="65" charset="-120"/>
                <a:ea typeface="標楷體" panose="03000509000000000000" pitchFamily="65" charset="-120"/>
              </a:rPr>
              <a:t>月</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至今</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pPr marL="457200" indent="-457200" algn="l">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於</a:t>
            </a:r>
            <a:r>
              <a:rPr lang="en-US" altLang="zh-TW" dirty="0">
                <a:latin typeface="標楷體" panose="03000509000000000000" pitchFamily="65" charset="-120"/>
                <a:ea typeface="標楷體" panose="03000509000000000000" pitchFamily="65" charset="-120"/>
              </a:rPr>
              <a:t>2020</a:t>
            </a:r>
            <a:r>
              <a:rPr lang="zh-TW" altLang="en-US" dirty="0">
                <a:latin typeface="標楷體" panose="03000509000000000000" pitchFamily="65" charset="-120"/>
                <a:ea typeface="標楷體" panose="03000509000000000000" pitchFamily="65" charset="-120"/>
              </a:rPr>
              <a:t>年</a:t>
            </a:r>
            <a:r>
              <a:rPr lang="en-US" altLang="zh-TW" dirty="0">
                <a:latin typeface="標楷體" panose="03000509000000000000" pitchFamily="65" charset="-120"/>
                <a:ea typeface="標楷體" panose="03000509000000000000" pitchFamily="65" charset="-120"/>
              </a:rPr>
              <a:t>6</a:t>
            </a:r>
            <a:r>
              <a:rPr lang="zh-TW" altLang="en-US" dirty="0">
                <a:latin typeface="標楷體" panose="03000509000000000000" pitchFamily="65" charset="-120"/>
                <a:ea typeface="標楷體" panose="03000509000000000000" pitchFamily="65" charset="-120"/>
              </a:rPr>
              <a:t>月</a:t>
            </a:r>
            <a:r>
              <a:rPr lang="en-US" altLang="zh-TW" dirty="0">
                <a:latin typeface="標楷體" panose="03000509000000000000" pitchFamily="65" charset="-120"/>
                <a:ea typeface="標楷體" panose="03000509000000000000" pitchFamily="65" charset="-120"/>
              </a:rPr>
              <a:t>-2021</a:t>
            </a:r>
            <a:r>
              <a:rPr lang="zh-TW" altLang="en-US" dirty="0">
                <a:latin typeface="標楷體" panose="03000509000000000000" pitchFamily="65" charset="-120"/>
                <a:ea typeface="標楷體" panose="03000509000000000000" pitchFamily="65" charset="-120"/>
              </a:rPr>
              <a:t>年</a:t>
            </a:r>
            <a:r>
              <a:rPr lang="en-US" altLang="zh-TW" dirty="0">
                <a:latin typeface="標楷體" panose="03000509000000000000" pitchFamily="65" charset="-120"/>
                <a:ea typeface="標楷體" panose="03000509000000000000" pitchFamily="65" charset="-120"/>
              </a:rPr>
              <a:t>3</a:t>
            </a:r>
            <a:r>
              <a:rPr lang="zh-TW" altLang="en-US" dirty="0">
                <a:latin typeface="標楷體" panose="03000509000000000000" pitchFamily="65" charset="-120"/>
                <a:ea typeface="標楷體" panose="03000509000000000000" pitchFamily="65" charset="-120"/>
              </a:rPr>
              <a:t>月參與公司</a:t>
            </a:r>
            <a:r>
              <a:rPr lang="en-US" altLang="zh-TW" dirty="0">
                <a:latin typeface="標楷體" panose="03000509000000000000" pitchFamily="65" charset="-120"/>
                <a:ea typeface="標楷體" panose="03000509000000000000" pitchFamily="65" charset="-120"/>
              </a:rPr>
              <a:t>MES(</a:t>
            </a:r>
            <a:r>
              <a:rPr lang="zh-TW" altLang="en-US" dirty="0">
                <a:latin typeface="標楷體" panose="03000509000000000000" pitchFamily="65" charset="-120"/>
                <a:ea typeface="標楷體" panose="03000509000000000000" pitchFamily="65" charset="-120"/>
              </a:rPr>
              <a:t>製造執行系統</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導入，使用到 </a:t>
            </a:r>
            <a:r>
              <a:rPr lang="en-US" altLang="zh-TW" dirty="0">
                <a:latin typeface="標楷體" panose="03000509000000000000" pitchFamily="65" charset="-120"/>
                <a:ea typeface="標楷體" panose="03000509000000000000" pitchFamily="65" charset="-120"/>
              </a:rPr>
              <a:t>SAPUI5(</a:t>
            </a:r>
            <a:r>
              <a:rPr lang="zh-TW" altLang="en-US" dirty="0">
                <a:latin typeface="標楷體" panose="03000509000000000000" pitchFamily="65" charset="-120"/>
                <a:ea typeface="標楷體" panose="03000509000000000000" pitchFamily="65" charset="-120"/>
              </a:rPr>
              <a:t>前端</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Spring</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Boot(</a:t>
            </a:r>
            <a:r>
              <a:rPr lang="zh-TW" altLang="en-US" dirty="0">
                <a:latin typeface="標楷體" panose="03000509000000000000" pitchFamily="65" charset="-120"/>
                <a:ea typeface="標楷體" panose="03000509000000000000" pitchFamily="65" charset="-120"/>
              </a:rPr>
              <a:t>後端</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進行 </a:t>
            </a:r>
            <a:r>
              <a:rPr lang="en-US" altLang="zh-TW" dirty="0">
                <a:latin typeface="標楷體" panose="03000509000000000000" pitchFamily="65" charset="-120"/>
                <a:ea typeface="標楷體" panose="03000509000000000000" pitchFamily="65" charset="-120"/>
              </a:rPr>
              <a:t>MES</a:t>
            </a:r>
            <a:r>
              <a:rPr lang="zh-TW" altLang="en-US" dirty="0">
                <a:latin typeface="標楷體" panose="03000509000000000000" pitchFamily="65" charset="-120"/>
                <a:ea typeface="標楷體" panose="03000509000000000000" pitchFamily="65" charset="-120"/>
              </a:rPr>
              <a:t> 客製程式的維護，並學習到 </a:t>
            </a:r>
            <a:r>
              <a:rPr lang="en-US" altLang="zh-TW" dirty="0">
                <a:latin typeface="標楷體" panose="03000509000000000000" pitchFamily="65" charset="-120"/>
                <a:ea typeface="標楷體" panose="03000509000000000000" pitchFamily="65" charset="-120"/>
              </a:rPr>
              <a:t>SAP </a:t>
            </a:r>
            <a:r>
              <a:rPr lang="zh-TW" altLang="en-US" dirty="0">
                <a:latin typeface="標楷體" panose="03000509000000000000" pitchFamily="65" charset="-120"/>
                <a:ea typeface="標楷體" panose="03000509000000000000" pitchFamily="65" charset="-120"/>
              </a:rPr>
              <a:t>對異質系統</a:t>
            </a:r>
            <a:r>
              <a:rPr lang="en-US" altLang="zh-TW" dirty="0">
                <a:latin typeface="標楷體" panose="03000509000000000000" pitchFamily="65" charset="-120"/>
                <a:ea typeface="標楷體" panose="03000509000000000000" pitchFamily="65" charset="-120"/>
              </a:rPr>
              <a:t>(IDOC)</a:t>
            </a:r>
            <a:r>
              <a:rPr lang="zh-TW" altLang="en-US" dirty="0">
                <a:latin typeface="標楷體" panose="03000509000000000000" pitchFamily="65" charset="-120"/>
                <a:ea typeface="標楷體" panose="03000509000000000000" pitchFamily="65" charset="-120"/>
              </a:rPr>
              <a:t>的資料整合方式，並透過 </a:t>
            </a:r>
            <a:r>
              <a:rPr lang="en-US" altLang="zh-TW" dirty="0">
                <a:latin typeface="標楷體" panose="03000509000000000000" pitchFamily="65" charset="-120"/>
                <a:ea typeface="標楷體" panose="03000509000000000000" pitchFamily="65" charset="-120"/>
              </a:rPr>
              <a:t>XLST </a:t>
            </a:r>
            <a:r>
              <a:rPr lang="zh-TW" altLang="en-US" dirty="0">
                <a:latin typeface="標楷體" panose="03000509000000000000" pitchFamily="65" charset="-120"/>
                <a:ea typeface="標楷體" panose="03000509000000000000" pitchFamily="65" charset="-120"/>
              </a:rPr>
              <a:t>將 </a:t>
            </a:r>
            <a:r>
              <a:rPr lang="en-US" altLang="zh-TW" dirty="0">
                <a:latin typeface="標楷體" panose="03000509000000000000" pitchFamily="65" charset="-120"/>
                <a:ea typeface="標楷體" panose="03000509000000000000" pitchFamily="65" charset="-120"/>
              </a:rPr>
              <a:t>XML </a:t>
            </a:r>
            <a:r>
              <a:rPr lang="zh-TW" altLang="en-US" dirty="0">
                <a:latin typeface="標楷體" panose="03000509000000000000" pitchFamily="65" charset="-120"/>
                <a:ea typeface="標楷體" panose="03000509000000000000" pitchFamily="65" charset="-120"/>
              </a:rPr>
              <a:t>進行資料處理與輸出。</a:t>
            </a:r>
            <a:endParaRPr lang="en-US" altLang="zh-TW" dirty="0">
              <a:latin typeface="標楷體" panose="03000509000000000000" pitchFamily="65" charset="-120"/>
              <a:ea typeface="標楷體" panose="03000509000000000000" pitchFamily="65" charset="-120"/>
            </a:endParaRPr>
          </a:p>
          <a:p>
            <a:pPr algn="l"/>
            <a:endParaRPr lang="zh-TW" altLang="en-US" dirty="0">
              <a:latin typeface="標楷體" panose="03000509000000000000" pitchFamily="65" charset="-120"/>
              <a:ea typeface="標楷體" panose="03000509000000000000" pitchFamily="65" charset="-120"/>
            </a:endParaRPr>
          </a:p>
          <a:p>
            <a:pPr marL="457200" indent="-457200" algn="l">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參與成本結算時間優化項目，透過優化程式邏輯與流程調整使成本結算程式運行時間下降</a:t>
            </a:r>
            <a:endParaRPr lang="en-US" altLang="zh-TW" dirty="0">
              <a:latin typeface="標楷體" panose="03000509000000000000" pitchFamily="65" charset="-120"/>
              <a:ea typeface="標楷體" panose="03000509000000000000" pitchFamily="65" charset="-120"/>
            </a:endParaRPr>
          </a:p>
          <a:p>
            <a:pPr marL="457200" indent="-457200" algn="l">
              <a:buFont typeface="Arial" panose="020B0604020202020204" pitchFamily="34" charset="0"/>
              <a:buChar char="•"/>
            </a:pPr>
            <a:endParaRPr lang="en-US" altLang="zh-TW" dirty="0">
              <a:latin typeface="標楷體" panose="03000509000000000000" pitchFamily="65" charset="-120"/>
              <a:ea typeface="標楷體" panose="03000509000000000000" pitchFamily="65" charset="-120"/>
            </a:endParaRPr>
          </a:p>
          <a:p>
            <a:pPr marL="457200" indent="-457200" algn="l">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參與公司事業處合併 </a:t>
            </a:r>
            <a:r>
              <a:rPr lang="en-US" altLang="zh-TW" dirty="0">
                <a:latin typeface="標楷體" panose="03000509000000000000" pitchFamily="65" charset="-120"/>
                <a:ea typeface="標楷體" panose="03000509000000000000" pitchFamily="65" charset="-120"/>
              </a:rPr>
              <a:t>SAP </a:t>
            </a:r>
            <a:r>
              <a:rPr lang="zh-TW" altLang="en-US" dirty="0">
                <a:latin typeface="標楷體" panose="03000509000000000000" pitchFamily="65" charset="-120"/>
                <a:ea typeface="標楷體" panose="03000509000000000000" pitchFamily="65" charset="-120"/>
              </a:rPr>
              <a:t>系統調整作業，主要負責物料主檔</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包含銷售、採購、工廠儲存、品質管理、會計、成本</a:t>
            </a:r>
            <a:r>
              <a:rPr lang="en-US" altLang="zh-TW" dirty="0">
                <a:latin typeface="標楷體" panose="03000509000000000000" pitchFamily="65" charset="-120"/>
                <a:ea typeface="標楷體" panose="03000509000000000000" pitchFamily="65" charset="-120"/>
              </a:rPr>
              <a:t>View)</a:t>
            </a:r>
            <a:r>
              <a:rPr lang="zh-TW" altLang="en-US" dirty="0">
                <a:latin typeface="標楷體" panose="03000509000000000000" pitchFamily="65" charset="-120"/>
                <a:ea typeface="標楷體" panose="03000509000000000000" pitchFamily="65" charset="-120"/>
              </a:rPr>
              <a:t>與採購的資料移轉</a:t>
            </a:r>
          </a:p>
        </p:txBody>
      </p:sp>
    </p:spTree>
    <p:extLst>
      <p:ext uri="{BB962C8B-B14F-4D97-AF65-F5344CB8AC3E}">
        <p14:creationId xmlns:p14="http://schemas.microsoft.com/office/powerpoint/2010/main" val="250107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9D67658B-17C8-4093-945C-075699AF3D59}"/>
              </a:ext>
            </a:extLst>
          </p:cNvPr>
          <p:cNvPicPr>
            <a:picLocks noChangeAspect="1"/>
          </p:cNvPicPr>
          <p:nvPr/>
        </p:nvPicPr>
        <p:blipFill>
          <a:blip r:embed="rId3"/>
          <a:stretch>
            <a:fillRect/>
          </a:stretch>
        </p:blipFill>
        <p:spPr>
          <a:xfrm>
            <a:off x="4654060" y="2941321"/>
            <a:ext cx="7537940" cy="3916679"/>
          </a:xfrm>
          <a:prstGeom prst="rect">
            <a:avLst/>
          </a:prstGeom>
        </p:spPr>
      </p:pic>
      <p:pic>
        <p:nvPicPr>
          <p:cNvPr id="6" name="Picture 6"/>
          <p:cNvPicPr>
            <a:picLocks noChangeAspect="1"/>
          </p:cNvPicPr>
          <p:nvPr/>
        </p:nvPicPr>
        <p:blipFill>
          <a:blip r:embed="rId4"/>
          <a:stretch>
            <a:fillRect/>
          </a:stretch>
        </p:blipFill>
        <p:spPr>
          <a:xfrm rot="16200000">
            <a:off x="-8125" y="831416"/>
            <a:ext cx="1623064" cy="449581"/>
          </a:xfrm>
          <a:prstGeom prst="rect">
            <a:avLst/>
          </a:prstGeom>
        </p:spPr>
      </p:pic>
      <p:pic>
        <p:nvPicPr>
          <p:cNvPr id="7" name="Picture 7"/>
          <p:cNvPicPr>
            <a:picLocks noChangeAspect="1"/>
          </p:cNvPicPr>
          <p:nvPr/>
        </p:nvPicPr>
        <p:blipFill>
          <a:blip r:embed="rId5"/>
          <a:stretch>
            <a:fillRect/>
          </a:stretch>
        </p:blipFill>
        <p:spPr>
          <a:xfrm rot="16200000">
            <a:off x="8853900" y="823799"/>
            <a:ext cx="1623060" cy="464820"/>
          </a:xfrm>
          <a:prstGeom prst="rect">
            <a:avLst/>
          </a:prstGeom>
        </p:spPr>
      </p:pic>
      <p:sp>
        <p:nvSpPr>
          <p:cNvPr id="16" name="標題 1">
            <a:extLst>
              <a:ext uri="{FF2B5EF4-FFF2-40B4-BE49-F238E27FC236}">
                <a16:creationId xmlns:a16="http://schemas.microsoft.com/office/drawing/2014/main" id="{ADE4DEB6-4EE6-4CD3-94B7-2FD2A072B312}"/>
              </a:ext>
            </a:extLst>
          </p:cNvPr>
          <p:cNvSpPr txBox="1">
            <a:spLocks/>
          </p:cNvSpPr>
          <p:nvPr/>
        </p:nvSpPr>
        <p:spPr>
          <a:xfrm>
            <a:off x="1153603" y="477088"/>
            <a:ext cx="8991600" cy="1143000"/>
          </a:xfrm>
          <a:prstGeom prst="rect">
            <a:avLst/>
          </a:prstGeom>
        </p:spPr>
        <p:txBody>
          <a:bodyPr vert="horz" lIns="91440" tIns="45720" rIns="91440" bIns="45720" rtlCol="0" anchor="ctr">
            <a:normAutofit fontScale="6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TW" altLang="en-US" sz="6600" spc="-50" dirty="0">
                <a:solidFill>
                  <a:srgbClr val="454C5F"/>
                </a:solidFill>
                <a:latin typeface="標楷體" panose="03000509000000000000" pitchFamily="65" charset="-120"/>
                <a:ea typeface="標楷體" panose="03000509000000000000" pitchFamily="65" charset="-120"/>
              </a:rPr>
              <a:t>研究計畫</a:t>
            </a:r>
            <a:r>
              <a:rPr lang="en-US" altLang="zh-TW" sz="6600" spc="-50" dirty="0">
                <a:solidFill>
                  <a:srgbClr val="454C5F"/>
                </a:solidFill>
                <a:latin typeface="標楷體" panose="03000509000000000000" pitchFamily="65" charset="-120"/>
                <a:ea typeface="標楷體" panose="03000509000000000000" pitchFamily="65" charset="-120"/>
              </a:rPr>
              <a:t>-</a:t>
            </a:r>
            <a:r>
              <a:rPr lang="zh-TW" altLang="en-US" sz="6600" spc="-50" dirty="0">
                <a:solidFill>
                  <a:srgbClr val="454C5F"/>
                </a:solidFill>
                <a:latin typeface="標楷體" panose="03000509000000000000" pitchFamily="65" charset="-120"/>
                <a:ea typeface="標楷體" panose="03000509000000000000" pitchFamily="65" charset="-120"/>
              </a:rPr>
              <a:t>區塊鏈與企業系統適配性</a:t>
            </a:r>
            <a:endParaRPr lang="zh-TW" altLang="en-US" sz="6600" dirty="0">
              <a:latin typeface="標楷體" panose="03000509000000000000" pitchFamily="65" charset="-120"/>
              <a:ea typeface="標楷體" panose="03000509000000000000" pitchFamily="65" charset="-120"/>
            </a:endParaRPr>
          </a:p>
        </p:txBody>
      </p:sp>
      <p:sp>
        <p:nvSpPr>
          <p:cNvPr id="17" name="內容版面配置區 2">
            <a:extLst>
              <a:ext uri="{FF2B5EF4-FFF2-40B4-BE49-F238E27FC236}">
                <a16:creationId xmlns:a16="http://schemas.microsoft.com/office/drawing/2014/main" id="{228C6611-A914-4000-B16C-D135D452D8C8}"/>
              </a:ext>
            </a:extLst>
          </p:cNvPr>
          <p:cNvSpPr txBox="1">
            <a:spLocks/>
          </p:cNvSpPr>
          <p:nvPr/>
        </p:nvSpPr>
        <p:spPr>
          <a:xfrm>
            <a:off x="578616" y="1890166"/>
            <a:ext cx="10287000" cy="452596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endParaRPr lang="zh-TW" altLang="en-US" dirty="0">
              <a:latin typeface="標楷體" panose="03000509000000000000" pitchFamily="65" charset="-120"/>
              <a:ea typeface="標楷體" panose="03000509000000000000" pitchFamily="65" charset="-120"/>
            </a:endParaRPr>
          </a:p>
        </p:txBody>
      </p:sp>
      <p:sp>
        <p:nvSpPr>
          <p:cNvPr id="9" name="內容版面配置區 2">
            <a:extLst>
              <a:ext uri="{FF2B5EF4-FFF2-40B4-BE49-F238E27FC236}">
                <a16:creationId xmlns:a16="http://schemas.microsoft.com/office/drawing/2014/main" id="{B452D419-0306-4C1D-A8B7-E453F1785981}"/>
              </a:ext>
            </a:extLst>
          </p:cNvPr>
          <p:cNvSpPr txBox="1">
            <a:spLocks/>
          </p:cNvSpPr>
          <p:nvPr/>
        </p:nvSpPr>
        <p:spPr>
          <a:xfrm>
            <a:off x="731016" y="2042566"/>
            <a:ext cx="10287000" cy="4525963"/>
          </a:xfrm>
          <a:prstGeom prst="rect">
            <a:avLst/>
          </a:prstGeom>
        </p:spPr>
        <p:txBody>
          <a:bodyPr vert="horz" lIns="91440" tIns="45720" rIns="91440" bIns="45720" rtlCol="0">
            <a:normAutofit fontScale="70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zh-TW" altLang="en-US" dirty="0">
                <a:latin typeface="標楷體" panose="03000509000000000000" pitchFamily="65" charset="-120"/>
                <a:ea typeface="標楷體" panose="03000509000000000000" pitchFamily="65" charset="-120"/>
              </a:rPr>
              <a:t>研究動機：</a:t>
            </a:r>
            <a:endParaRPr lang="en-US" altLang="zh-TW" dirty="0">
              <a:latin typeface="標楷體" panose="03000509000000000000" pitchFamily="65" charset="-120"/>
              <a:ea typeface="標楷體" panose="03000509000000000000" pitchFamily="65" charset="-120"/>
            </a:endParaRPr>
          </a:p>
          <a:p>
            <a:pPr algn="l"/>
            <a:endParaRPr lang="en-US" altLang="zh-TW" dirty="0">
              <a:latin typeface="標楷體" panose="03000509000000000000" pitchFamily="65" charset="-120"/>
              <a:ea typeface="標楷體" panose="03000509000000000000" pitchFamily="65" charset="-120"/>
            </a:endParaRPr>
          </a:p>
          <a:p>
            <a:pPr marL="457200" indent="-457200" algn="l">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近年來，隨著大眾對區塊鏈的認知越加了解，從虛擬貨幣、區塊鏈遊戲、</a:t>
            </a:r>
            <a:r>
              <a:rPr lang="en-US" altLang="zh-TW" dirty="0">
                <a:latin typeface="標楷體" panose="03000509000000000000" pitchFamily="65" charset="-120"/>
                <a:ea typeface="標楷體" panose="03000509000000000000" pitchFamily="65" charset="-120"/>
              </a:rPr>
              <a:t>NFT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DEFI(</a:t>
            </a:r>
            <a:r>
              <a:rPr lang="zh-TW" altLang="en-US" dirty="0">
                <a:latin typeface="標楷體" panose="03000509000000000000" pitchFamily="65" charset="-120"/>
                <a:ea typeface="標楷體" panose="03000509000000000000" pitchFamily="65" charset="-120"/>
              </a:rPr>
              <a:t>去中心化金融</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等，這些議題也越加被重視，然而實際於企業使用的系統仍沒有發現較為少見，故想藉由企業中最為常使用到的</a:t>
            </a:r>
            <a:r>
              <a:rPr lang="en-US" altLang="zh-TW" dirty="0">
                <a:latin typeface="標楷體" panose="03000509000000000000" pitchFamily="65" charset="-120"/>
                <a:ea typeface="標楷體" panose="03000509000000000000" pitchFamily="65" charset="-120"/>
              </a:rPr>
              <a:t>ERP(</a:t>
            </a:r>
            <a:r>
              <a:rPr lang="zh-TW" altLang="en-US" dirty="0">
                <a:latin typeface="標楷體" panose="03000509000000000000" pitchFamily="65" charset="-120"/>
                <a:ea typeface="標楷體" panose="03000509000000000000" pitchFamily="65" charset="-120"/>
              </a:rPr>
              <a:t>企業資源規劃</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系統最為範本，研究區塊鏈與企業系統的適配性。</a:t>
            </a:r>
          </a:p>
          <a:p>
            <a:pPr algn="l"/>
            <a:endParaRPr lang="zh-TW" altLang="en-US" dirty="0">
              <a:latin typeface="標楷體" panose="03000509000000000000" pitchFamily="65" charset="-120"/>
              <a:ea typeface="標楷體" panose="03000509000000000000" pitchFamily="65" charset="-120"/>
            </a:endParaRPr>
          </a:p>
          <a:p>
            <a:pPr marL="457200" indent="-457200" algn="l">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對照的</a:t>
            </a:r>
            <a:r>
              <a:rPr lang="en-US" altLang="zh-TW" dirty="0">
                <a:latin typeface="標楷體" panose="03000509000000000000" pitchFamily="65" charset="-120"/>
                <a:ea typeface="標楷體" panose="03000509000000000000" pitchFamily="65" charset="-120"/>
              </a:rPr>
              <a:t>ERP</a:t>
            </a:r>
            <a:r>
              <a:rPr lang="zh-TW" altLang="en-US" dirty="0">
                <a:latin typeface="標楷體" panose="03000509000000000000" pitchFamily="65" charset="-120"/>
                <a:ea typeface="標楷體" panose="03000509000000000000" pitchFamily="65" charset="-120"/>
              </a:rPr>
              <a:t>系統為 </a:t>
            </a:r>
            <a:r>
              <a:rPr lang="en-US" altLang="zh-TW" dirty="0">
                <a:latin typeface="標楷體" panose="03000509000000000000" pitchFamily="65" charset="-120"/>
                <a:ea typeface="標楷體" panose="03000509000000000000" pitchFamily="65" charset="-120"/>
              </a:rPr>
              <a:t>SAP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SAP </a:t>
            </a:r>
            <a:r>
              <a:rPr lang="zh-TW" altLang="en-US" dirty="0">
                <a:latin typeface="標楷體" panose="03000509000000000000" pitchFamily="65" charset="-120"/>
                <a:ea typeface="標楷體" panose="03000509000000000000" pitchFamily="65" charset="-120"/>
              </a:rPr>
              <a:t>為世界上前百大企業使用率最高的 </a:t>
            </a:r>
            <a:r>
              <a:rPr lang="en-US" altLang="zh-TW" dirty="0">
                <a:latin typeface="標楷體" panose="03000509000000000000" pitchFamily="65" charset="-120"/>
                <a:ea typeface="標楷體" panose="03000509000000000000" pitchFamily="65" charset="-120"/>
              </a:rPr>
              <a:t>ERP </a:t>
            </a:r>
            <a:r>
              <a:rPr lang="zh-TW" altLang="en-US" dirty="0">
                <a:latin typeface="標楷體" panose="03000509000000000000" pitchFamily="65" charset="-120"/>
                <a:ea typeface="標楷體" panose="03000509000000000000" pitchFamily="65" charset="-120"/>
              </a:rPr>
              <a:t>系統，其系統架構與系統特性與區塊鏈的特性也較為相符，主要在於對於資料的修改與其可追蹤性質，如會計過帳資料具有不可修改特性，僅能過後續修改</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迴轉</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等方式進行修正，會保留所有修改動作與修改的欄位資料，這與區塊鏈中的分散式帳本的特性是相當吻合，兩者皆可進行資料的追蹤。</a:t>
            </a:r>
            <a:endParaRPr lang="en-US" altLang="zh-TW" dirty="0">
              <a:latin typeface="標楷體" panose="03000509000000000000" pitchFamily="65" charset="-120"/>
              <a:ea typeface="標楷體" panose="03000509000000000000" pitchFamily="65" charset="-120"/>
            </a:endParaRPr>
          </a:p>
          <a:p>
            <a:pPr marL="457200" indent="-457200" algn="l">
              <a:buFont typeface="Arial" panose="020B0604020202020204" pitchFamily="34" charset="0"/>
              <a:buChar char="•"/>
            </a:pPr>
            <a:endParaRPr lang="en-US" altLang="zh-TW" dirty="0">
              <a:latin typeface="標楷體" panose="03000509000000000000" pitchFamily="65" charset="-120"/>
              <a:ea typeface="標楷體" panose="03000509000000000000" pitchFamily="65" charset="-120"/>
            </a:endParaRPr>
          </a:p>
          <a:p>
            <a:pPr marL="457200" indent="-457200" algn="l">
              <a:buFont typeface="Arial" panose="020B0604020202020204" pitchFamily="34" charset="0"/>
              <a:buChar char="•"/>
            </a:pP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5553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9D67658B-17C8-4093-945C-075699AF3D59}"/>
              </a:ext>
            </a:extLst>
          </p:cNvPr>
          <p:cNvPicPr>
            <a:picLocks noChangeAspect="1"/>
          </p:cNvPicPr>
          <p:nvPr/>
        </p:nvPicPr>
        <p:blipFill>
          <a:blip r:embed="rId3"/>
          <a:stretch>
            <a:fillRect/>
          </a:stretch>
        </p:blipFill>
        <p:spPr>
          <a:xfrm>
            <a:off x="4654060" y="2941321"/>
            <a:ext cx="7537940" cy="3916679"/>
          </a:xfrm>
          <a:prstGeom prst="rect">
            <a:avLst/>
          </a:prstGeom>
        </p:spPr>
      </p:pic>
      <p:pic>
        <p:nvPicPr>
          <p:cNvPr id="6" name="Picture 6"/>
          <p:cNvPicPr>
            <a:picLocks noChangeAspect="1"/>
          </p:cNvPicPr>
          <p:nvPr/>
        </p:nvPicPr>
        <p:blipFill>
          <a:blip r:embed="rId4"/>
          <a:stretch>
            <a:fillRect/>
          </a:stretch>
        </p:blipFill>
        <p:spPr>
          <a:xfrm rot="16200000">
            <a:off x="-8125" y="831416"/>
            <a:ext cx="1623064" cy="449581"/>
          </a:xfrm>
          <a:prstGeom prst="rect">
            <a:avLst/>
          </a:prstGeom>
        </p:spPr>
      </p:pic>
      <p:pic>
        <p:nvPicPr>
          <p:cNvPr id="7" name="Picture 7"/>
          <p:cNvPicPr>
            <a:picLocks noChangeAspect="1"/>
          </p:cNvPicPr>
          <p:nvPr/>
        </p:nvPicPr>
        <p:blipFill>
          <a:blip r:embed="rId5"/>
          <a:stretch>
            <a:fillRect/>
          </a:stretch>
        </p:blipFill>
        <p:spPr>
          <a:xfrm rot="16200000">
            <a:off x="8853900" y="823799"/>
            <a:ext cx="1623060" cy="464820"/>
          </a:xfrm>
          <a:prstGeom prst="rect">
            <a:avLst/>
          </a:prstGeom>
        </p:spPr>
      </p:pic>
      <p:sp>
        <p:nvSpPr>
          <p:cNvPr id="16" name="標題 1">
            <a:extLst>
              <a:ext uri="{FF2B5EF4-FFF2-40B4-BE49-F238E27FC236}">
                <a16:creationId xmlns:a16="http://schemas.microsoft.com/office/drawing/2014/main" id="{ADE4DEB6-4EE6-4CD3-94B7-2FD2A072B312}"/>
              </a:ext>
            </a:extLst>
          </p:cNvPr>
          <p:cNvSpPr txBox="1">
            <a:spLocks/>
          </p:cNvSpPr>
          <p:nvPr/>
        </p:nvSpPr>
        <p:spPr>
          <a:xfrm>
            <a:off x="1153603" y="477088"/>
            <a:ext cx="8991600" cy="1143000"/>
          </a:xfrm>
          <a:prstGeom prst="rect">
            <a:avLst/>
          </a:prstGeom>
        </p:spPr>
        <p:txBody>
          <a:bodyPr vert="horz" lIns="91440" tIns="45720" rIns="91440" bIns="45720" rtlCol="0" anchor="ctr">
            <a:normAutofit fontScale="6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TW" altLang="en-US" sz="6600" spc="-50" dirty="0">
                <a:solidFill>
                  <a:srgbClr val="454C5F"/>
                </a:solidFill>
                <a:latin typeface="標楷體" panose="03000509000000000000" pitchFamily="65" charset="-120"/>
                <a:ea typeface="標楷體" panose="03000509000000000000" pitchFamily="65" charset="-120"/>
              </a:rPr>
              <a:t>研究計畫</a:t>
            </a:r>
            <a:r>
              <a:rPr lang="en-US" altLang="zh-TW" sz="6600" spc="-50" dirty="0">
                <a:solidFill>
                  <a:srgbClr val="454C5F"/>
                </a:solidFill>
                <a:latin typeface="標楷體" panose="03000509000000000000" pitchFamily="65" charset="-120"/>
                <a:ea typeface="標楷體" panose="03000509000000000000" pitchFamily="65" charset="-120"/>
              </a:rPr>
              <a:t>-</a:t>
            </a:r>
            <a:r>
              <a:rPr lang="zh-TW" altLang="en-US" sz="6600" spc="-50" dirty="0">
                <a:solidFill>
                  <a:srgbClr val="454C5F"/>
                </a:solidFill>
                <a:latin typeface="標楷體" panose="03000509000000000000" pitchFamily="65" charset="-120"/>
                <a:ea typeface="標楷體" panose="03000509000000000000" pitchFamily="65" charset="-120"/>
              </a:rPr>
              <a:t>區塊鏈與企業系統適配性</a:t>
            </a:r>
            <a:endParaRPr lang="zh-TW" altLang="en-US" sz="6600" dirty="0">
              <a:latin typeface="標楷體" panose="03000509000000000000" pitchFamily="65" charset="-120"/>
              <a:ea typeface="標楷體" panose="03000509000000000000" pitchFamily="65" charset="-120"/>
            </a:endParaRPr>
          </a:p>
        </p:txBody>
      </p:sp>
      <p:sp>
        <p:nvSpPr>
          <p:cNvPr id="17" name="內容版面配置區 2">
            <a:extLst>
              <a:ext uri="{FF2B5EF4-FFF2-40B4-BE49-F238E27FC236}">
                <a16:creationId xmlns:a16="http://schemas.microsoft.com/office/drawing/2014/main" id="{228C6611-A914-4000-B16C-D135D452D8C8}"/>
              </a:ext>
            </a:extLst>
          </p:cNvPr>
          <p:cNvSpPr txBox="1">
            <a:spLocks/>
          </p:cNvSpPr>
          <p:nvPr/>
        </p:nvSpPr>
        <p:spPr>
          <a:xfrm>
            <a:off x="578616" y="1890166"/>
            <a:ext cx="10287000" cy="452596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endParaRPr lang="zh-TW" altLang="en-US" dirty="0">
              <a:latin typeface="標楷體" panose="03000509000000000000" pitchFamily="65" charset="-120"/>
              <a:ea typeface="標楷體" panose="03000509000000000000" pitchFamily="65" charset="-120"/>
            </a:endParaRPr>
          </a:p>
        </p:txBody>
      </p:sp>
      <p:sp>
        <p:nvSpPr>
          <p:cNvPr id="9" name="內容版面配置區 2">
            <a:extLst>
              <a:ext uri="{FF2B5EF4-FFF2-40B4-BE49-F238E27FC236}">
                <a16:creationId xmlns:a16="http://schemas.microsoft.com/office/drawing/2014/main" id="{B452D419-0306-4C1D-A8B7-E453F1785981}"/>
              </a:ext>
            </a:extLst>
          </p:cNvPr>
          <p:cNvSpPr txBox="1">
            <a:spLocks/>
          </p:cNvSpPr>
          <p:nvPr/>
        </p:nvSpPr>
        <p:spPr>
          <a:xfrm>
            <a:off x="731016" y="2042566"/>
            <a:ext cx="10287000" cy="4525963"/>
          </a:xfrm>
          <a:prstGeom prst="rect">
            <a:avLst/>
          </a:prstGeom>
        </p:spPr>
        <p:txBody>
          <a:bodyPr vert="horz" lIns="91440" tIns="45720" rIns="91440" bIns="45720" rtlCol="0">
            <a:normAutofit fontScale="92500"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執行方式：</a:t>
            </a:r>
          </a:p>
          <a:p>
            <a:pPr marL="0" indent="0" algn="l">
              <a:buNone/>
            </a:pPr>
            <a:r>
              <a:rPr lang="zh-TW" altLang="en-US" dirty="0">
                <a:latin typeface="標楷體" panose="03000509000000000000" pitchFamily="65" charset="-120"/>
                <a:ea typeface="標楷體" panose="03000509000000000000" pitchFamily="65" charset="-120"/>
              </a:rPr>
              <a:t>透過 </a:t>
            </a:r>
            <a:r>
              <a:rPr lang="en-US" altLang="zh-TW" dirty="0">
                <a:latin typeface="標楷體" panose="03000509000000000000" pitchFamily="65" charset="-120"/>
                <a:ea typeface="標楷體" panose="03000509000000000000" pitchFamily="65" charset="-120"/>
              </a:rPr>
              <a:t>Ethereum </a:t>
            </a:r>
            <a:r>
              <a:rPr lang="zh-TW" altLang="en-US" dirty="0">
                <a:latin typeface="標楷體" panose="03000509000000000000" pitchFamily="65" charset="-120"/>
                <a:ea typeface="標楷體" panose="03000509000000000000" pitchFamily="65" charset="-120"/>
              </a:rPr>
              <a:t>的智慧合約與</a:t>
            </a:r>
            <a:r>
              <a:rPr lang="en-US" altLang="zh-TW" dirty="0">
                <a:latin typeface="標楷體" panose="03000509000000000000" pitchFamily="65" charset="-120"/>
                <a:ea typeface="標楷體" panose="03000509000000000000" pitchFamily="65" charset="-120"/>
              </a:rPr>
              <a:t>Web3.js</a:t>
            </a:r>
            <a:r>
              <a:rPr lang="zh-TW" altLang="en-US" dirty="0">
                <a:latin typeface="標楷體" panose="03000509000000000000" pitchFamily="65" charset="-120"/>
                <a:ea typeface="標楷體" panose="03000509000000000000" pitchFamily="65" charset="-120"/>
              </a:rPr>
              <a:t>依造 </a:t>
            </a:r>
            <a:r>
              <a:rPr lang="en-US" altLang="zh-TW" dirty="0">
                <a:latin typeface="標楷體" panose="03000509000000000000" pitchFamily="65" charset="-120"/>
                <a:ea typeface="標楷體" panose="03000509000000000000" pitchFamily="65" charset="-120"/>
              </a:rPr>
              <a:t>SAP </a:t>
            </a:r>
            <a:r>
              <a:rPr lang="zh-TW" altLang="en-US" dirty="0">
                <a:latin typeface="標楷體" panose="03000509000000000000" pitchFamily="65" charset="-120"/>
                <a:ea typeface="標楷體" panose="03000509000000000000" pitchFamily="65" charset="-120"/>
              </a:rPr>
              <a:t>設定的企業標準流程之循環測試其系統整合性，分析區塊鏈使用成本與企業現行系統使用成本。</a:t>
            </a:r>
            <a:endParaRPr lang="en-US" altLang="zh-TW" dirty="0">
              <a:latin typeface="標楷體" panose="03000509000000000000" pitchFamily="65" charset="-120"/>
              <a:ea typeface="標楷體" panose="03000509000000000000" pitchFamily="65" charset="-120"/>
            </a:endParaRPr>
          </a:p>
          <a:p>
            <a:pPr marL="0" indent="0" algn="l">
              <a:buNone/>
            </a:pPr>
            <a:r>
              <a:rPr lang="zh-TW" altLang="en-US" dirty="0">
                <a:latin typeface="標楷體" panose="03000509000000000000" pitchFamily="65" charset="-120"/>
                <a:ea typeface="標楷體" panose="03000509000000000000" pitchFamily="65" charset="-120"/>
              </a:rPr>
              <a:t>標準流程：</a:t>
            </a:r>
            <a:endParaRPr lang="en-US" altLang="zh-TW" dirty="0">
              <a:latin typeface="標楷體" panose="03000509000000000000" pitchFamily="65" charset="-120"/>
              <a:ea typeface="標楷體" panose="03000509000000000000" pitchFamily="65" charset="-120"/>
            </a:endParaRPr>
          </a:p>
          <a:p>
            <a:pPr marL="0" indent="0" algn="l">
              <a:buNone/>
            </a:pP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1. </a:t>
            </a:r>
            <a:r>
              <a:rPr lang="zh-TW" altLang="en-US" dirty="0">
                <a:latin typeface="標楷體" panose="03000509000000000000" pitchFamily="65" charset="-120"/>
                <a:ea typeface="標楷體" panose="03000509000000000000" pitchFamily="65" charset="-120"/>
              </a:rPr>
              <a:t>採購循環</a:t>
            </a:r>
          </a:p>
          <a:p>
            <a:pPr marL="0" indent="0" algn="l">
              <a:buNone/>
            </a:pP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2. </a:t>
            </a:r>
            <a:r>
              <a:rPr lang="zh-TW" altLang="en-US" dirty="0">
                <a:latin typeface="標楷體" panose="03000509000000000000" pitchFamily="65" charset="-120"/>
                <a:ea typeface="標楷體" panose="03000509000000000000" pitchFamily="65" charset="-120"/>
              </a:rPr>
              <a:t>銷售循環</a:t>
            </a:r>
            <a:endParaRPr lang="en-US" altLang="zh-TW" dirty="0">
              <a:latin typeface="標楷體" panose="03000509000000000000" pitchFamily="65" charset="-120"/>
              <a:ea typeface="標楷體" panose="03000509000000000000" pitchFamily="65" charset="-120"/>
            </a:endParaRPr>
          </a:p>
          <a:p>
            <a:pPr marL="0" indent="0" algn="l">
              <a:buNone/>
            </a:pP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3.</a:t>
            </a:r>
            <a:r>
              <a:rPr lang="zh-TW" altLang="en-US" dirty="0">
                <a:latin typeface="標楷體" panose="03000509000000000000" pitchFamily="65" charset="-120"/>
                <a:ea typeface="標楷體" panose="03000509000000000000" pitchFamily="65" charset="-120"/>
              </a:rPr>
              <a:t> 會計</a:t>
            </a:r>
            <a:endParaRPr lang="en-US" altLang="zh-TW" dirty="0">
              <a:latin typeface="標楷體" panose="03000509000000000000" pitchFamily="65" charset="-120"/>
              <a:ea typeface="標楷體" panose="03000509000000000000" pitchFamily="65" charset="-120"/>
            </a:endParaRPr>
          </a:p>
          <a:p>
            <a:pPr marL="0" indent="0" algn="l">
              <a:buNone/>
            </a:pPr>
            <a:r>
              <a:rPr lang="en-US" altLang="zh-TW" dirty="0">
                <a:latin typeface="標楷體" panose="03000509000000000000" pitchFamily="65" charset="-120"/>
                <a:ea typeface="標楷體" panose="03000509000000000000" pitchFamily="65" charset="-120"/>
              </a:rPr>
              <a:t>  4.</a:t>
            </a:r>
            <a:r>
              <a:rPr lang="zh-TW" altLang="en-US" dirty="0">
                <a:latin typeface="標楷體" panose="03000509000000000000" pitchFamily="65" charset="-120"/>
                <a:ea typeface="標楷體" panose="03000509000000000000" pitchFamily="65" charset="-120"/>
              </a:rPr>
              <a:t> 生產歷程</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59910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9D67658B-17C8-4093-945C-075699AF3D59}"/>
              </a:ext>
            </a:extLst>
          </p:cNvPr>
          <p:cNvPicPr>
            <a:picLocks noChangeAspect="1"/>
          </p:cNvPicPr>
          <p:nvPr/>
        </p:nvPicPr>
        <p:blipFill>
          <a:blip r:embed="rId3"/>
          <a:stretch>
            <a:fillRect/>
          </a:stretch>
        </p:blipFill>
        <p:spPr>
          <a:xfrm>
            <a:off x="4654060" y="2941321"/>
            <a:ext cx="7537940" cy="3916679"/>
          </a:xfrm>
          <a:prstGeom prst="rect">
            <a:avLst/>
          </a:prstGeom>
        </p:spPr>
      </p:pic>
      <p:pic>
        <p:nvPicPr>
          <p:cNvPr id="6" name="Picture 6"/>
          <p:cNvPicPr>
            <a:picLocks noChangeAspect="1"/>
          </p:cNvPicPr>
          <p:nvPr/>
        </p:nvPicPr>
        <p:blipFill>
          <a:blip r:embed="rId4"/>
          <a:stretch>
            <a:fillRect/>
          </a:stretch>
        </p:blipFill>
        <p:spPr>
          <a:xfrm rot="16200000">
            <a:off x="-8125" y="831416"/>
            <a:ext cx="1623064" cy="449581"/>
          </a:xfrm>
          <a:prstGeom prst="rect">
            <a:avLst/>
          </a:prstGeom>
        </p:spPr>
      </p:pic>
      <p:pic>
        <p:nvPicPr>
          <p:cNvPr id="7" name="Picture 7"/>
          <p:cNvPicPr>
            <a:picLocks noChangeAspect="1"/>
          </p:cNvPicPr>
          <p:nvPr/>
        </p:nvPicPr>
        <p:blipFill>
          <a:blip r:embed="rId5"/>
          <a:stretch>
            <a:fillRect/>
          </a:stretch>
        </p:blipFill>
        <p:spPr>
          <a:xfrm rot="16200000">
            <a:off x="8853900" y="823799"/>
            <a:ext cx="1623060" cy="464820"/>
          </a:xfrm>
          <a:prstGeom prst="rect">
            <a:avLst/>
          </a:prstGeom>
        </p:spPr>
      </p:pic>
      <p:sp>
        <p:nvSpPr>
          <p:cNvPr id="16" name="標題 1">
            <a:extLst>
              <a:ext uri="{FF2B5EF4-FFF2-40B4-BE49-F238E27FC236}">
                <a16:creationId xmlns:a16="http://schemas.microsoft.com/office/drawing/2014/main" id="{ADE4DEB6-4EE6-4CD3-94B7-2FD2A072B312}"/>
              </a:ext>
            </a:extLst>
          </p:cNvPr>
          <p:cNvSpPr txBox="1">
            <a:spLocks/>
          </p:cNvSpPr>
          <p:nvPr/>
        </p:nvSpPr>
        <p:spPr>
          <a:xfrm>
            <a:off x="1153603" y="477088"/>
            <a:ext cx="8991600" cy="1143000"/>
          </a:xfrm>
          <a:prstGeom prst="rect">
            <a:avLst/>
          </a:prstGeom>
        </p:spPr>
        <p:txBody>
          <a:bodyPr vert="horz" lIns="91440" tIns="45720" rIns="91440" bIns="45720" rtlCol="0" anchor="ctr">
            <a:normAutofit fontScale="6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TW" altLang="en-US" sz="6600" spc="-50" dirty="0">
                <a:solidFill>
                  <a:srgbClr val="454C5F"/>
                </a:solidFill>
                <a:latin typeface="標楷體" panose="03000509000000000000" pitchFamily="65" charset="-120"/>
                <a:ea typeface="標楷體" panose="03000509000000000000" pitchFamily="65" charset="-120"/>
              </a:rPr>
              <a:t>研究計畫</a:t>
            </a:r>
            <a:r>
              <a:rPr lang="en-US" altLang="zh-TW" sz="6600" spc="-50" dirty="0">
                <a:solidFill>
                  <a:srgbClr val="454C5F"/>
                </a:solidFill>
                <a:latin typeface="標楷體" panose="03000509000000000000" pitchFamily="65" charset="-120"/>
                <a:ea typeface="標楷體" panose="03000509000000000000" pitchFamily="65" charset="-120"/>
              </a:rPr>
              <a:t>-</a:t>
            </a:r>
            <a:r>
              <a:rPr lang="zh-TW" altLang="en-US" sz="6600" spc="-50" dirty="0">
                <a:solidFill>
                  <a:srgbClr val="454C5F"/>
                </a:solidFill>
                <a:latin typeface="標楷體" panose="03000509000000000000" pitchFamily="65" charset="-120"/>
                <a:ea typeface="標楷體" panose="03000509000000000000" pitchFamily="65" charset="-120"/>
              </a:rPr>
              <a:t>區塊鏈與企業系統適配性</a:t>
            </a:r>
            <a:endParaRPr lang="zh-TW" altLang="en-US" sz="6600" dirty="0">
              <a:latin typeface="標楷體" panose="03000509000000000000" pitchFamily="65" charset="-120"/>
              <a:ea typeface="標楷體" panose="03000509000000000000" pitchFamily="65" charset="-120"/>
            </a:endParaRPr>
          </a:p>
        </p:txBody>
      </p:sp>
      <p:sp>
        <p:nvSpPr>
          <p:cNvPr id="17" name="內容版面配置區 2">
            <a:extLst>
              <a:ext uri="{FF2B5EF4-FFF2-40B4-BE49-F238E27FC236}">
                <a16:creationId xmlns:a16="http://schemas.microsoft.com/office/drawing/2014/main" id="{228C6611-A914-4000-B16C-D135D452D8C8}"/>
              </a:ext>
            </a:extLst>
          </p:cNvPr>
          <p:cNvSpPr txBox="1">
            <a:spLocks/>
          </p:cNvSpPr>
          <p:nvPr/>
        </p:nvSpPr>
        <p:spPr>
          <a:xfrm>
            <a:off x="578616" y="1890166"/>
            <a:ext cx="10287000" cy="452596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endParaRPr lang="zh-TW" altLang="en-US" dirty="0">
              <a:latin typeface="標楷體" panose="03000509000000000000" pitchFamily="65" charset="-120"/>
              <a:ea typeface="標楷體" panose="03000509000000000000" pitchFamily="65" charset="-120"/>
            </a:endParaRPr>
          </a:p>
        </p:txBody>
      </p:sp>
      <p:sp>
        <p:nvSpPr>
          <p:cNvPr id="9" name="內容版面配置區 2">
            <a:extLst>
              <a:ext uri="{FF2B5EF4-FFF2-40B4-BE49-F238E27FC236}">
                <a16:creationId xmlns:a16="http://schemas.microsoft.com/office/drawing/2014/main" id="{B452D419-0306-4C1D-A8B7-E453F1785981}"/>
              </a:ext>
            </a:extLst>
          </p:cNvPr>
          <p:cNvSpPr txBox="1">
            <a:spLocks/>
          </p:cNvSpPr>
          <p:nvPr/>
        </p:nvSpPr>
        <p:spPr>
          <a:xfrm>
            <a:off x="731016" y="2042566"/>
            <a:ext cx="10287000" cy="4525963"/>
          </a:xfrm>
          <a:prstGeom prst="rect">
            <a:avLst/>
          </a:prstGeom>
        </p:spPr>
        <p:txBody>
          <a:bodyPr vert="horz" lIns="91440" tIns="45720" rIns="91440" bIns="45720" rtlCol="0">
            <a:normAutofit fontScale="92500"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預期效益：</a:t>
            </a:r>
            <a:endParaRPr lang="en-US" altLang="zh-TW" dirty="0">
              <a:latin typeface="標楷體" panose="03000509000000000000" pitchFamily="65" charset="-120"/>
              <a:ea typeface="標楷體" panose="03000509000000000000" pitchFamily="65" charset="-120"/>
            </a:endParaRPr>
          </a:p>
          <a:p>
            <a:pPr marL="0" indent="0" algn="l">
              <a:buNone/>
            </a:pP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資訊安全：透過去中心化、分散式帳本的特性，可以降低單一主機受到攻擊造成的危害或防止勒索軟體控制單一主機，且區塊鏈中資料皆是透過加密處理，可確保資訊不容易被竊取，僅可使用私鑰才可進行處理或查詢</a:t>
            </a:r>
          </a:p>
          <a:p>
            <a:pPr marL="0" indent="0" algn="l">
              <a:buNone/>
            </a:pPr>
            <a:endParaRPr lang="en-US" altLang="zh-TW" dirty="0">
              <a:latin typeface="標楷體" panose="03000509000000000000" pitchFamily="65" charset="-120"/>
              <a:ea typeface="標楷體" panose="03000509000000000000" pitchFamily="65" charset="-120"/>
            </a:endParaRPr>
          </a:p>
          <a:p>
            <a:pPr marL="0" indent="0" algn="l">
              <a:buNone/>
            </a:pPr>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現金流的整合：現行的</a:t>
            </a:r>
            <a:r>
              <a:rPr lang="en-US" altLang="zh-TW" dirty="0">
                <a:latin typeface="標楷體" panose="03000509000000000000" pitchFamily="65" charset="-120"/>
                <a:ea typeface="標楷體" panose="03000509000000000000" pitchFamily="65" charset="-120"/>
              </a:rPr>
              <a:t>ERP</a:t>
            </a:r>
            <a:r>
              <a:rPr lang="zh-TW" altLang="en-US" dirty="0">
                <a:latin typeface="標楷體" panose="03000509000000000000" pitchFamily="65" charset="-120"/>
                <a:ea typeface="標楷體" panose="03000509000000000000" pitchFamily="65" charset="-120"/>
              </a:rPr>
              <a:t>系統並不包含實際的金流的整合，透過銀行來執行實際的交易動作，而系統僅是提供記帳之功能，但區塊鏈主要功能就是使用帳本進行分散式記帳，如能成功整合，則可降低人工操作時間</a:t>
            </a:r>
          </a:p>
        </p:txBody>
      </p:sp>
    </p:spTree>
    <p:extLst>
      <p:ext uri="{BB962C8B-B14F-4D97-AF65-F5344CB8AC3E}">
        <p14:creationId xmlns:p14="http://schemas.microsoft.com/office/powerpoint/2010/main" val="232936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9D67658B-17C8-4093-945C-075699AF3D59}"/>
              </a:ext>
            </a:extLst>
          </p:cNvPr>
          <p:cNvPicPr>
            <a:picLocks noChangeAspect="1"/>
          </p:cNvPicPr>
          <p:nvPr/>
        </p:nvPicPr>
        <p:blipFill>
          <a:blip r:embed="rId3"/>
          <a:stretch>
            <a:fillRect/>
          </a:stretch>
        </p:blipFill>
        <p:spPr>
          <a:xfrm>
            <a:off x="4654060" y="2941321"/>
            <a:ext cx="7537940" cy="3916679"/>
          </a:xfrm>
          <a:prstGeom prst="rect">
            <a:avLst/>
          </a:prstGeom>
        </p:spPr>
      </p:pic>
      <p:pic>
        <p:nvPicPr>
          <p:cNvPr id="6" name="Picture 6"/>
          <p:cNvPicPr>
            <a:picLocks noChangeAspect="1"/>
          </p:cNvPicPr>
          <p:nvPr/>
        </p:nvPicPr>
        <p:blipFill>
          <a:blip r:embed="rId4"/>
          <a:stretch>
            <a:fillRect/>
          </a:stretch>
        </p:blipFill>
        <p:spPr>
          <a:xfrm rot="16200000">
            <a:off x="-8125" y="831416"/>
            <a:ext cx="1623064" cy="449581"/>
          </a:xfrm>
          <a:prstGeom prst="rect">
            <a:avLst/>
          </a:prstGeom>
        </p:spPr>
      </p:pic>
      <p:pic>
        <p:nvPicPr>
          <p:cNvPr id="7" name="Picture 7"/>
          <p:cNvPicPr>
            <a:picLocks noChangeAspect="1"/>
          </p:cNvPicPr>
          <p:nvPr/>
        </p:nvPicPr>
        <p:blipFill>
          <a:blip r:embed="rId5"/>
          <a:stretch>
            <a:fillRect/>
          </a:stretch>
        </p:blipFill>
        <p:spPr>
          <a:xfrm rot="16200000">
            <a:off x="8853900" y="823799"/>
            <a:ext cx="1623060" cy="464820"/>
          </a:xfrm>
          <a:prstGeom prst="rect">
            <a:avLst/>
          </a:prstGeom>
        </p:spPr>
      </p:pic>
      <p:sp>
        <p:nvSpPr>
          <p:cNvPr id="16" name="標題 1">
            <a:extLst>
              <a:ext uri="{FF2B5EF4-FFF2-40B4-BE49-F238E27FC236}">
                <a16:creationId xmlns:a16="http://schemas.microsoft.com/office/drawing/2014/main" id="{ADE4DEB6-4EE6-4CD3-94B7-2FD2A072B312}"/>
              </a:ext>
            </a:extLst>
          </p:cNvPr>
          <p:cNvSpPr txBox="1">
            <a:spLocks/>
          </p:cNvSpPr>
          <p:nvPr/>
        </p:nvSpPr>
        <p:spPr>
          <a:xfrm>
            <a:off x="1153603" y="477088"/>
            <a:ext cx="8991600" cy="1143000"/>
          </a:xfrm>
          <a:prstGeom prst="rect">
            <a:avLst/>
          </a:prstGeom>
        </p:spPr>
        <p:txBody>
          <a:bodyPr vert="horz" lIns="91440" tIns="45720" rIns="91440" bIns="45720" rtlCol="0" anchor="ctr">
            <a:normAutofit fontScale="6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TW" altLang="en-US" sz="6600" spc="-50" dirty="0">
                <a:solidFill>
                  <a:srgbClr val="454C5F"/>
                </a:solidFill>
                <a:latin typeface="標楷體" panose="03000509000000000000" pitchFamily="65" charset="-120"/>
                <a:ea typeface="標楷體" panose="03000509000000000000" pitchFamily="65" charset="-120"/>
              </a:rPr>
              <a:t>研究計畫</a:t>
            </a:r>
            <a:r>
              <a:rPr lang="en-US" altLang="zh-TW" sz="6600" spc="-50" dirty="0">
                <a:solidFill>
                  <a:srgbClr val="454C5F"/>
                </a:solidFill>
                <a:latin typeface="標楷體" panose="03000509000000000000" pitchFamily="65" charset="-120"/>
                <a:ea typeface="標楷體" panose="03000509000000000000" pitchFamily="65" charset="-120"/>
              </a:rPr>
              <a:t>-</a:t>
            </a:r>
            <a:r>
              <a:rPr lang="zh-TW" altLang="en-US" sz="6600" spc="-50" dirty="0">
                <a:solidFill>
                  <a:srgbClr val="454C5F"/>
                </a:solidFill>
                <a:latin typeface="標楷體" panose="03000509000000000000" pitchFamily="65" charset="-120"/>
                <a:ea typeface="標楷體" panose="03000509000000000000" pitchFamily="65" charset="-120"/>
              </a:rPr>
              <a:t>區塊鏈與企業系統適配性</a:t>
            </a:r>
            <a:endParaRPr lang="zh-TW" altLang="en-US" sz="6600" dirty="0">
              <a:latin typeface="標楷體" panose="03000509000000000000" pitchFamily="65" charset="-120"/>
              <a:ea typeface="標楷體" panose="03000509000000000000" pitchFamily="65" charset="-120"/>
            </a:endParaRPr>
          </a:p>
        </p:txBody>
      </p:sp>
      <p:sp>
        <p:nvSpPr>
          <p:cNvPr id="17" name="內容版面配置區 2">
            <a:extLst>
              <a:ext uri="{FF2B5EF4-FFF2-40B4-BE49-F238E27FC236}">
                <a16:creationId xmlns:a16="http://schemas.microsoft.com/office/drawing/2014/main" id="{228C6611-A914-4000-B16C-D135D452D8C8}"/>
              </a:ext>
            </a:extLst>
          </p:cNvPr>
          <p:cNvSpPr txBox="1">
            <a:spLocks/>
          </p:cNvSpPr>
          <p:nvPr/>
        </p:nvSpPr>
        <p:spPr>
          <a:xfrm>
            <a:off x="578616" y="1890166"/>
            <a:ext cx="10287000" cy="452596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endParaRPr lang="zh-TW" altLang="en-US" dirty="0">
              <a:latin typeface="標楷體" panose="03000509000000000000" pitchFamily="65" charset="-120"/>
              <a:ea typeface="標楷體" panose="03000509000000000000" pitchFamily="65" charset="-120"/>
            </a:endParaRPr>
          </a:p>
        </p:txBody>
      </p:sp>
      <p:sp>
        <p:nvSpPr>
          <p:cNvPr id="9" name="內容版面配置區 2">
            <a:extLst>
              <a:ext uri="{FF2B5EF4-FFF2-40B4-BE49-F238E27FC236}">
                <a16:creationId xmlns:a16="http://schemas.microsoft.com/office/drawing/2014/main" id="{B452D419-0306-4C1D-A8B7-E453F1785981}"/>
              </a:ext>
            </a:extLst>
          </p:cNvPr>
          <p:cNvSpPr txBox="1">
            <a:spLocks/>
          </p:cNvSpPr>
          <p:nvPr/>
        </p:nvSpPr>
        <p:spPr>
          <a:xfrm>
            <a:off x="731016" y="2042566"/>
            <a:ext cx="10287000" cy="4525963"/>
          </a:xfrm>
          <a:prstGeom prst="rect">
            <a:avLst/>
          </a:prstGeom>
        </p:spPr>
        <p:txBody>
          <a:bodyPr vert="horz" lIns="91440" tIns="45720" rIns="91440" bIns="45720" rtlCol="0">
            <a:normAutofit fontScale="85000"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預期效益：</a:t>
            </a:r>
            <a:endParaRPr lang="en-US" altLang="zh-TW" dirty="0">
              <a:latin typeface="標楷體" panose="03000509000000000000" pitchFamily="65" charset="-120"/>
              <a:ea typeface="標楷體" panose="03000509000000000000" pitchFamily="65" charset="-120"/>
            </a:endParaRPr>
          </a:p>
          <a:p>
            <a:pPr marL="0" indent="0" algn="l">
              <a:buNone/>
            </a:pPr>
            <a:r>
              <a:rPr lang="en-US" altLang="zh-TW" dirty="0">
                <a:latin typeface="標楷體" panose="03000509000000000000" pitchFamily="65" charset="-120"/>
                <a:ea typeface="標楷體" panose="03000509000000000000" pitchFamily="65" charset="-120"/>
              </a:rPr>
              <a:t>3. </a:t>
            </a:r>
            <a:r>
              <a:rPr lang="zh-TW" altLang="en-US" dirty="0">
                <a:latin typeface="標楷體" panose="03000509000000000000" pitchFamily="65" charset="-120"/>
                <a:ea typeface="標楷體" panose="03000509000000000000" pitchFamily="65" charset="-120"/>
              </a:rPr>
              <a:t>降低伺服器使用：可使其處理過程不需透過主機進行，透過區塊鏈，將處理程序分發給各個節點進行處理，且資料庫不須透過單一主機儲存資料，可降低伺服器設備與資料庫儲存成本</a:t>
            </a:r>
            <a:endParaRPr lang="en-US" altLang="zh-TW" dirty="0">
              <a:latin typeface="標楷體" panose="03000509000000000000" pitchFamily="65" charset="-120"/>
              <a:ea typeface="標楷體" panose="03000509000000000000" pitchFamily="65" charset="-120"/>
            </a:endParaRPr>
          </a:p>
          <a:p>
            <a:pPr marL="0" indent="0" algn="l">
              <a:buNone/>
            </a:pPr>
            <a:endParaRPr lang="en-US" altLang="zh-TW" dirty="0">
              <a:latin typeface="標楷體" panose="03000509000000000000" pitchFamily="65" charset="-120"/>
              <a:ea typeface="標楷體" panose="03000509000000000000" pitchFamily="65" charset="-120"/>
            </a:endParaRPr>
          </a:p>
          <a:p>
            <a:pPr marL="0" indent="0" algn="l">
              <a:buNone/>
            </a:pPr>
            <a:r>
              <a:rPr lang="en-US" altLang="zh-TW" dirty="0">
                <a:latin typeface="標楷體" panose="03000509000000000000" pitchFamily="65" charset="-120"/>
                <a:ea typeface="標楷體" panose="03000509000000000000" pitchFamily="65" charset="-120"/>
              </a:rPr>
              <a:t>4. </a:t>
            </a:r>
            <a:r>
              <a:rPr lang="zh-TW" altLang="en-US" dirty="0">
                <a:latin typeface="標楷體" panose="03000509000000000000" pitchFamily="65" charset="-120"/>
                <a:ea typeface="標楷體" panose="03000509000000000000" pitchFamily="65" charset="-120"/>
              </a:rPr>
              <a:t>資料追蹤性：透過帳本式的管理，可以更加方便追蹤交易、產品生產的每項歷程</a:t>
            </a:r>
            <a:endParaRPr lang="en-US" altLang="zh-TW" dirty="0">
              <a:latin typeface="標楷體" panose="03000509000000000000" pitchFamily="65" charset="-120"/>
              <a:ea typeface="標楷體" panose="03000509000000000000" pitchFamily="65" charset="-120"/>
            </a:endParaRPr>
          </a:p>
          <a:p>
            <a:pPr marL="0" indent="0" algn="l">
              <a:buNone/>
            </a:pPr>
            <a:endParaRPr lang="en-US" altLang="zh-TW" dirty="0">
              <a:latin typeface="標楷體" panose="03000509000000000000" pitchFamily="65" charset="-120"/>
              <a:ea typeface="標楷體" panose="03000509000000000000" pitchFamily="65" charset="-120"/>
            </a:endParaRPr>
          </a:p>
          <a:p>
            <a:pPr marL="0" indent="0" algn="l">
              <a:buNone/>
            </a:pPr>
            <a:r>
              <a:rPr lang="en-US" altLang="zh-TW" dirty="0">
                <a:latin typeface="標楷體" panose="03000509000000000000" pitchFamily="65" charset="-120"/>
                <a:ea typeface="標楷體" panose="03000509000000000000" pitchFamily="65" charset="-120"/>
              </a:rPr>
              <a:t>5. </a:t>
            </a:r>
            <a:r>
              <a:rPr lang="zh-TW" altLang="en-US" dirty="0">
                <a:latin typeface="標楷體" panose="03000509000000000000" pitchFamily="65" charset="-120"/>
                <a:ea typeface="標楷體" panose="03000509000000000000" pitchFamily="65" charset="-120"/>
              </a:rPr>
              <a:t>使用者權限控管與資料隱私性：區塊鏈中錢包有使用私鑰進行管理，所以可以更加容易驗證使用者</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517165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9D67658B-17C8-4093-945C-075699AF3D59}"/>
              </a:ext>
            </a:extLst>
          </p:cNvPr>
          <p:cNvPicPr>
            <a:picLocks noChangeAspect="1"/>
          </p:cNvPicPr>
          <p:nvPr/>
        </p:nvPicPr>
        <p:blipFill>
          <a:blip r:embed="rId3"/>
          <a:stretch>
            <a:fillRect/>
          </a:stretch>
        </p:blipFill>
        <p:spPr>
          <a:xfrm>
            <a:off x="4654060" y="2941321"/>
            <a:ext cx="7537940" cy="3916679"/>
          </a:xfrm>
          <a:prstGeom prst="rect">
            <a:avLst/>
          </a:prstGeom>
        </p:spPr>
      </p:pic>
      <p:pic>
        <p:nvPicPr>
          <p:cNvPr id="6" name="Picture 6"/>
          <p:cNvPicPr>
            <a:picLocks noChangeAspect="1"/>
          </p:cNvPicPr>
          <p:nvPr/>
        </p:nvPicPr>
        <p:blipFill>
          <a:blip r:embed="rId4"/>
          <a:stretch>
            <a:fillRect/>
          </a:stretch>
        </p:blipFill>
        <p:spPr>
          <a:xfrm rot="16200000">
            <a:off x="-8125" y="831416"/>
            <a:ext cx="1623064" cy="449581"/>
          </a:xfrm>
          <a:prstGeom prst="rect">
            <a:avLst/>
          </a:prstGeom>
        </p:spPr>
      </p:pic>
      <p:pic>
        <p:nvPicPr>
          <p:cNvPr id="7" name="Picture 7"/>
          <p:cNvPicPr>
            <a:picLocks noChangeAspect="1"/>
          </p:cNvPicPr>
          <p:nvPr/>
        </p:nvPicPr>
        <p:blipFill>
          <a:blip r:embed="rId5"/>
          <a:stretch>
            <a:fillRect/>
          </a:stretch>
        </p:blipFill>
        <p:spPr>
          <a:xfrm rot="16200000">
            <a:off x="4297140" y="823799"/>
            <a:ext cx="1623060" cy="464820"/>
          </a:xfrm>
          <a:prstGeom prst="rect">
            <a:avLst/>
          </a:prstGeom>
        </p:spPr>
      </p:pic>
      <p:sp>
        <p:nvSpPr>
          <p:cNvPr id="16" name="標題 1">
            <a:extLst>
              <a:ext uri="{FF2B5EF4-FFF2-40B4-BE49-F238E27FC236}">
                <a16:creationId xmlns:a16="http://schemas.microsoft.com/office/drawing/2014/main" id="{ADE4DEB6-4EE6-4CD3-94B7-2FD2A072B312}"/>
              </a:ext>
            </a:extLst>
          </p:cNvPr>
          <p:cNvSpPr txBox="1">
            <a:spLocks/>
          </p:cNvSpPr>
          <p:nvPr/>
        </p:nvSpPr>
        <p:spPr>
          <a:xfrm>
            <a:off x="1153603" y="477088"/>
            <a:ext cx="8991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TW" altLang="en-US" sz="6600" spc="-50" dirty="0">
                <a:solidFill>
                  <a:srgbClr val="454C5F"/>
                </a:solidFill>
                <a:latin typeface="標楷體" panose="03000509000000000000" pitchFamily="65" charset="-120"/>
                <a:ea typeface="標楷體" panose="03000509000000000000" pitchFamily="65" charset="-120"/>
              </a:rPr>
              <a:t>申請動機</a:t>
            </a:r>
            <a:endParaRPr lang="zh-TW" altLang="en-US" sz="6600" dirty="0">
              <a:latin typeface="標楷體" panose="03000509000000000000" pitchFamily="65" charset="-120"/>
              <a:ea typeface="標楷體" panose="03000509000000000000" pitchFamily="65" charset="-120"/>
            </a:endParaRPr>
          </a:p>
        </p:txBody>
      </p:sp>
      <p:sp>
        <p:nvSpPr>
          <p:cNvPr id="17" name="內容版面配置區 2">
            <a:extLst>
              <a:ext uri="{FF2B5EF4-FFF2-40B4-BE49-F238E27FC236}">
                <a16:creationId xmlns:a16="http://schemas.microsoft.com/office/drawing/2014/main" id="{228C6611-A914-4000-B16C-D135D452D8C8}"/>
              </a:ext>
            </a:extLst>
          </p:cNvPr>
          <p:cNvSpPr txBox="1">
            <a:spLocks/>
          </p:cNvSpPr>
          <p:nvPr/>
        </p:nvSpPr>
        <p:spPr>
          <a:xfrm>
            <a:off x="578616" y="1890166"/>
            <a:ext cx="10287000" cy="452596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zh-TW" altLang="en-US" dirty="0">
                <a:latin typeface="標楷體" panose="03000509000000000000" pitchFamily="65" charset="-120"/>
                <a:ea typeface="標楷體" panose="03000509000000000000" pitchFamily="65" charset="-120"/>
              </a:rPr>
              <a:t>是希望自己能持續自我進修，大學時畢業專題有做過區塊鏈相關的題目，當時由於對區塊鏈了解甚少，故導致專題沒有做到理想中的結果，畢業後仍有在持續關注區塊鏈上的發展，再查詢相關研究所時有發現中興大學資訊管理學系有區塊鏈相關的學程，故希望仍可再持續學習並了解區塊鏈相關的知識。</a:t>
            </a:r>
            <a:endParaRPr lang="en-US" altLang="zh-TW" dirty="0">
              <a:latin typeface="標楷體" panose="03000509000000000000" pitchFamily="65" charset="-120"/>
              <a:ea typeface="標楷體" panose="03000509000000000000" pitchFamily="65" charset="-120"/>
            </a:endParaRPr>
          </a:p>
          <a:p>
            <a:pPr algn="l"/>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961350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1589</Words>
  <Application>Microsoft Office PowerPoint</Application>
  <PresentationFormat>寬螢幕</PresentationFormat>
  <Paragraphs>128</Paragraphs>
  <Slides>9</Slides>
  <Notes>9</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9</vt:i4>
      </vt:variant>
    </vt:vector>
  </HeadingPairs>
  <TitlesOfParts>
    <vt:vector size="16" baseType="lpstr">
      <vt:lpstr>Malgun Gothic</vt:lpstr>
      <vt:lpstr>宋体</vt:lpstr>
      <vt:lpstr>標楷體</vt:lpstr>
      <vt:lpstr>Arial</vt:lpstr>
      <vt:lpstr>Calibri</vt:lpstr>
      <vt:lpstr>Segoe UI Symbol</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劉廷恩</dc:creator>
  <cp:lastModifiedBy>劉廷恩</cp:lastModifiedBy>
  <cp:revision>95</cp:revision>
  <dcterms:created xsi:type="dcterms:W3CDTF">2011-01-21T15:00:27Z</dcterms:created>
  <dcterms:modified xsi:type="dcterms:W3CDTF">2021-12-09T00:54:29Z</dcterms:modified>
</cp:coreProperties>
</file>