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7" r:id="rId3"/>
    <p:sldId id="275" r:id="rId4"/>
    <p:sldId id="2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劉廷恩" initials="劉廷恩" lastIdx="1" clrIdx="0">
    <p:extLst>
      <p:ext uri="{19B8F6BF-5375-455C-9EA6-DF929625EA0E}">
        <p15:presenceInfo xmlns:p15="http://schemas.microsoft.com/office/powerpoint/2012/main" userId="S-1-5-21-3411580639-61216013-3038942539-33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29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8E15E-4AAD-4FA0-913D-8594A2762B8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835C4-DF16-47BB-A1D4-3D52DBDFEA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0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835C4-DF16-47BB-A1D4-3D52DBDFEA4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57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835C4-DF16-47BB-A1D4-3D52DBDFEA4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62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835C4-DF16-47BB-A1D4-3D52DBDFEA4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98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835C4-DF16-47BB-A1D4-3D52DBDFEA4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06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5289A08F-0EB7-45AF-A1A6-372926BF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60" y="2941321"/>
            <a:ext cx="7537940" cy="391667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333751"/>
            <a:ext cx="1623060" cy="4495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4160520"/>
            <a:ext cx="1623060" cy="4648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4920" y="327660"/>
            <a:ext cx="1280160" cy="1706880"/>
          </a:xfrm>
          <a:prstGeom prst="rect">
            <a:avLst/>
          </a:prstGeom>
        </p:spPr>
      </p:pic>
      <p:sp>
        <p:nvSpPr>
          <p:cNvPr id="14" name="TextBox 9"/>
          <p:cNvSpPr txBox="1"/>
          <p:nvPr/>
        </p:nvSpPr>
        <p:spPr>
          <a:xfrm>
            <a:off x="328433" y="1223406"/>
            <a:ext cx="1613204" cy="41260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4988" hangingPunct="0">
              <a:lnSpc>
                <a:spcPct val="110000"/>
              </a:lnSpc>
            </a:pPr>
            <a:r>
              <a:rPr lang="zh-TW" altLang="en-US" sz="6600" spc="-50" dirty="0">
                <a:solidFill>
                  <a:srgbClr val="454C5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自傳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000"/>
              </a:lnSpc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ts val="1729"/>
              </a:lnSpc>
            </a:pP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56819" y="362684"/>
            <a:ext cx="3720991" cy="6278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TW" sz="3600" b="1" dirty="0">
                <a:solidFill>
                  <a:srgbClr val="1E4D78"/>
                </a:solidFill>
                <a:latin typeface="宋体"/>
                <a:ea typeface="宋体"/>
              </a:rPr>
              <a:t>|</a:t>
            </a:r>
            <a:r>
              <a:rPr lang="zh-TW" altLang="en-US" sz="3600" b="1" dirty="0">
                <a:solidFill>
                  <a:srgbClr val="1E4D78"/>
                </a:solidFill>
                <a:latin typeface="宋体"/>
                <a:ea typeface="宋体"/>
              </a:rPr>
              <a:t> </a:t>
            </a:r>
            <a:r>
              <a:rPr lang="zh-CN" altLang="en-US" sz="3600" b="1" dirty="0">
                <a:solidFill>
                  <a:srgbClr val="1E4D78"/>
                </a:solidFill>
                <a:latin typeface="宋体"/>
                <a:ea typeface="宋体"/>
              </a:rPr>
              <a:t>個</a:t>
            </a:r>
            <a:r>
              <a:rPr lang="zh-CN" altLang="en-US" sz="3600" b="1" spc="-5" dirty="0">
                <a:solidFill>
                  <a:srgbClr val="1E4D78"/>
                </a:solidFill>
                <a:latin typeface="宋体"/>
                <a:ea typeface="宋体"/>
              </a:rPr>
              <a:t>人資料</a:t>
            </a:r>
          </a:p>
          <a:p>
            <a:pPr>
              <a:lnSpc>
                <a:spcPts val="985"/>
              </a:lnSpc>
            </a:pPr>
            <a:endParaRPr lang="en-US" dirty="0"/>
          </a:p>
          <a:p>
            <a:pPr marL="0">
              <a:lnSpc>
                <a:spcPct val="108333"/>
              </a:lnSpc>
              <a:tabLst>
                <a:tab pos="344423" algn="l"/>
              </a:tabLst>
            </a:pPr>
            <a:r>
              <a:rPr lang="en-US" altLang="zh-CN" sz="1100" dirty="0">
                <a:solidFill>
                  <a:srgbClr val="1E4D78"/>
                </a:solidFill>
                <a:latin typeface="Arial"/>
                <a:ea typeface="Arial"/>
              </a:rPr>
              <a:t>•	</a:t>
            </a:r>
            <a:r>
              <a:rPr lang="zh-CN" altLang="en-US" sz="1100" spc="-150" dirty="0">
                <a:solidFill>
                  <a:srgbClr val="1E4D78"/>
                </a:solidFill>
                <a:latin typeface="宋体"/>
                <a:ea typeface="宋体"/>
              </a:rPr>
              <a:t>姓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名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0" dirty="0">
                <a:solidFill>
                  <a:srgbClr val="1E4D78"/>
                </a:solidFill>
                <a:latin typeface="宋体"/>
                <a:ea typeface="宋体"/>
              </a:rPr>
              <a:t>：</a:t>
            </a:r>
            <a:r>
              <a:rPr lang="zh-CN" altLang="en-US" sz="1100" spc="-8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劉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0" dirty="0">
                <a:solidFill>
                  <a:srgbClr val="1E4D78"/>
                </a:solidFill>
                <a:latin typeface="宋体"/>
                <a:ea typeface="宋体"/>
              </a:rPr>
              <a:t>廷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恩</a:t>
            </a:r>
          </a:p>
          <a:p>
            <a:pPr>
              <a:lnSpc>
                <a:spcPts val="605"/>
              </a:lnSpc>
            </a:pPr>
            <a:endParaRPr lang="en-US" dirty="0"/>
          </a:p>
          <a:p>
            <a:pPr marL="0">
              <a:lnSpc>
                <a:spcPct val="106666"/>
              </a:lnSpc>
              <a:tabLst>
                <a:tab pos="344423" algn="l"/>
              </a:tabLst>
            </a:pPr>
            <a:r>
              <a:rPr lang="en-US" altLang="zh-CN" sz="1100" dirty="0">
                <a:solidFill>
                  <a:srgbClr val="1E4D78"/>
                </a:solidFill>
                <a:latin typeface="Arial"/>
                <a:ea typeface="Arial"/>
              </a:rPr>
              <a:t>•	</a:t>
            </a:r>
            <a:r>
              <a:rPr lang="zh-CN" altLang="en-US" sz="1100" spc="-139" dirty="0">
                <a:solidFill>
                  <a:srgbClr val="1E4D78"/>
                </a:solidFill>
                <a:latin typeface="宋体"/>
                <a:ea typeface="宋体"/>
              </a:rPr>
              <a:t>性</a:t>
            </a:r>
            <a:r>
              <a:rPr lang="zh-CN" altLang="en-US" sz="1100" spc="-69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39" dirty="0">
                <a:solidFill>
                  <a:srgbClr val="1E4D78"/>
                </a:solidFill>
                <a:latin typeface="宋体"/>
                <a:ea typeface="宋体"/>
              </a:rPr>
              <a:t>別</a:t>
            </a:r>
            <a:r>
              <a:rPr lang="zh-CN" altLang="en-US" sz="1100" spc="-69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39" dirty="0">
                <a:solidFill>
                  <a:srgbClr val="1E4D78"/>
                </a:solidFill>
                <a:latin typeface="宋体"/>
                <a:ea typeface="宋体"/>
              </a:rPr>
              <a:t>：</a:t>
            </a:r>
            <a:r>
              <a:rPr lang="zh-CN" altLang="en-US" sz="1100" spc="-69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39" dirty="0">
                <a:solidFill>
                  <a:srgbClr val="1E4D78"/>
                </a:solidFill>
                <a:latin typeface="宋体"/>
                <a:ea typeface="宋体"/>
              </a:rPr>
              <a:t>男</a:t>
            </a:r>
          </a:p>
          <a:p>
            <a:pPr>
              <a:lnSpc>
                <a:spcPts val="794"/>
              </a:lnSpc>
            </a:pPr>
            <a:endParaRPr lang="en-US" dirty="0"/>
          </a:p>
          <a:p>
            <a:pPr marL="0">
              <a:lnSpc>
                <a:spcPct val="100000"/>
              </a:lnSpc>
              <a:tabLst>
                <a:tab pos="344423" algn="l"/>
              </a:tabLst>
            </a:pPr>
            <a:r>
              <a:rPr lang="en-US" altLang="zh-CN" sz="1100" dirty="0">
                <a:solidFill>
                  <a:srgbClr val="1E4D78"/>
                </a:solidFill>
                <a:latin typeface="Arial"/>
                <a:ea typeface="Arial"/>
              </a:rPr>
              <a:t>•	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ea typeface="宋体"/>
              </a:rPr>
              <a:t>生</a:t>
            </a:r>
            <a:r>
              <a:rPr lang="zh-CN" altLang="en-US" sz="1100" spc="-4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80" dirty="0">
                <a:solidFill>
                  <a:srgbClr val="1E4D78"/>
                </a:solidFill>
                <a:latin typeface="宋体"/>
                <a:ea typeface="宋体"/>
              </a:rPr>
              <a:t>日</a:t>
            </a:r>
            <a:r>
              <a:rPr lang="zh-CN" altLang="en-US" sz="1100" spc="-4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80" dirty="0">
                <a:solidFill>
                  <a:srgbClr val="1E4D78"/>
                </a:solidFill>
                <a:latin typeface="宋体"/>
                <a:ea typeface="宋体"/>
              </a:rPr>
              <a:t>：</a:t>
            </a:r>
            <a:r>
              <a:rPr lang="zh-CN" altLang="en-US" sz="1100" spc="-4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en-US" altLang="zh-CN" sz="1100" spc="-40" dirty="0">
                <a:solidFill>
                  <a:srgbClr val="1E4D78"/>
                </a:solidFill>
                <a:latin typeface="Calibri"/>
                <a:ea typeface="Calibri"/>
              </a:rPr>
              <a:t>85</a:t>
            </a:r>
            <a:r>
              <a:rPr lang="en-US" altLang="zh-CN" sz="1100" spc="-15" dirty="0">
                <a:solidFill>
                  <a:srgbClr val="1E4D78"/>
                </a:solidFill>
                <a:latin typeface="Calibri"/>
                <a:cs typeface="Calibri"/>
              </a:rPr>
              <a:t> </a:t>
            </a:r>
            <a:r>
              <a:rPr lang="zh-CN" altLang="en-US" sz="1100" spc="-80" dirty="0">
                <a:solidFill>
                  <a:srgbClr val="1E4D78"/>
                </a:solidFill>
                <a:latin typeface="宋体"/>
                <a:ea typeface="宋体"/>
              </a:rPr>
              <a:t>年</a:t>
            </a:r>
            <a:r>
              <a:rPr lang="zh-CN" altLang="en-US" sz="1100" spc="-4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en-US" altLang="zh-CN" sz="1100" spc="-40" dirty="0">
                <a:solidFill>
                  <a:srgbClr val="1E4D78"/>
                </a:solidFill>
                <a:latin typeface="Calibri"/>
                <a:ea typeface="Calibri"/>
              </a:rPr>
              <a:t>10</a:t>
            </a:r>
            <a:r>
              <a:rPr lang="zh-CN" altLang="en-US" sz="1100" spc="-80" dirty="0">
                <a:solidFill>
                  <a:srgbClr val="1E4D78"/>
                </a:solidFill>
                <a:latin typeface="宋体"/>
                <a:ea typeface="宋体"/>
              </a:rPr>
              <a:t>月</a:t>
            </a:r>
            <a:r>
              <a:rPr lang="zh-CN" altLang="en-US" sz="1100" spc="-4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en-US" altLang="zh-CN" sz="1100" spc="-40" dirty="0">
                <a:solidFill>
                  <a:srgbClr val="1E4D78"/>
                </a:solidFill>
                <a:latin typeface="Calibri"/>
                <a:ea typeface="Calibri"/>
              </a:rPr>
              <a:t>22</a:t>
            </a:r>
            <a:r>
              <a:rPr lang="zh-CN" altLang="en-US" sz="1100" spc="-80" dirty="0">
                <a:solidFill>
                  <a:srgbClr val="1E4D78"/>
                </a:solidFill>
                <a:latin typeface="宋体"/>
                <a:ea typeface="宋体"/>
              </a:rPr>
              <a:t>日</a:t>
            </a:r>
          </a:p>
          <a:p>
            <a:pPr>
              <a:lnSpc>
                <a:spcPts val="694"/>
              </a:lnSpc>
            </a:pPr>
            <a:endParaRPr lang="en-US" dirty="0"/>
          </a:p>
          <a:p>
            <a:pPr marL="0">
              <a:lnSpc>
                <a:spcPct val="100000"/>
              </a:lnSpc>
              <a:tabLst>
                <a:tab pos="344423" algn="l"/>
              </a:tabLst>
            </a:pPr>
            <a:r>
              <a:rPr lang="en-US" altLang="zh-CN" sz="1100" dirty="0">
                <a:solidFill>
                  <a:srgbClr val="1E4D78"/>
                </a:solidFill>
                <a:latin typeface="Arial"/>
                <a:ea typeface="Arial"/>
              </a:rPr>
              <a:t>•	</a:t>
            </a:r>
            <a:r>
              <a:rPr lang="zh-CN" altLang="en-US" sz="1100" spc="-89" dirty="0">
                <a:solidFill>
                  <a:srgbClr val="1E4D78"/>
                </a:solidFill>
                <a:latin typeface="宋体"/>
                <a:ea typeface="宋体"/>
              </a:rPr>
              <a:t>手</a:t>
            </a:r>
            <a:r>
              <a:rPr lang="zh-CN" altLang="en-US" sz="1100" spc="-44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89" dirty="0">
                <a:solidFill>
                  <a:srgbClr val="1E4D78"/>
                </a:solidFill>
                <a:latin typeface="宋体"/>
                <a:ea typeface="宋体"/>
              </a:rPr>
              <a:t>機</a:t>
            </a:r>
            <a:r>
              <a:rPr lang="zh-CN" altLang="en-US" sz="1100" spc="-44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89" dirty="0">
                <a:solidFill>
                  <a:srgbClr val="1E4D78"/>
                </a:solidFill>
                <a:latin typeface="宋体"/>
                <a:ea typeface="宋体"/>
              </a:rPr>
              <a:t>號</a:t>
            </a:r>
            <a:r>
              <a:rPr lang="zh-CN" altLang="en-US" sz="1100" spc="-44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89" dirty="0">
                <a:solidFill>
                  <a:srgbClr val="1E4D78"/>
                </a:solidFill>
                <a:latin typeface="宋体"/>
                <a:ea typeface="宋体"/>
              </a:rPr>
              <a:t>碼</a:t>
            </a:r>
            <a:r>
              <a:rPr lang="zh-CN" altLang="en-US" sz="1100" spc="-44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89" dirty="0">
                <a:solidFill>
                  <a:srgbClr val="1E4D78"/>
                </a:solidFill>
                <a:latin typeface="宋体"/>
                <a:ea typeface="宋体"/>
              </a:rPr>
              <a:t>：</a:t>
            </a:r>
            <a:r>
              <a:rPr lang="zh-CN" altLang="en-US" sz="1100" spc="-5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en-US" altLang="zh-CN" sz="1100" spc="-44" dirty="0">
                <a:solidFill>
                  <a:srgbClr val="1E4D78"/>
                </a:solidFill>
                <a:latin typeface="Calibri"/>
                <a:ea typeface="Calibri"/>
              </a:rPr>
              <a:t>098</a:t>
            </a:r>
            <a:r>
              <a:rPr lang="en-US" altLang="zh-CN" sz="1100" spc="-50" dirty="0">
                <a:solidFill>
                  <a:srgbClr val="1E4D78"/>
                </a:solidFill>
                <a:latin typeface="Calibri"/>
                <a:ea typeface="Calibri"/>
              </a:rPr>
              <a:t>9</a:t>
            </a:r>
            <a:r>
              <a:rPr lang="en-US" altLang="zh-CN" sz="1100" spc="-44" dirty="0">
                <a:solidFill>
                  <a:srgbClr val="1E4D78"/>
                </a:solidFill>
                <a:latin typeface="Calibri"/>
                <a:ea typeface="Calibri"/>
              </a:rPr>
              <a:t>9929</a:t>
            </a:r>
            <a:r>
              <a:rPr lang="en-US" altLang="zh-CN" sz="1100" spc="-20" dirty="0">
                <a:solidFill>
                  <a:srgbClr val="1E4D78"/>
                </a:solidFill>
                <a:latin typeface="Calibri"/>
                <a:cs typeface="Calibri"/>
              </a:rPr>
              <a:t> </a:t>
            </a:r>
            <a:r>
              <a:rPr lang="en-US" altLang="zh-CN" sz="1100" spc="-44" dirty="0">
                <a:solidFill>
                  <a:srgbClr val="1E4D78"/>
                </a:solidFill>
                <a:latin typeface="Calibri"/>
                <a:ea typeface="Calibri"/>
              </a:rPr>
              <a:t>33</a:t>
            </a:r>
          </a:p>
          <a:p>
            <a:pPr>
              <a:lnSpc>
                <a:spcPts val="694"/>
              </a:lnSpc>
            </a:pPr>
            <a:endParaRPr lang="en-US" dirty="0"/>
          </a:p>
          <a:p>
            <a:pPr marL="0">
              <a:lnSpc>
                <a:spcPct val="102916"/>
              </a:lnSpc>
              <a:tabLst>
                <a:tab pos="344423" algn="l"/>
              </a:tabLst>
            </a:pPr>
            <a:r>
              <a:rPr lang="en-US" altLang="zh-CN" sz="1100" dirty="0">
                <a:solidFill>
                  <a:srgbClr val="1E4D78"/>
                </a:solidFill>
                <a:latin typeface="Arial"/>
                <a:ea typeface="Arial"/>
              </a:rPr>
              <a:t>•	</a:t>
            </a:r>
            <a:r>
              <a:rPr lang="zh-CN" altLang="en-US" sz="1100" spc="-34" dirty="0">
                <a:solidFill>
                  <a:srgbClr val="1E4D78"/>
                </a:solidFill>
                <a:latin typeface="宋体"/>
                <a:ea typeface="宋体"/>
              </a:rPr>
              <a:t>信</a:t>
            </a:r>
            <a:r>
              <a:rPr lang="zh-CN" altLang="en-US" sz="1100" spc="-1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34" dirty="0">
                <a:solidFill>
                  <a:srgbClr val="1E4D78"/>
                </a:solidFill>
                <a:latin typeface="宋体"/>
                <a:ea typeface="宋体"/>
              </a:rPr>
              <a:t>箱</a:t>
            </a:r>
            <a:r>
              <a:rPr lang="zh-CN" altLang="en-US" sz="1100" spc="-2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34" dirty="0">
                <a:solidFill>
                  <a:srgbClr val="1E4D78"/>
                </a:solidFill>
                <a:latin typeface="宋体"/>
                <a:ea typeface="宋体"/>
              </a:rPr>
              <a:t>：</a:t>
            </a:r>
            <a:r>
              <a:rPr lang="zh-CN" altLang="en-US" sz="1100" spc="-2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en-US" altLang="zh-CN" sz="1100" spc="-10" dirty="0">
                <a:solidFill>
                  <a:srgbClr val="035FC0"/>
                </a:solidFill>
                <a:latin typeface="Calibri"/>
                <a:ea typeface="Calibri"/>
              </a:rPr>
              <a:t>s</a:t>
            </a:r>
            <a:r>
              <a:rPr lang="en-US" altLang="zh-CN" sz="1100" spc="-20" dirty="0">
                <a:solidFill>
                  <a:srgbClr val="035FC0"/>
                </a:solidFill>
                <a:latin typeface="Calibri"/>
                <a:ea typeface="Calibri"/>
              </a:rPr>
              <a:t>10</a:t>
            </a:r>
            <a:r>
              <a:rPr lang="en-US" altLang="zh-CN" sz="1100" spc="-15" dirty="0">
                <a:solidFill>
                  <a:srgbClr val="035FC0"/>
                </a:solidFill>
                <a:latin typeface="Calibri"/>
                <a:ea typeface="Calibri"/>
              </a:rPr>
              <a:t>4</a:t>
            </a:r>
            <a:r>
              <a:rPr lang="en-US" altLang="zh-CN" sz="1100" spc="-20" dirty="0">
                <a:solidFill>
                  <a:srgbClr val="035FC0"/>
                </a:solidFill>
                <a:latin typeface="Calibri"/>
                <a:ea typeface="Calibri"/>
              </a:rPr>
              <a:t>1</a:t>
            </a:r>
            <a:r>
              <a:rPr lang="en-US" altLang="zh-CN" sz="1100" spc="-15" dirty="0">
                <a:solidFill>
                  <a:srgbClr val="035FC0"/>
                </a:solidFill>
                <a:latin typeface="Calibri"/>
                <a:ea typeface="Calibri"/>
              </a:rPr>
              <a:t>5</a:t>
            </a:r>
            <a:r>
              <a:rPr lang="en-US" altLang="zh-CN" sz="1100" spc="-20" dirty="0">
                <a:solidFill>
                  <a:srgbClr val="035FC0"/>
                </a:solidFill>
                <a:latin typeface="Calibri"/>
                <a:ea typeface="Calibri"/>
              </a:rPr>
              <a:t>22</a:t>
            </a:r>
            <a:r>
              <a:rPr lang="en-US" altLang="zh-CN" sz="1100" spc="-30" dirty="0">
                <a:solidFill>
                  <a:srgbClr val="035FC0"/>
                </a:solidFill>
                <a:latin typeface="Calibri"/>
                <a:ea typeface="Calibri"/>
              </a:rPr>
              <a:t>@</a:t>
            </a:r>
            <a:r>
              <a:rPr lang="en-US" altLang="zh-CN" sz="1100" spc="-15" dirty="0">
                <a:solidFill>
                  <a:srgbClr val="035FC0"/>
                </a:solidFill>
                <a:latin typeface="Calibri"/>
                <a:ea typeface="Calibri"/>
              </a:rPr>
              <a:t>g</a:t>
            </a:r>
            <a:r>
              <a:rPr lang="en-US" altLang="zh-CN" sz="1100" spc="-30" dirty="0">
                <a:solidFill>
                  <a:srgbClr val="035FC0"/>
                </a:solidFill>
                <a:latin typeface="Calibri"/>
                <a:ea typeface="Calibri"/>
              </a:rPr>
              <a:t>m</a:t>
            </a:r>
            <a:r>
              <a:rPr lang="en-US" altLang="zh-CN" sz="1100" spc="-10" dirty="0">
                <a:solidFill>
                  <a:srgbClr val="035FC0"/>
                </a:solidFill>
                <a:latin typeface="Calibri"/>
                <a:ea typeface="Calibri"/>
              </a:rPr>
              <a:t>.p</a:t>
            </a:r>
            <a:r>
              <a:rPr lang="en-US" altLang="zh-CN" sz="1100" spc="-25" dirty="0">
                <a:solidFill>
                  <a:srgbClr val="035FC0"/>
                </a:solidFill>
                <a:latin typeface="Calibri"/>
                <a:ea typeface="Calibri"/>
              </a:rPr>
              <a:t>u</a:t>
            </a:r>
            <a:r>
              <a:rPr lang="en-US" altLang="zh-CN" sz="1100" spc="-10" dirty="0">
                <a:solidFill>
                  <a:srgbClr val="035FC0"/>
                </a:solidFill>
                <a:latin typeface="Calibri"/>
                <a:ea typeface="Calibri"/>
              </a:rPr>
              <a:t>.e</a:t>
            </a:r>
            <a:r>
              <a:rPr lang="en-US" altLang="zh-CN" sz="1100" spc="-25" dirty="0">
                <a:solidFill>
                  <a:srgbClr val="035FC0"/>
                </a:solidFill>
                <a:latin typeface="Calibri"/>
                <a:ea typeface="Calibri"/>
              </a:rPr>
              <a:t>d</a:t>
            </a:r>
            <a:r>
              <a:rPr lang="en-US" altLang="zh-CN" sz="1100" spc="-20" dirty="0">
                <a:solidFill>
                  <a:srgbClr val="035FC0"/>
                </a:solidFill>
                <a:latin typeface="Calibri"/>
                <a:ea typeface="Calibri"/>
              </a:rPr>
              <a:t>u</a:t>
            </a:r>
            <a:r>
              <a:rPr lang="en-US" altLang="zh-CN" sz="1100" spc="-10" dirty="0">
                <a:solidFill>
                  <a:srgbClr val="035FC0"/>
                </a:solidFill>
                <a:latin typeface="Calibri"/>
                <a:ea typeface="Calibri"/>
              </a:rPr>
              <a:t>.t</a:t>
            </a:r>
            <a:r>
              <a:rPr lang="en-US" altLang="zh-CN" sz="1100" spc="-25" dirty="0">
                <a:solidFill>
                  <a:srgbClr val="035FC0"/>
                </a:solidFill>
                <a:latin typeface="Calibri"/>
                <a:ea typeface="Calibri"/>
              </a:rPr>
              <a:t>w</a:t>
            </a:r>
          </a:p>
          <a:p>
            <a:pPr>
              <a:lnSpc>
                <a:spcPts val="665"/>
              </a:lnSpc>
            </a:pPr>
            <a:endParaRPr lang="en-US" dirty="0"/>
          </a:p>
          <a:p>
            <a:pPr marL="0">
              <a:lnSpc>
                <a:spcPct val="102499"/>
              </a:lnSpc>
              <a:tabLst>
                <a:tab pos="344423" algn="l"/>
              </a:tabLst>
            </a:pPr>
            <a:r>
              <a:rPr lang="en-US" altLang="zh-CN" sz="1100" dirty="0">
                <a:solidFill>
                  <a:srgbClr val="1E4D78"/>
                </a:solidFill>
                <a:latin typeface="Arial"/>
                <a:ea typeface="Arial"/>
              </a:rPr>
              <a:t>•	</a:t>
            </a:r>
            <a:r>
              <a:rPr lang="zh-CN" altLang="en-US" sz="1100" spc="-145" dirty="0">
                <a:solidFill>
                  <a:srgbClr val="1E4D78"/>
                </a:solidFill>
                <a:latin typeface="宋体"/>
                <a:ea typeface="宋体"/>
              </a:rPr>
              <a:t>通</a:t>
            </a:r>
            <a:r>
              <a:rPr lang="zh-CN" altLang="en-US" sz="1100" spc="-69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0" dirty="0">
                <a:solidFill>
                  <a:srgbClr val="1E4D78"/>
                </a:solidFill>
                <a:latin typeface="宋体"/>
                <a:ea typeface="宋体"/>
              </a:rPr>
              <a:t>訊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0" dirty="0">
                <a:solidFill>
                  <a:srgbClr val="1E4D78"/>
                </a:solidFill>
                <a:latin typeface="宋体"/>
                <a:ea typeface="宋体"/>
              </a:rPr>
              <a:t>地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45" dirty="0">
                <a:solidFill>
                  <a:srgbClr val="1E4D78"/>
                </a:solidFill>
                <a:latin typeface="宋体"/>
                <a:ea typeface="宋体"/>
              </a:rPr>
              <a:t>址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0" dirty="0">
                <a:solidFill>
                  <a:srgbClr val="1E4D78"/>
                </a:solidFill>
                <a:latin typeface="宋体"/>
                <a:ea typeface="宋体"/>
              </a:rPr>
              <a:t>：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0" dirty="0">
                <a:solidFill>
                  <a:srgbClr val="1E4D78"/>
                </a:solidFill>
                <a:latin typeface="宋体"/>
                <a:ea typeface="宋体"/>
              </a:rPr>
              <a:t>嘉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0" dirty="0">
                <a:solidFill>
                  <a:srgbClr val="1E4D78"/>
                </a:solidFill>
                <a:latin typeface="宋体"/>
                <a:ea typeface="宋体"/>
              </a:rPr>
              <a:t>義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45" dirty="0">
                <a:solidFill>
                  <a:srgbClr val="1E4D78"/>
                </a:solidFill>
                <a:latin typeface="宋体"/>
                <a:ea typeface="宋体"/>
              </a:rPr>
              <a:t>市</a:t>
            </a:r>
            <a:r>
              <a:rPr lang="zh-CN" altLang="en-US" sz="1100" spc="-69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0" dirty="0">
                <a:solidFill>
                  <a:srgbClr val="1E4D78"/>
                </a:solidFill>
                <a:latin typeface="宋体"/>
                <a:ea typeface="宋体"/>
              </a:rPr>
              <a:t>西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0" dirty="0">
                <a:solidFill>
                  <a:srgbClr val="1E4D78"/>
                </a:solidFill>
                <a:latin typeface="宋体"/>
                <a:ea typeface="宋体"/>
              </a:rPr>
              <a:t>區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45" dirty="0">
                <a:solidFill>
                  <a:srgbClr val="1E4D78"/>
                </a:solidFill>
                <a:latin typeface="宋体"/>
                <a:ea typeface="宋体"/>
              </a:rPr>
              <a:t>長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0" dirty="0">
                <a:solidFill>
                  <a:srgbClr val="1E4D78"/>
                </a:solidFill>
                <a:latin typeface="宋体"/>
                <a:ea typeface="宋体"/>
              </a:rPr>
              <a:t>春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en-US" altLang="zh-CN" sz="1100" spc="-75" dirty="0">
                <a:solidFill>
                  <a:srgbClr val="1E4D78"/>
                </a:solidFill>
                <a:latin typeface="Calibri"/>
                <a:ea typeface="Calibri"/>
              </a:rPr>
              <a:t>3</a:t>
            </a:r>
            <a:r>
              <a:rPr lang="zh-CN" altLang="en-US" sz="1100" spc="-150" dirty="0">
                <a:solidFill>
                  <a:srgbClr val="1E4D78"/>
                </a:solidFill>
                <a:latin typeface="宋体"/>
                <a:ea typeface="宋体"/>
              </a:rPr>
              <a:t>街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en-US" altLang="zh-CN" sz="1100" spc="-75" dirty="0">
                <a:solidFill>
                  <a:srgbClr val="1E4D78"/>
                </a:solidFill>
                <a:latin typeface="Calibri"/>
                <a:ea typeface="Calibri"/>
              </a:rPr>
              <a:t>26</a:t>
            </a:r>
            <a:r>
              <a:rPr lang="en-US" altLang="zh-CN" sz="1100" spc="-34" dirty="0">
                <a:solidFill>
                  <a:srgbClr val="1E4D78"/>
                </a:solidFill>
                <a:latin typeface="Calibri"/>
                <a:cs typeface="Calibri"/>
              </a:rPr>
              <a:t> </a:t>
            </a:r>
            <a:r>
              <a:rPr lang="zh-CN" altLang="en-US" sz="1100" spc="-150" dirty="0">
                <a:solidFill>
                  <a:srgbClr val="1E4D78"/>
                </a:solidFill>
                <a:latin typeface="宋体"/>
                <a:ea typeface="宋体"/>
              </a:rPr>
              <a:t>號</a:t>
            </a:r>
          </a:p>
          <a:p>
            <a:pPr>
              <a:lnSpc>
                <a:spcPts val="1125"/>
              </a:lnSpc>
            </a:pPr>
            <a:endParaRPr lang="en-US" dirty="0"/>
          </a:p>
          <a:p>
            <a:pPr marL="0">
              <a:lnSpc>
                <a:spcPct val="100000"/>
              </a:lnSpc>
              <a:tabLst>
                <a:tab pos="344423" algn="l"/>
              </a:tabLst>
            </a:pPr>
            <a:r>
              <a:rPr lang="en-US" altLang="zh-CN" sz="1100" dirty="0">
                <a:solidFill>
                  <a:srgbClr val="1E4D78"/>
                </a:solidFill>
                <a:latin typeface="Arial"/>
                <a:ea typeface="Arial"/>
              </a:rPr>
              <a:t>•	</a:t>
            </a:r>
            <a:r>
              <a:rPr lang="zh-CN" altLang="en-US" sz="1100" spc="-150" dirty="0">
                <a:solidFill>
                  <a:srgbClr val="1E4D78"/>
                </a:solidFill>
                <a:latin typeface="宋体"/>
                <a:ea typeface="宋体"/>
              </a:rPr>
              <a:t>學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歷</a:t>
            </a:r>
            <a:r>
              <a:rPr lang="zh-CN" altLang="en-US" sz="1100" spc="-8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：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靜</a:t>
            </a:r>
            <a:r>
              <a:rPr lang="zh-CN" altLang="en-US" sz="1100" spc="-8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宜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大</a:t>
            </a:r>
            <a:r>
              <a:rPr lang="zh-CN" altLang="en-US" sz="1100" spc="-8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學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資</a:t>
            </a:r>
            <a:r>
              <a:rPr lang="zh-CN" altLang="en-US" sz="1100" spc="-8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訊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管</a:t>
            </a:r>
            <a:r>
              <a:rPr lang="zh-CN" altLang="en-US" sz="1100" spc="-8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理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學</a:t>
            </a:r>
            <a:r>
              <a:rPr lang="zh-CN" altLang="en-US" sz="1100" spc="-8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系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，</a:t>
            </a:r>
            <a:r>
              <a:rPr lang="zh-CN" altLang="en-US" sz="1100" spc="-8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學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士</a:t>
            </a:r>
            <a:r>
              <a:rPr lang="zh-CN" altLang="en-US" sz="1100" spc="-8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學</a:t>
            </a:r>
            <a:r>
              <a:rPr lang="zh-CN" altLang="en-US" sz="1100" spc="-7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100" spc="-154" dirty="0">
                <a:solidFill>
                  <a:srgbClr val="1E4D78"/>
                </a:solidFill>
                <a:latin typeface="宋体"/>
                <a:ea typeface="宋体"/>
              </a:rPr>
              <a:t>位</a:t>
            </a:r>
          </a:p>
          <a:p>
            <a:pPr>
              <a:lnSpc>
                <a:spcPts val="163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TW" sz="3600" b="1" dirty="0">
                <a:solidFill>
                  <a:srgbClr val="1E4D78"/>
                </a:solidFill>
                <a:latin typeface="宋体"/>
                <a:ea typeface="宋体"/>
              </a:rPr>
              <a:t>|</a:t>
            </a:r>
            <a:r>
              <a:rPr lang="zh-TW" altLang="en-US" sz="3600" b="1" dirty="0">
                <a:solidFill>
                  <a:srgbClr val="1E4D78"/>
                </a:solidFill>
                <a:latin typeface="宋体"/>
                <a:ea typeface="宋体"/>
              </a:rPr>
              <a:t> </a:t>
            </a:r>
            <a:r>
              <a:rPr lang="zh-CN" altLang="en-US" sz="3600" b="1" dirty="0">
                <a:solidFill>
                  <a:srgbClr val="1E4D78"/>
                </a:solidFill>
                <a:latin typeface="宋体"/>
                <a:ea typeface="宋体"/>
              </a:rPr>
              <a:t>證照</a:t>
            </a:r>
            <a:r>
              <a:rPr lang="zh-CN" altLang="en-US" sz="3600" b="1" spc="-5" dirty="0">
                <a:solidFill>
                  <a:srgbClr val="1E4D78"/>
                </a:solidFill>
                <a:latin typeface="宋体"/>
                <a:ea typeface="宋体"/>
              </a:rPr>
              <a:t>與技能</a:t>
            </a:r>
          </a:p>
          <a:p>
            <a:pPr>
              <a:lnSpc>
                <a:spcPts val="794"/>
              </a:lnSpc>
            </a:pPr>
            <a:endParaRPr lang="en-US" dirty="0"/>
          </a:p>
          <a:p>
            <a:pPr marL="0" indent="64007">
              <a:lnSpc>
                <a:spcPct val="100000"/>
              </a:lnSpc>
            </a:pPr>
            <a:r>
              <a:rPr lang="en-US" altLang="zh-CN" sz="1600" spc="20" dirty="0">
                <a:solidFill>
                  <a:srgbClr val="1E4D78"/>
                </a:solidFill>
                <a:latin typeface="Calibri"/>
                <a:ea typeface="Calibri"/>
              </a:rPr>
              <a:t>(</a:t>
            </a:r>
            <a:r>
              <a:rPr lang="zh-CN" altLang="en-US" sz="1600" spc="64" dirty="0">
                <a:solidFill>
                  <a:srgbClr val="1E4D78"/>
                </a:solidFill>
                <a:latin typeface="宋体"/>
                <a:ea typeface="宋体"/>
              </a:rPr>
              <a:t>一</a:t>
            </a:r>
            <a:r>
              <a:rPr lang="zh-CN" altLang="en-US" sz="1600" spc="-42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en-US" altLang="zh-CN" sz="1600" spc="20" dirty="0">
                <a:solidFill>
                  <a:srgbClr val="1E4D78"/>
                </a:solidFill>
                <a:latin typeface="Calibri"/>
                <a:ea typeface="Calibri"/>
              </a:rPr>
              <a:t>)</a:t>
            </a:r>
            <a:r>
              <a:rPr lang="zh-CN" altLang="en-US" sz="1600" spc="69" dirty="0">
                <a:solidFill>
                  <a:srgbClr val="1E4D78"/>
                </a:solidFill>
                <a:latin typeface="宋体"/>
                <a:ea typeface="宋体"/>
              </a:rPr>
              <a:t>證照</a:t>
            </a:r>
          </a:p>
          <a:p>
            <a:pPr marL="0" indent="914654">
              <a:lnSpc>
                <a:spcPct val="110833"/>
              </a:lnSpc>
            </a:pPr>
            <a:r>
              <a:rPr lang="en-US" altLang="zh-CN" sz="1200" dirty="0">
                <a:solidFill>
                  <a:srgbClr val="1E4D78"/>
                </a:solidFill>
                <a:latin typeface="Segoe UI Symbol"/>
                <a:ea typeface="Segoe UI Symbol"/>
              </a:rPr>
              <a:t>1.</a:t>
            </a:r>
            <a:r>
              <a:rPr lang="en-US" altLang="zh-CN" sz="1200" dirty="0">
                <a:solidFill>
                  <a:srgbClr val="1E4D78"/>
                </a:solidFill>
                <a:latin typeface="Segoe UI Symbol"/>
                <a:cs typeface="Segoe UI Symbol"/>
              </a:rPr>
              <a:t>  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進階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en-US" altLang="zh-CN" sz="1200" dirty="0">
                <a:solidFill>
                  <a:srgbClr val="1E4D78"/>
                </a:solidFill>
                <a:latin typeface="Calibri"/>
                <a:ea typeface="Calibri"/>
              </a:rPr>
              <a:t>ERP</a:t>
            </a:r>
            <a:r>
              <a:rPr lang="en-US" altLang="zh-CN" sz="1200" dirty="0">
                <a:solidFill>
                  <a:srgbClr val="1E4D78"/>
                </a:solidFill>
                <a:latin typeface="Calibri"/>
                <a:cs typeface="Calibri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規劃師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en-US" altLang="zh-CN" sz="1200" dirty="0">
                <a:solidFill>
                  <a:srgbClr val="1E4D78"/>
                </a:solidFill>
                <a:latin typeface="Calibri"/>
                <a:ea typeface="Calibri"/>
              </a:rPr>
              <a:t>-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人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力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資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源</a:t>
            </a:r>
            <a:r>
              <a:rPr lang="zh-CN" altLang="en-US" sz="1200" spc="-6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管理</a:t>
            </a:r>
          </a:p>
          <a:p>
            <a:pPr>
              <a:lnSpc>
                <a:spcPts val="544"/>
              </a:lnSpc>
            </a:pPr>
            <a:endParaRPr lang="en-US" dirty="0"/>
          </a:p>
          <a:p>
            <a:pPr marL="0" indent="914654">
              <a:lnSpc>
                <a:spcPct val="100000"/>
              </a:lnSpc>
            </a:pPr>
            <a:r>
              <a:rPr lang="en-US" altLang="zh-CN" sz="1200" spc="64" dirty="0">
                <a:solidFill>
                  <a:srgbClr val="1E4D78"/>
                </a:solidFill>
                <a:latin typeface="Calibri"/>
                <a:ea typeface="Calibri"/>
              </a:rPr>
              <a:t>2.</a:t>
            </a:r>
            <a:r>
              <a:rPr lang="en-US" altLang="zh-CN" sz="1200" spc="40" dirty="0">
                <a:solidFill>
                  <a:srgbClr val="1E4D78"/>
                </a:solidFill>
                <a:latin typeface="Calibri"/>
                <a:cs typeface="Calibri"/>
              </a:rPr>
              <a:t>   </a:t>
            </a:r>
            <a:r>
              <a:rPr lang="en-US" altLang="zh-CN" sz="1200" spc="64" dirty="0">
                <a:solidFill>
                  <a:srgbClr val="1E4D78"/>
                </a:solidFill>
                <a:latin typeface="Calibri"/>
                <a:ea typeface="Calibri"/>
              </a:rPr>
              <a:t>BI</a:t>
            </a:r>
            <a:r>
              <a:rPr lang="zh-CN" altLang="en-US" sz="1200" spc="170" dirty="0">
                <a:solidFill>
                  <a:srgbClr val="1E4D78"/>
                </a:solidFill>
                <a:latin typeface="宋体"/>
                <a:ea typeface="宋体"/>
              </a:rPr>
              <a:t>規劃師</a:t>
            </a:r>
          </a:p>
          <a:p>
            <a:pPr marL="0" indent="914654">
              <a:lnSpc>
                <a:spcPct val="100000"/>
              </a:lnSpc>
              <a:spcBef>
                <a:spcPts val="259"/>
              </a:spcBef>
            </a:pPr>
            <a:r>
              <a:rPr lang="en-US" altLang="zh-CN" sz="1200" dirty="0">
                <a:solidFill>
                  <a:srgbClr val="1E4D78"/>
                </a:solidFill>
                <a:latin typeface="Arial"/>
                <a:ea typeface="Arial"/>
              </a:rPr>
              <a:t>3</a:t>
            </a:r>
            <a:r>
              <a:rPr lang="en-US" altLang="zh-CN" sz="1200" dirty="0">
                <a:solidFill>
                  <a:srgbClr val="1E4D78"/>
                </a:solidFill>
                <a:latin typeface="Arial"/>
              </a:rPr>
              <a:t>.</a:t>
            </a:r>
            <a:r>
              <a:rPr lang="en-US" altLang="zh-CN" sz="1200" spc="-30" dirty="0">
                <a:solidFill>
                  <a:srgbClr val="1E4D78"/>
                </a:solidFill>
                <a:latin typeface="Arial"/>
                <a:cs typeface="Arial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Arial"/>
              </a:rPr>
              <a:t>SAP</a:t>
            </a:r>
            <a:r>
              <a:rPr lang="en-US" altLang="zh-CN" sz="1200" spc="-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+mj-ea"/>
              </a:rPr>
              <a:t>Certfied</a:t>
            </a:r>
            <a:r>
              <a:rPr lang="en-US" altLang="zh-CN" sz="1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/>
              </a:rPr>
              <a:t>Businese</a:t>
            </a:r>
            <a:r>
              <a:rPr lang="en-US" altLang="zh-CN" sz="1200" spc="-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/>
              </a:rPr>
              <a:t>Associate</a:t>
            </a:r>
            <a:r>
              <a:rPr lang="en-US" altLang="zh-CN" sz="12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/>
              </a:rPr>
              <a:t>with</a:t>
            </a:r>
          </a:p>
          <a:p>
            <a:pPr>
              <a:lnSpc>
                <a:spcPts val="525"/>
              </a:lnSpc>
            </a:pPr>
            <a:endParaRPr lang="en-US" dirty="0"/>
          </a:p>
          <a:p>
            <a:pPr marL="0" indent="1178306"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Arial"/>
              </a:rPr>
              <a:t>SAP</a:t>
            </a:r>
            <a:r>
              <a:rPr lang="en-US" altLang="zh-CN" sz="1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Arial"/>
              </a:rPr>
              <a:t>ERP(SAP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原廠</a:t>
            </a:r>
            <a:r>
              <a:rPr lang="zh-CN" altLang="en-US" sz="1200" spc="-5" dirty="0">
                <a:solidFill>
                  <a:srgbClr val="000000"/>
                </a:solidFill>
                <a:latin typeface="宋体"/>
                <a:ea typeface="宋体"/>
              </a:rPr>
              <a:t>認</a:t>
            </a:r>
            <a:r>
              <a:rPr lang="zh-CN" altLang="en-US" sz="1200" dirty="0">
                <a:solidFill>
                  <a:srgbClr val="000000"/>
                </a:solidFill>
                <a:latin typeface="宋体"/>
                <a:ea typeface="宋体"/>
              </a:rPr>
              <a:t>證</a:t>
            </a:r>
            <a:r>
              <a:rPr lang="en-US" altLang="zh-CN" sz="12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>
              <a:lnSpc>
                <a:spcPts val="690"/>
              </a:lnSpc>
            </a:pPr>
            <a:endParaRPr lang="en-US" dirty="0"/>
          </a:p>
          <a:p>
            <a:pPr marL="0" indent="64007">
              <a:lnSpc>
                <a:spcPct val="100000"/>
              </a:lnSpc>
            </a:pPr>
            <a:r>
              <a:rPr lang="en-US" altLang="zh-CN" sz="1600" spc="20" dirty="0">
                <a:solidFill>
                  <a:srgbClr val="1E4D78"/>
                </a:solidFill>
                <a:latin typeface="Calibri"/>
                <a:ea typeface="Calibri"/>
              </a:rPr>
              <a:t>(</a:t>
            </a:r>
            <a:r>
              <a:rPr lang="zh-CN" altLang="en-US" sz="1600" spc="64" dirty="0">
                <a:solidFill>
                  <a:srgbClr val="1E4D78"/>
                </a:solidFill>
                <a:latin typeface="宋体"/>
                <a:ea typeface="宋体"/>
              </a:rPr>
              <a:t>二</a:t>
            </a:r>
            <a:r>
              <a:rPr lang="zh-CN" altLang="en-US" sz="1600" spc="-42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en-US" altLang="zh-CN" sz="1600" spc="20" dirty="0">
                <a:solidFill>
                  <a:srgbClr val="1E4D78"/>
                </a:solidFill>
                <a:latin typeface="Calibri"/>
                <a:ea typeface="Calibri"/>
              </a:rPr>
              <a:t>)</a:t>
            </a:r>
            <a:r>
              <a:rPr lang="zh-CN" altLang="en-US" sz="1600" spc="69" dirty="0">
                <a:solidFill>
                  <a:srgbClr val="1E4D78"/>
                </a:solidFill>
                <a:latin typeface="宋体"/>
                <a:ea typeface="宋体"/>
              </a:rPr>
              <a:t>技能</a:t>
            </a:r>
          </a:p>
          <a:p>
            <a:pPr marL="0" indent="914654">
              <a:lnSpc>
                <a:spcPct val="100000"/>
              </a:lnSpc>
              <a:spcBef>
                <a:spcPts val="284"/>
              </a:spcBef>
            </a:pPr>
            <a:r>
              <a:rPr lang="en-US" altLang="zh-CN" sz="1200" dirty="0">
                <a:solidFill>
                  <a:srgbClr val="1E4D78"/>
                </a:solidFill>
                <a:latin typeface="Calibri"/>
                <a:ea typeface="Calibri"/>
              </a:rPr>
              <a:t>1.</a:t>
            </a:r>
            <a:r>
              <a:rPr lang="en-US" altLang="zh-CN" sz="1200" spc="-44" dirty="0">
                <a:solidFill>
                  <a:srgbClr val="1E4D78"/>
                </a:solidFill>
                <a:latin typeface="Calibri"/>
                <a:cs typeface="Calibri"/>
              </a:rPr>
              <a:t>   </a:t>
            </a:r>
            <a:r>
              <a:rPr lang="en-US" altLang="zh-CN" sz="1200" dirty="0">
                <a:solidFill>
                  <a:srgbClr val="1E4D78"/>
                </a:solidFill>
                <a:latin typeface="Calibri"/>
                <a:ea typeface="Calibri"/>
              </a:rPr>
              <a:t>JAVA</a:t>
            </a:r>
            <a:r>
              <a:rPr lang="en-US" altLang="zh-CN" sz="1200" spc="-44" dirty="0">
                <a:solidFill>
                  <a:srgbClr val="1E4D78"/>
                </a:solidFill>
                <a:latin typeface="Calibri"/>
                <a:cs typeface="Calibri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程</a:t>
            </a:r>
            <a:r>
              <a:rPr lang="zh-CN" altLang="en-US" sz="1200" spc="-10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式</a:t>
            </a:r>
            <a:r>
              <a:rPr lang="zh-CN" altLang="en-US" sz="1200" spc="-104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語</a:t>
            </a:r>
            <a:r>
              <a:rPr lang="zh-CN" altLang="en-US" sz="1200" spc="-10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言</a:t>
            </a:r>
            <a:r>
              <a:rPr lang="zh-CN" altLang="en-US" sz="1200" spc="-10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編</a:t>
            </a:r>
            <a:r>
              <a:rPr lang="zh-CN" altLang="en-US" sz="1200" spc="-109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寫</a:t>
            </a:r>
          </a:p>
          <a:p>
            <a:pPr>
              <a:lnSpc>
                <a:spcPts val="450"/>
              </a:lnSpc>
            </a:pPr>
            <a:endParaRPr lang="en-US" dirty="0"/>
          </a:p>
          <a:p>
            <a:pPr marL="0" indent="914654">
              <a:lnSpc>
                <a:spcPct val="100000"/>
              </a:lnSpc>
            </a:pPr>
            <a:r>
              <a:rPr lang="en-US" altLang="zh-CN" sz="1200" dirty="0">
                <a:solidFill>
                  <a:srgbClr val="1E4D78"/>
                </a:solidFill>
                <a:latin typeface="Arial"/>
                <a:ea typeface="Arial"/>
              </a:rPr>
              <a:t>2.</a:t>
            </a:r>
            <a:r>
              <a:rPr lang="en-US" altLang="zh-CN" sz="1200" spc="25" dirty="0">
                <a:solidFill>
                  <a:srgbClr val="1E4D78"/>
                </a:solidFill>
                <a:latin typeface="Arial"/>
                <a:cs typeface="Arial"/>
              </a:rPr>
              <a:t>   </a:t>
            </a:r>
            <a:r>
              <a:rPr lang="en-US" altLang="zh-CN" sz="1200" dirty="0">
                <a:solidFill>
                  <a:srgbClr val="1E4D78"/>
                </a:solidFill>
                <a:latin typeface="Arial"/>
                <a:ea typeface="Arial"/>
              </a:rPr>
              <a:t>HTML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、</a:t>
            </a:r>
            <a:r>
              <a:rPr lang="en-US" altLang="zh-CN" sz="1200" dirty="0">
                <a:solidFill>
                  <a:srgbClr val="1E4D78"/>
                </a:solidFill>
                <a:latin typeface="Arial"/>
                <a:ea typeface="Arial"/>
              </a:rPr>
              <a:t>CSS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網頁設計</a:t>
            </a:r>
          </a:p>
          <a:p>
            <a:pPr>
              <a:lnSpc>
                <a:spcPts val="600"/>
              </a:lnSpc>
            </a:pPr>
            <a:endParaRPr lang="en-US" dirty="0"/>
          </a:p>
          <a:p>
            <a:pPr marL="0" indent="914654">
              <a:lnSpc>
                <a:spcPct val="100000"/>
              </a:lnSpc>
            </a:pPr>
            <a:r>
              <a:rPr lang="en-US" altLang="zh-CN" sz="1200" dirty="0">
                <a:solidFill>
                  <a:srgbClr val="1E4D78"/>
                </a:solidFill>
                <a:latin typeface="Arial"/>
                <a:ea typeface="Arial"/>
              </a:rPr>
              <a:t>3.</a:t>
            </a:r>
            <a:r>
              <a:rPr lang="en-US" altLang="zh-CN" sz="1200" spc="25" dirty="0">
                <a:solidFill>
                  <a:srgbClr val="1E4D78"/>
                </a:solidFill>
                <a:latin typeface="Arial"/>
                <a:cs typeface="Arial"/>
              </a:rPr>
              <a:t>   </a:t>
            </a:r>
            <a:r>
              <a:rPr lang="en-US" altLang="zh-CN" sz="1200" dirty="0">
                <a:solidFill>
                  <a:srgbClr val="1E4D78"/>
                </a:solidFill>
                <a:latin typeface="Arial"/>
                <a:ea typeface="Arial"/>
              </a:rPr>
              <a:t>APP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程式編寫</a:t>
            </a:r>
          </a:p>
          <a:p>
            <a:pPr>
              <a:lnSpc>
                <a:spcPts val="634"/>
              </a:lnSpc>
            </a:pPr>
            <a:endParaRPr lang="en-US" dirty="0"/>
          </a:p>
          <a:p>
            <a:pPr marL="0" indent="914654">
              <a:lnSpc>
                <a:spcPct val="100000"/>
              </a:lnSpc>
            </a:pPr>
            <a:r>
              <a:rPr lang="en-US" altLang="zh-CN" sz="1200" spc="44" dirty="0">
                <a:solidFill>
                  <a:srgbClr val="1E4D78"/>
                </a:solidFill>
                <a:latin typeface="Calibri"/>
                <a:ea typeface="Calibri"/>
              </a:rPr>
              <a:t>4.</a:t>
            </a:r>
            <a:r>
              <a:rPr lang="en-US" altLang="zh-CN" sz="1200" spc="25" dirty="0">
                <a:solidFill>
                  <a:srgbClr val="1E4D78"/>
                </a:solidFill>
                <a:latin typeface="Calibri"/>
                <a:cs typeface="Calibri"/>
              </a:rPr>
              <a:t>   </a:t>
            </a:r>
            <a:r>
              <a:rPr lang="en-US" altLang="zh-CN" sz="1200" spc="64" dirty="0">
                <a:solidFill>
                  <a:srgbClr val="1E4D78"/>
                </a:solidFill>
                <a:latin typeface="Calibri"/>
                <a:ea typeface="Calibri"/>
              </a:rPr>
              <a:t>SQL</a:t>
            </a:r>
            <a:r>
              <a:rPr lang="en-US" altLang="zh-CN" sz="1200" spc="40" dirty="0">
                <a:solidFill>
                  <a:srgbClr val="1E4D78"/>
                </a:solidFill>
                <a:latin typeface="Calibri"/>
                <a:cs typeface="Calibri"/>
              </a:rPr>
              <a:t> </a:t>
            </a:r>
            <a:r>
              <a:rPr lang="zh-CN" altLang="en-US" sz="1200" spc="125" dirty="0">
                <a:solidFill>
                  <a:srgbClr val="1E4D78"/>
                </a:solidFill>
                <a:latin typeface="宋体"/>
                <a:ea typeface="宋体"/>
              </a:rPr>
              <a:t>語法</a:t>
            </a:r>
          </a:p>
          <a:p>
            <a:pPr>
              <a:lnSpc>
                <a:spcPts val="425"/>
              </a:lnSpc>
            </a:pPr>
            <a:endParaRPr lang="en-US" dirty="0"/>
          </a:p>
          <a:p>
            <a:pPr marL="0" indent="914654">
              <a:lnSpc>
                <a:spcPct val="107083"/>
              </a:lnSpc>
            </a:pPr>
            <a:r>
              <a:rPr lang="en-US" altLang="zh-CN" sz="1200" dirty="0">
                <a:solidFill>
                  <a:srgbClr val="1E4D78"/>
                </a:solidFill>
                <a:latin typeface="Segoe UI Symbol"/>
                <a:ea typeface="Segoe UI Symbol"/>
              </a:rPr>
              <a:t>5.</a:t>
            </a:r>
            <a:r>
              <a:rPr lang="en-US" altLang="zh-CN" sz="1200" spc="-94" dirty="0">
                <a:solidFill>
                  <a:srgbClr val="1E4D78"/>
                </a:solidFill>
                <a:latin typeface="Segoe UI Symbol"/>
                <a:cs typeface="Segoe UI Symbol"/>
              </a:rPr>
              <a:t>  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區</a:t>
            </a:r>
            <a:r>
              <a:rPr lang="zh-CN" altLang="en-US" sz="1200" spc="-189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塊</a:t>
            </a:r>
            <a:r>
              <a:rPr lang="zh-CN" altLang="en-US" sz="1200" spc="-179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鏈</a:t>
            </a:r>
            <a:r>
              <a:rPr lang="zh-CN" altLang="en-US" sz="1200" spc="-179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智</a:t>
            </a:r>
            <a:r>
              <a:rPr lang="zh-CN" altLang="en-US" sz="1200" spc="-179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能</a:t>
            </a:r>
            <a:r>
              <a:rPr lang="zh-CN" altLang="en-US" sz="1200" spc="-179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合</a:t>
            </a:r>
            <a:r>
              <a:rPr lang="zh-CN" altLang="en-US" sz="1200" spc="-179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約</a:t>
            </a:r>
            <a:r>
              <a:rPr lang="zh-CN" altLang="en-US" sz="1200" spc="-184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200" dirty="0">
                <a:solidFill>
                  <a:srgbClr val="1E4D78"/>
                </a:solidFill>
                <a:latin typeface="宋体"/>
                <a:ea typeface="宋体"/>
              </a:rPr>
              <a:t>編寫</a:t>
            </a:r>
            <a:endParaRPr lang="en-US" altLang="zh-CN" sz="1200" dirty="0">
              <a:solidFill>
                <a:srgbClr val="1E4D78"/>
              </a:solidFill>
              <a:latin typeface="宋体"/>
              <a:ea typeface="宋体"/>
            </a:endParaRPr>
          </a:p>
          <a:p>
            <a:pPr marL="0" indent="914654">
              <a:lnSpc>
                <a:spcPct val="107083"/>
              </a:lnSpc>
            </a:pPr>
            <a:r>
              <a:rPr lang="en-US" altLang="zh-CN" sz="1200" dirty="0">
                <a:solidFill>
                  <a:srgbClr val="1E4D78"/>
                </a:solidFill>
                <a:latin typeface="Calibri"/>
                <a:ea typeface="Calibri"/>
              </a:rPr>
              <a:t>6. </a:t>
            </a:r>
            <a:r>
              <a:rPr lang="zh-TW" altLang="en-US" sz="1200" dirty="0">
                <a:solidFill>
                  <a:srgbClr val="1E4D78"/>
                </a:solidFill>
                <a:latin typeface="Calibri"/>
                <a:ea typeface="Calibri"/>
              </a:rPr>
              <a:t>  </a:t>
            </a:r>
            <a:r>
              <a:rPr lang="en-US" altLang="zh-CN" sz="1200" spc="-34" dirty="0">
                <a:solidFill>
                  <a:srgbClr val="1E4D78"/>
                </a:solidFill>
                <a:latin typeface="Calibri"/>
                <a:ea typeface="Calibri"/>
              </a:rPr>
              <a:t>A</a:t>
            </a:r>
            <a:r>
              <a:rPr lang="en-US" altLang="zh-CN" sz="1200" spc="-40" dirty="0">
                <a:solidFill>
                  <a:srgbClr val="1E4D78"/>
                </a:solidFill>
                <a:latin typeface="Calibri"/>
                <a:ea typeface="Calibri"/>
              </a:rPr>
              <a:t>BA</a:t>
            </a:r>
            <a:r>
              <a:rPr lang="en-US" altLang="zh-CN" sz="1200" spc="-34" dirty="0">
                <a:solidFill>
                  <a:srgbClr val="1E4D78"/>
                </a:solidFill>
                <a:latin typeface="Calibri"/>
                <a:ea typeface="Calibri"/>
              </a:rPr>
              <a:t>P</a:t>
            </a:r>
            <a:r>
              <a:rPr lang="zh-TW" altLang="en-US" sz="1200" spc="-34" dirty="0">
                <a:solidFill>
                  <a:srgbClr val="1E4D78"/>
                </a:solidFill>
                <a:latin typeface="Calibri"/>
                <a:ea typeface="Calibri"/>
              </a:rPr>
              <a:t> </a:t>
            </a:r>
            <a:r>
              <a:rPr lang="zh-CN" altLang="en-US" sz="1200" spc="-64" dirty="0">
                <a:solidFill>
                  <a:srgbClr val="1E4D78"/>
                </a:solidFill>
                <a:latin typeface="宋体"/>
                <a:ea typeface="宋体"/>
              </a:rPr>
              <a:t>語</a:t>
            </a:r>
            <a:r>
              <a:rPr lang="zh-CN" altLang="en-US" sz="1200" spc="-34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zh-CN" altLang="en-US" sz="1200" spc="-69" dirty="0">
                <a:solidFill>
                  <a:srgbClr val="1E4D78"/>
                </a:solidFill>
                <a:latin typeface="宋体"/>
                <a:ea typeface="宋体"/>
              </a:rPr>
              <a:t>言</a:t>
            </a:r>
            <a:r>
              <a:rPr lang="en-US" altLang="zh-TW" sz="1200" spc="-69" dirty="0">
                <a:solidFill>
                  <a:srgbClr val="1E4D78"/>
                </a:solidFill>
                <a:latin typeface="宋体"/>
                <a:ea typeface="宋体"/>
              </a:rPr>
              <a:t>(SAP)</a:t>
            </a:r>
            <a:endParaRPr lang="zh-CN" altLang="en-US" sz="1200" dirty="0">
              <a:solidFill>
                <a:srgbClr val="1E4D78"/>
              </a:solidFill>
              <a:latin typeface="宋体"/>
              <a:ea typeface="宋体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642876" y="362684"/>
            <a:ext cx="5460610" cy="6774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TW" sz="3600" b="1" spc="-5" dirty="0">
                <a:solidFill>
                  <a:srgbClr val="1E4D78"/>
                </a:solidFill>
                <a:latin typeface="宋体"/>
                <a:ea typeface="宋体"/>
              </a:rPr>
              <a:t>|</a:t>
            </a:r>
            <a:r>
              <a:rPr lang="zh-TW" altLang="en-US" sz="3600" b="1" spc="-5" dirty="0">
                <a:solidFill>
                  <a:srgbClr val="1E4D78"/>
                </a:solidFill>
                <a:latin typeface="宋体"/>
                <a:ea typeface="宋体"/>
              </a:rPr>
              <a:t> </a:t>
            </a:r>
            <a:r>
              <a:rPr lang="zh-CN" altLang="en-US" sz="3600" b="1" spc="-5" dirty="0">
                <a:solidFill>
                  <a:srgbClr val="1E4D78"/>
                </a:solidFill>
                <a:latin typeface="宋体"/>
                <a:ea typeface="宋体"/>
              </a:rPr>
              <a:t>學</a:t>
            </a:r>
            <a:r>
              <a:rPr lang="zh-CN" altLang="en-US" sz="3600" b="1" dirty="0">
                <a:solidFill>
                  <a:srgbClr val="1E4D78"/>
                </a:solidFill>
                <a:latin typeface="宋体"/>
                <a:ea typeface="宋体"/>
              </a:rPr>
              <a:t>習經歷</a:t>
            </a:r>
          </a:p>
          <a:p>
            <a:pPr>
              <a:lnSpc>
                <a:spcPts val="719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1E4D78"/>
                </a:solidFill>
                <a:latin typeface="Arial"/>
                <a:ea typeface="Arial"/>
              </a:rPr>
              <a:t>•</a:t>
            </a:r>
            <a:r>
              <a:rPr lang="en-US" altLang="zh-CN" sz="1800" spc="34" dirty="0">
                <a:solidFill>
                  <a:srgbClr val="1E4D78"/>
                </a:solidFill>
                <a:latin typeface="Arial"/>
                <a:cs typeface="Arial"/>
              </a:rPr>
              <a:t>   </a:t>
            </a: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大一：</a:t>
            </a:r>
          </a:p>
          <a:p>
            <a:pPr marL="0">
              <a:lnSpc>
                <a:spcPct val="100000"/>
              </a:lnSpc>
              <a:spcBef>
                <a:spcPts val="290"/>
              </a:spcBef>
            </a:pPr>
            <a:r>
              <a:rPr lang="zh-CN" altLang="en-US" sz="1500" spc="-44" dirty="0">
                <a:solidFill>
                  <a:srgbClr val="1E4D78"/>
                </a:solidFill>
                <a:latin typeface="宋体"/>
                <a:ea typeface="宋体"/>
              </a:rPr>
              <a:t>學校的程式設計</a:t>
            </a:r>
            <a:r>
              <a:rPr lang="zh-CN" altLang="en-US" sz="1500" spc="-50" dirty="0">
                <a:solidFill>
                  <a:srgbClr val="1E4D78"/>
                </a:solidFill>
                <a:latin typeface="宋体"/>
                <a:ea typeface="宋体"/>
              </a:rPr>
              <a:t>教</a:t>
            </a:r>
            <a:r>
              <a:rPr lang="zh-CN" altLang="en-US" sz="1500" spc="-45" dirty="0">
                <a:solidFill>
                  <a:srgbClr val="1E4D78"/>
                </a:solidFill>
                <a:latin typeface="宋体"/>
                <a:ea typeface="宋体"/>
              </a:rPr>
              <a:t>的是</a:t>
            </a:r>
            <a:r>
              <a:rPr lang="en-US" altLang="zh-CN" sz="1500" spc="-30" dirty="0">
                <a:solidFill>
                  <a:srgbClr val="1E4D78"/>
                </a:solidFill>
                <a:latin typeface="Arial"/>
                <a:ea typeface="Arial"/>
              </a:rPr>
              <a:t>JAVA</a:t>
            </a:r>
            <a:r>
              <a:rPr lang="zh-CN" altLang="en-US" sz="1500" spc="-40" dirty="0">
                <a:solidFill>
                  <a:srgbClr val="1E4D78"/>
                </a:solidFill>
                <a:latin typeface="宋体"/>
                <a:ea typeface="宋体"/>
              </a:rPr>
              <a:t>的程式</a:t>
            </a:r>
            <a:r>
              <a:rPr lang="zh-CN" altLang="en-US" sz="1500" spc="-55" dirty="0">
                <a:solidFill>
                  <a:srgbClr val="1E4D78"/>
                </a:solidFill>
                <a:latin typeface="宋体"/>
                <a:ea typeface="宋体"/>
              </a:rPr>
              <a:t>語</a:t>
            </a:r>
            <a:r>
              <a:rPr lang="zh-CN" altLang="en-US" sz="1500" spc="-45" dirty="0">
                <a:solidFill>
                  <a:srgbClr val="1E4D78"/>
                </a:solidFill>
                <a:latin typeface="宋体"/>
                <a:ea typeface="宋体"/>
              </a:rPr>
              <a:t>言，這也是最熟</a:t>
            </a:r>
            <a:r>
              <a:rPr lang="zh-CN" altLang="en-US" sz="1500" spc="-44" dirty="0">
                <a:solidFill>
                  <a:srgbClr val="1E4D78"/>
                </a:solidFill>
                <a:latin typeface="宋体"/>
                <a:ea typeface="宋体"/>
              </a:rPr>
              <a:t>悉的語言</a:t>
            </a:r>
            <a:r>
              <a:rPr lang="zh-CN" altLang="en-US" sz="1500" spc="-50" dirty="0">
                <a:solidFill>
                  <a:srgbClr val="1E4D78"/>
                </a:solidFill>
                <a:latin typeface="宋体"/>
                <a:ea typeface="宋体"/>
              </a:rPr>
              <a:t>，</a:t>
            </a:r>
          </a:p>
          <a:p>
            <a:pPr>
              <a:lnSpc>
                <a:spcPts val="40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zh-CN" altLang="en-US" sz="1500" spc="-75" dirty="0">
                <a:solidFill>
                  <a:srgbClr val="1E4D78"/>
                </a:solidFill>
                <a:latin typeface="宋体"/>
                <a:ea typeface="宋体"/>
              </a:rPr>
              <a:t>還有</a:t>
            </a:r>
            <a:r>
              <a:rPr lang="en-US" altLang="zh-CN" sz="1500" spc="-55" dirty="0">
                <a:solidFill>
                  <a:srgbClr val="1E4D78"/>
                </a:solidFill>
                <a:latin typeface="Arial"/>
                <a:ea typeface="Arial"/>
              </a:rPr>
              <a:t>HTML</a:t>
            </a:r>
            <a:r>
              <a:rPr lang="zh-CN" altLang="en-US" sz="1500" spc="-69" dirty="0">
                <a:solidFill>
                  <a:srgbClr val="1E4D78"/>
                </a:solidFill>
                <a:latin typeface="宋体"/>
                <a:ea typeface="宋体"/>
              </a:rPr>
              <a:t>、</a:t>
            </a:r>
            <a:r>
              <a:rPr lang="en-US" altLang="zh-CN" sz="1500" spc="-55" dirty="0">
                <a:solidFill>
                  <a:srgbClr val="1E4D78"/>
                </a:solidFill>
                <a:latin typeface="Arial"/>
                <a:ea typeface="Arial"/>
              </a:rPr>
              <a:t>CSS</a:t>
            </a:r>
            <a:r>
              <a:rPr lang="zh-CN" altLang="en-US" sz="1500" spc="-69" dirty="0">
                <a:solidFill>
                  <a:srgbClr val="1E4D78"/>
                </a:solidFill>
                <a:latin typeface="宋体"/>
                <a:ea typeface="宋体"/>
              </a:rPr>
              <a:t>與</a:t>
            </a:r>
            <a:r>
              <a:rPr lang="en-US" altLang="zh-CN" sz="1500" spc="-40" dirty="0">
                <a:solidFill>
                  <a:srgbClr val="1E4D78"/>
                </a:solidFill>
                <a:latin typeface="Arial"/>
                <a:ea typeface="Arial"/>
              </a:rPr>
              <a:t>JQuery</a:t>
            </a:r>
            <a:r>
              <a:rPr lang="zh-CN" altLang="en-US" sz="1500" spc="-90" dirty="0">
                <a:solidFill>
                  <a:srgbClr val="1E4D78"/>
                </a:solidFill>
                <a:latin typeface="宋体"/>
                <a:ea typeface="宋体"/>
              </a:rPr>
              <a:t>，</a:t>
            </a:r>
            <a:r>
              <a:rPr lang="zh-CN" altLang="en-US" sz="1500" spc="-75" dirty="0">
                <a:solidFill>
                  <a:srgbClr val="1E4D78"/>
                </a:solidFill>
                <a:latin typeface="宋体"/>
                <a:ea typeface="宋体"/>
              </a:rPr>
              <a:t>並且可</a:t>
            </a:r>
            <a:r>
              <a:rPr lang="zh-CN" altLang="en-US" sz="1500" spc="-80" dirty="0">
                <a:solidFill>
                  <a:srgbClr val="1E4D78"/>
                </a:solidFill>
                <a:latin typeface="宋体"/>
                <a:ea typeface="宋体"/>
              </a:rPr>
              <a:t>以製作</a:t>
            </a:r>
            <a:r>
              <a:rPr lang="zh-CN" altLang="en-US" sz="1500" spc="-75" dirty="0">
                <a:solidFill>
                  <a:srgbClr val="1E4D78"/>
                </a:solidFill>
                <a:latin typeface="宋体"/>
                <a:ea typeface="宋体"/>
              </a:rPr>
              <a:t>簡單的</a:t>
            </a:r>
            <a:r>
              <a:rPr lang="zh-CN" altLang="en-US" sz="1500" spc="-80" dirty="0">
                <a:solidFill>
                  <a:srgbClr val="1E4D78"/>
                </a:solidFill>
                <a:latin typeface="宋体"/>
                <a:ea typeface="宋体"/>
              </a:rPr>
              <a:t>網</a:t>
            </a:r>
            <a:r>
              <a:rPr lang="zh-CN" altLang="en-US" sz="1500" spc="-75" dirty="0">
                <a:solidFill>
                  <a:srgbClr val="1E4D78"/>
                </a:solidFill>
                <a:latin typeface="宋体"/>
                <a:ea typeface="宋体"/>
              </a:rPr>
              <a:t>頁</a:t>
            </a:r>
            <a:r>
              <a:rPr lang="zh-CN" altLang="en-US" sz="1500" spc="-80" dirty="0">
                <a:solidFill>
                  <a:srgbClr val="1E4D78"/>
                </a:solidFill>
                <a:latin typeface="宋体"/>
                <a:ea typeface="宋体"/>
              </a:rPr>
              <a:t>。</a:t>
            </a:r>
          </a:p>
          <a:p>
            <a:pPr marL="0">
              <a:lnSpc>
                <a:spcPct val="100000"/>
              </a:lnSpc>
              <a:spcBef>
                <a:spcPts val="345"/>
              </a:spcBef>
            </a:pPr>
            <a:r>
              <a:rPr lang="en-US" altLang="zh-CN" sz="1800" dirty="0">
                <a:solidFill>
                  <a:srgbClr val="1E4D78"/>
                </a:solidFill>
                <a:latin typeface="Arial"/>
                <a:ea typeface="Arial"/>
              </a:rPr>
              <a:t>•</a:t>
            </a:r>
            <a:r>
              <a:rPr lang="en-US" altLang="zh-CN" sz="1800" spc="34" dirty="0">
                <a:solidFill>
                  <a:srgbClr val="1E4D78"/>
                </a:solidFill>
                <a:latin typeface="Arial"/>
                <a:cs typeface="Arial"/>
              </a:rPr>
              <a:t>   </a:t>
            </a: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大二：</a:t>
            </a:r>
          </a:p>
          <a:p>
            <a:pPr marL="0" hangingPunct="0">
              <a:lnSpc>
                <a:spcPct val="104999"/>
              </a:lnSpc>
              <a:spcBef>
                <a:spcPts val="200"/>
              </a:spcBef>
            </a:pPr>
            <a:r>
              <a:rPr lang="zh-CN" altLang="en-US" sz="1500" spc="25" dirty="0">
                <a:solidFill>
                  <a:srgbClr val="1E4D78"/>
                </a:solidFill>
                <a:latin typeface="宋体"/>
                <a:ea typeface="宋体"/>
              </a:rPr>
              <a:t>我選的是企業資源規劃與電子</a:t>
            </a:r>
            <a:r>
              <a:rPr lang="zh-CN" altLang="en-US" sz="1500" spc="40" dirty="0">
                <a:solidFill>
                  <a:srgbClr val="1E4D78"/>
                </a:solidFill>
                <a:latin typeface="宋体"/>
                <a:ea typeface="宋体"/>
              </a:rPr>
              <a:t>商</a:t>
            </a:r>
            <a:r>
              <a:rPr lang="zh-CN" altLang="en-US" sz="1500" spc="25" dirty="0">
                <a:solidFill>
                  <a:srgbClr val="1E4D78"/>
                </a:solidFill>
                <a:latin typeface="宋体"/>
                <a:ea typeface="宋体"/>
              </a:rPr>
              <a:t>務的</a:t>
            </a:r>
            <a:r>
              <a:rPr lang="zh-CN" altLang="en-US" sz="1500" spc="30" dirty="0">
                <a:solidFill>
                  <a:srgbClr val="1E4D78"/>
                </a:solidFill>
                <a:latin typeface="宋体"/>
                <a:ea typeface="宋体"/>
              </a:rPr>
              <a:t>學</a:t>
            </a:r>
            <a:r>
              <a:rPr lang="zh-CN" altLang="en-US" sz="1500" spc="25" dirty="0">
                <a:solidFill>
                  <a:srgbClr val="1E4D78"/>
                </a:solidFill>
                <a:latin typeface="宋体"/>
                <a:ea typeface="宋体"/>
              </a:rPr>
              <a:t>程，在</a:t>
            </a:r>
            <a:r>
              <a:rPr lang="zh-CN" altLang="en-US" sz="1500" spc="30" dirty="0">
                <a:solidFill>
                  <a:srgbClr val="1E4D78"/>
                </a:solidFill>
                <a:latin typeface="宋体"/>
                <a:ea typeface="宋体"/>
              </a:rPr>
              <a:t>網</a:t>
            </a:r>
            <a:r>
              <a:rPr lang="zh-CN" altLang="en-US" sz="1500" spc="25" dirty="0">
                <a:solidFill>
                  <a:srgbClr val="1E4D78"/>
                </a:solidFill>
                <a:latin typeface="宋体"/>
                <a:ea typeface="宋体"/>
              </a:rPr>
              <a:t>路行銷</a:t>
            </a:r>
            <a:r>
              <a:rPr lang="zh-CN" altLang="en-US" sz="1500" spc="30" dirty="0">
                <a:solidFill>
                  <a:srgbClr val="1E4D78"/>
                </a:solidFill>
                <a:latin typeface="宋体"/>
                <a:ea typeface="宋体"/>
              </a:rPr>
              <a:t>的</a:t>
            </a:r>
            <a:r>
              <a:rPr lang="zh-CN" altLang="en-US" sz="1500" spc="25" dirty="0">
                <a:solidFill>
                  <a:srgbClr val="1E4D78"/>
                </a:solidFill>
                <a:latin typeface="宋体"/>
                <a:ea typeface="宋体"/>
              </a:rPr>
              <a:t>課</a:t>
            </a:r>
            <a:br>
              <a:rPr dirty="0"/>
            </a:b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程中有參加</a:t>
            </a:r>
            <a:r>
              <a:rPr lang="zh-CN" altLang="en-US" sz="1500" spc="-195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en-US" altLang="zh-CN" sz="1500" dirty="0">
                <a:solidFill>
                  <a:srgbClr val="1E4D78"/>
                </a:solidFill>
                <a:latin typeface="Arial"/>
                <a:ea typeface="Arial"/>
              </a:rPr>
              <a:t>Yahoo</a:t>
            </a:r>
            <a:r>
              <a:rPr lang="en-US" altLang="zh-CN" sz="1500" spc="-114" dirty="0">
                <a:solidFill>
                  <a:srgbClr val="1E4D78"/>
                </a:solidFill>
                <a:latin typeface="Arial"/>
                <a:cs typeface="Arial"/>
              </a:rPr>
              <a:t> </a:t>
            </a: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所舉辦的大專院電子商務創意競賽，雖然</a:t>
            </a:r>
            <a:br>
              <a:rPr dirty="0"/>
            </a:b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沒有得到獎項，但從中學習到許多網路行銷的方式</a:t>
            </a:r>
            <a:r>
              <a:rPr lang="zh-CN" altLang="en-US" sz="1500" spc="-10" dirty="0">
                <a:solidFill>
                  <a:srgbClr val="1E4D78"/>
                </a:solidFill>
                <a:latin typeface="宋体"/>
                <a:ea typeface="宋体"/>
              </a:rPr>
              <a:t>。</a:t>
            </a:r>
          </a:p>
          <a:p>
            <a:pPr marL="0" hangingPunct="0">
              <a:lnSpc>
                <a:spcPct val="106666"/>
              </a:lnSpc>
              <a:spcBef>
                <a:spcPts val="370"/>
              </a:spcBef>
            </a:pP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另外，還有學習過</a:t>
            </a:r>
            <a:r>
              <a:rPr lang="zh-CN" altLang="en-US" sz="150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en-US" altLang="zh-CN" sz="1500" dirty="0">
                <a:solidFill>
                  <a:srgbClr val="1E4D78"/>
                </a:solidFill>
                <a:latin typeface="Arial"/>
                <a:ea typeface="Arial"/>
              </a:rPr>
              <a:t>Android</a:t>
            </a:r>
            <a:r>
              <a:rPr lang="en-US" altLang="zh-CN" sz="1500" dirty="0">
                <a:solidFill>
                  <a:srgbClr val="1E4D78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1E4D78"/>
                </a:solidFill>
                <a:latin typeface="Arial"/>
                <a:ea typeface="Arial"/>
              </a:rPr>
              <a:t>APP</a:t>
            </a:r>
            <a:r>
              <a:rPr lang="en-US" altLang="zh-CN" sz="1500" spc="10" dirty="0">
                <a:solidFill>
                  <a:srgbClr val="1E4D78"/>
                </a:solidFill>
                <a:latin typeface="Arial"/>
                <a:cs typeface="Arial"/>
              </a:rPr>
              <a:t> </a:t>
            </a: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的開發，並參加瑪利亞基金</a:t>
            </a:r>
            <a:br>
              <a:rPr dirty="0"/>
            </a:br>
            <a:r>
              <a:rPr lang="zh-CN" altLang="en-US" sz="1500" spc="-30" dirty="0">
                <a:solidFill>
                  <a:srgbClr val="1E4D78"/>
                </a:solidFill>
                <a:latin typeface="宋体"/>
                <a:ea typeface="宋体"/>
              </a:rPr>
              <a:t>會所</a:t>
            </a:r>
            <a:r>
              <a:rPr lang="zh-CN" altLang="en-US" sz="1500" spc="-25" dirty="0">
                <a:solidFill>
                  <a:srgbClr val="1E4D78"/>
                </a:solidFill>
                <a:latin typeface="宋体"/>
                <a:ea typeface="宋体"/>
              </a:rPr>
              <a:t>舉</a:t>
            </a:r>
            <a:r>
              <a:rPr lang="zh-CN" altLang="en-US" sz="1500" spc="-30" dirty="0">
                <a:solidFill>
                  <a:srgbClr val="1E4D78"/>
                </a:solidFill>
                <a:latin typeface="宋体"/>
                <a:ea typeface="宋体"/>
              </a:rPr>
              <a:t>辦的創</a:t>
            </a:r>
            <a:r>
              <a:rPr lang="zh-CN" altLang="en-US" sz="1500" spc="-25" dirty="0">
                <a:solidFill>
                  <a:srgbClr val="1E4D78"/>
                </a:solidFill>
                <a:latin typeface="宋体"/>
                <a:ea typeface="宋体"/>
              </a:rPr>
              <a:t>意</a:t>
            </a:r>
            <a:r>
              <a:rPr lang="zh-CN" altLang="en-US" sz="1500" spc="-10" dirty="0">
                <a:solidFill>
                  <a:srgbClr val="1E4D78"/>
                </a:solidFill>
                <a:latin typeface="宋体"/>
                <a:cs typeface="宋体"/>
              </a:rPr>
              <a:t> </a:t>
            </a:r>
            <a:r>
              <a:rPr lang="en-US" altLang="zh-CN" sz="1500" spc="-20" dirty="0">
                <a:solidFill>
                  <a:srgbClr val="1E4D78"/>
                </a:solidFill>
                <a:latin typeface="Arial"/>
                <a:ea typeface="Arial"/>
              </a:rPr>
              <a:t>APP</a:t>
            </a:r>
            <a:r>
              <a:rPr lang="en-US" altLang="zh-CN" sz="1500" spc="-10" dirty="0">
                <a:solidFill>
                  <a:srgbClr val="1E4D78"/>
                </a:solidFill>
                <a:latin typeface="Arial"/>
                <a:cs typeface="Arial"/>
              </a:rPr>
              <a:t>  </a:t>
            </a:r>
            <a:r>
              <a:rPr lang="zh-CN" altLang="en-US" sz="1500" spc="-30" dirty="0">
                <a:solidFill>
                  <a:srgbClr val="1E4D78"/>
                </a:solidFill>
                <a:latin typeface="宋体"/>
                <a:ea typeface="宋体"/>
              </a:rPr>
              <a:t>，設計</a:t>
            </a:r>
            <a:r>
              <a:rPr lang="zh-CN" altLang="en-US" sz="1500" spc="-25" dirty="0">
                <a:solidFill>
                  <a:srgbClr val="1E4D78"/>
                </a:solidFill>
                <a:latin typeface="宋体"/>
                <a:ea typeface="宋体"/>
              </a:rPr>
              <a:t>一</a:t>
            </a:r>
            <a:r>
              <a:rPr lang="zh-CN" altLang="en-US" sz="1500" spc="-30" dirty="0">
                <a:solidFill>
                  <a:srgbClr val="1E4D78"/>
                </a:solidFill>
                <a:latin typeface="宋体"/>
                <a:ea typeface="宋体"/>
              </a:rPr>
              <a:t>項</a:t>
            </a:r>
            <a:r>
              <a:rPr lang="zh-CN" altLang="en-US" sz="1500" spc="-25" dirty="0">
                <a:solidFill>
                  <a:srgbClr val="1E4D78"/>
                </a:solidFill>
                <a:latin typeface="宋体"/>
                <a:ea typeface="宋体"/>
              </a:rPr>
              <a:t>程</a:t>
            </a:r>
            <a:r>
              <a:rPr lang="zh-CN" altLang="en-US" sz="1500" spc="-30" dirty="0">
                <a:solidFill>
                  <a:srgbClr val="1E4D78"/>
                </a:solidFill>
                <a:latin typeface="宋体"/>
                <a:ea typeface="宋体"/>
              </a:rPr>
              <a:t>式給那</a:t>
            </a:r>
            <a:r>
              <a:rPr lang="zh-CN" altLang="en-US" sz="1500" spc="-25" dirty="0">
                <a:solidFill>
                  <a:srgbClr val="1E4D78"/>
                </a:solidFill>
                <a:latin typeface="宋体"/>
                <a:ea typeface="宋体"/>
              </a:rPr>
              <a:t>些</a:t>
            </a:r>
            <a:r>
              <a:rPr lang="zh-CN" altLang="en-US" sz="1500" spc="-30" dirty="0">
                <a:solidFill>
                  <a:srgbClr val="1E4D78"/>
                </a:solidFill>
                <a:latin typeface="宋体"/>
                <a:ea typeface="宋体"/>
              </a:rPr>
              <a:t>需要幫助的小</a:t>
            </a:r>
            <a:r>
              <a:rPr lang="zh-CN" altLang="en-US" sz="1500" spc="-25" dirty="0">
                <a:solidFill>
                  <a:srgbClr val="1E4D78"/>
                </a:solidFill>
                <a:latin typeface="宋体"/>
                <a:ea typeface="宋体"/>
              </a:rPr>
              <a:t>朋</a:t>
            </a:r>
            <a:br>
              <a:rPr dirty="0"/>
            </a:br>
            <a:r>
              <a:rPr lang="zh-CN" altLang="en-US" sz="1500" spc="-5" dirty="0">
                <a:solidFill>
                  <a:srgbClr val="1E4D78"/>
                </a:solidFill>
                <a:latin typeface="宋体"/>
                <a:ea typeface="宋体"/>
              </a:rPr>
              <a:t>友們。</a:t>
            </a: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1E4D78"/>
                </a:solidFill>
                <a:latin typeface="Arial"/>
                <a:ea typeface="Arial"/>
              </a:rPr>
              <a:t>•</a:t>
            </a:r>
            <a:r>
              <a:rPr lang="en-US" altLang="zh-CN" sz="1800" spc="34" dirty="0">
                <a:solidFill>
                  <a:srgbClr val="1E4D78"/>
                </a:solidFill>
                <a:latin typeface="Arial"/>
                <a:cs typeface="Arial"/>
              </a:rPr>
              <a:t>   </a:t>
            </a: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大三：</a:t>
            </a:r>
          </a:p>
          <a:p>
            <a:pPr marL="0" hangingPunct="0">
              <a:lnSpc>
                <a:spcPct val="107916"/>
              </a:lnSpc>
              <a:spcBef>
                <a:spcPts val="220"/>
              </a:spcBef>
            </a:pPr>
            <a:r>
              <a:rPr lang="zh-CN" altLang="en-US" sz="1500" spc="15" dirty="0">
                <a:solidFill>
                  <a:srgbClr val="1E4D78"/>
                </a:solidFill>
                <a:latin typeface="宋体"/>
                <a:ea typeface="宋体"/>
              </a:rPr>
              <a:t>在</a:t>
            </a:r>
            <a:r>
              <a:rPr lang="zh-CN" altLang="en-US" sz="1500" spc="20" dirty="0">
                <a:solidFill>
                  <a:srgbClr val="1E4D78"/>
                </a:solidFill>
                <a:latin typeface="宋体"/>
                <a:ea typeface="宋体"/>
              </a:rPr>
              <a:t>大</a:t>
            </a:r>
            <a:r>
              <a:rPr lang="zh-CN" altLang="en-US" sz="1500" spc="15" dirty="0">
                <a:solidFill>
                  <a:srgbClr val="1E4D78"/>
                </a:solidFill>
                <a:latin typeface="宋体"/>
                <a:ea typeface="宋体"/>
              </a:rPr>
              <a:t>三的課</a:t>
            </a:r>
            <a:r>
              <a:rPr lang="zh-CN" altLang="en-US" sz="1500" spc="30" dirty="0">
                <a:solidFill>
                  <a:srgbClr val="1E4D78"/>
                </a:solidFill>
                <a:latin typeface="宋体"/>
                <a:ea typeface="宋体"/>
              </a:rPr>
              <a:t>程</a:t>
            </a:r>
            <a:r>
              <a:rPr lang="zh-CN" altLang="en-US" sz="1500" spc="20" dirty="0">
                <a:solidFill>
                  <a:srgbClr val="1E4D78"/>
                </a:solidFill>
                <a:latin typeface="宋体"/>
                <a:ea typeface="宋体"/>
              </a:rPr>
              <a:t>中，</a:t>
            </a:r>
            <a:r>
              <a:rPr lang="zh-CN" altLang="en-US" sz="1500" spc="15" dirty="0">
                <a:solidFill>
                  <a:srgbClr val="1E4D78"/>
                </a:solidFill>
                <a:latin typeface="宋体"/>
                <a:ea typeface="宋体"/>
              </a:rPr>
              <a:t>我</a:t>
            </a:r>
            <a:r>
              <a:rPr lang="zh-CN" altLang="en-US" sz="1500" spc="20" dirty="0">
                <a:solidFill>
                  <a:srgbClr val="1E4D78"/>
                </a:solidFill>
                <a:latin typeface="宋体"/>
                <a:ea typeface="宋体"/>
              </a:rPr>
              <a:t>們</a:t>
            </a:r>
            <a:r>
              <a:rPr lang="zh-CN" altLang="en-US" sz="1500" spc="15" dirty="0">
                <a:solidFill>
                  <a:srgbClr val="1E4D78"/>
                </a:solidFill>
                <a:latin typeface="宋体"/>
                <a:ea typeface="宋体"/>
              </a:rPr>
              <a:t>面臨到</a:t>
            </a:r>
            <a:r>
              <a:rPr lang="zh-CN" altLang="en-US" sz="1500" spc="30" dirty="0">
                <a:solidFill>
                  <a:srgbClr val="1E4D78"/>
                </a:solidFill>
                <a:latin typeface="宋体"/>
                <a:ea typeface="宋体"/>
              </a:rPr>
              <a:t>畢</a:t>
            </a:r>
            <a:r>
              <a:rPr lang="zh-CN" altLang="en-US" sz="1500" spc="15" dirty="0">
                <a:solidFill>
                  <a:srgbClr val="1E4D78"/>
                </a:solidFill>
                <a:latin typeface="宋体"/>
                <a:ea typeface="宋体"/>
              </a:rPr>
              <a:t>業專題</a:t>
            </a:r>
            <a:r>
              <a:rPr lang="zh-CN" altLang="en-US" sz="1500" spc="30" dirty="0">
                <a:solidFill>
                  <a:srgbClr val="1E4D78"/>
                </a:solidFill>
                <a:latin typeface="宋体"/>
                <a:ea typeface="宋体"/>
              </a:rPr>
              <a:t>，</a:t>
            </a:r>
            <a:r>
              <a:rPr lang="zh-CN" altLang="en-US" sz="1500" spc="15" dirty="0">
                <a:solidFill>
                  <a:srgbClr val="1E4D78"/>
                </a:solidFill>
                <a:latin typeface="宋体"/>
                <a:ea typeface="宋体"/>
              </a:rPr>
              <a:t>所以我</a:t>
            </a:r>
            <a:r>
              <a:rPr lang="zh-CN" altLang="en-US" sz="1500" spc="30" dirty="0">
                <a:solidFill>
                  <a:srgbClr val="1E4D78"/>
                </a:solidFill>
                <a:latin typeface="宋体"/>
                <a:ea typeface="宋体"/>
              </a:rPr>
              <a:t>與</a:t>
            </a:r>
            <a:r>
              <a:rPr lang="zh-CN" altLang="en-US" sz="1500" spc="15" dirty="0">
                <a:solidFill>
                  <a:srgbClr val="1E4D78"/>
                </a:solidFill>
                <a:latin typeface="宋体"/>
                <a:ea typeface="宋体"/>
              </a:rPr>
              <a:t>朋友在</a:t>
            </a:r>
            <a:r>
              <a:rPr lang="zh-CN" altLang="en-US" sz="1500" spc="30" dirty="0">
                <a:solidFill>
                  <a:srgbClr val="1E4D78"/>
                </a:solidFill>
                <a:latin typeface="宋体"/>
                <a:ea typeface="宋体"/>
              </a:rPr>
              <a:t>與</a:t>
            </a:r>
            <a:br>
              <a:rPr dirty="0"/>
            </a:br>
            <a:r>
              <a:rPr lang="zh-CN" altLang="en-US" sz="1500" spc="20" dirty="0">
                <a:solidFill>
                  <a:srgbClr val="1E4D78"/>
                </a:solidFill>
                <a:latin typeface="宋体"/>
                <a:ea typeface="宋体"/>
              </a:rPr>
              <a:t>老師討論後決定製作區塊鏈的</a:t>
            </a:r>
            <a:r>
              <a:rPr lang="zh-CN" altLang="en-US" sz="1500" spc="25" dirty="0">
                <a:solidFill>
                  <a:srgbClr val="1E4D78"/>
                </a:solidFill>
                <a:latin typeface="宋体"/>
                <a:ea typeface="宋体"/>
              </a:rPr>
              <a:t>智</a:t>
            </a:r>
            <a:r>
              <a:rPr lang="zh-CN" altLang="en-US" sz="1500" spc="20" dirty="0">
                <a:solidFill>
                  <a:srgbClr val="1E4D78"/>
                </a:solidFill>
                <a:latin typeface="宋体"/>
                <a:ea typeface="宋体"/>
              </a:rPr>
              <a:t>慧鎖，所以在專題的製作過</a:t>
            </a:r>
            <a:br>
              <a:rPr dirty="0"/>
            </a:br>
            <a:r>
              <a:rPr lang="zh-CN" altLang="en-US" sz="1500" spc="15" dirty="0">
                <a:solidFill>
                  <a:srgbClr val="1E4D78"/>
                </a:solidFill>
                <a:latin typeface="宋体"/>
                <a:ea typeface="宋体"/>
              </a:rPr>
              <a:t>程</a:t>
            </a:r>
            <a:r>
              <a:rPr lang="zh-CN" altLang="en-US" sz="1500" spc="20" dirty="0">
                <a:solidFill>
                  <a:srgbClr val="1E4D78"/>
                </a:solidFill>
                <a:latin typeface="宋体"/>
                <a:ea typeface="宋体"/>
              </a:rPr>
              <a:t>中</a:t>
            </a:r>
            <a:r>
              <a:rPr lang="zh-CN" altLang="en-US" sz="1500" spc="15" dirty="0">
                <a:solidFill>
                  <a:srgbClr val="1E4D78"/>
                </a:solidFill>
                <a:latin typeface="宋体"/>
                <a:ea typeface="宋体"/>
              </a:rPr>
              <a:t>，</a:t>
            </a:r>
            <a:r>
              <a:rPr lang="zh-CN" altLang="en-US" sz="1500" spc="20" dirty="0">
                <a:solidFill>
                  <a:srgbClr val="1E4D78"/>
                </a:solidFill>
                <a:latin typeface="宋体"/>
                <a:ea typeface="宋体"/>
              </a:rPr>
              <a:t>我學</a:t>
            </a:r>
            <a:r>
              <a:rPr lang="zh-CN" altLang="en-US" sz="1500" spc="15" dirty="0">
                <a:solidFill>
                  <a:srgbClr val="1E4D78"/>
                </a:solidFill>
                <a:latin typeface="宋体"/>
                <a:ea typeface="宋体"/>
              </a:rPr>
              <a:t>會了智慧</a:t>
            </a:r>
            <a:r>
              <a:rPr lang="zh-CN" altLang="en-US" sz="1500" spc="30" dirty="0">
                <a:solidFill>
                  <a:srgbClr val="1E4D78"/>
                </a:solidFill>
                <a:latin typeface="宋体"/>
                <a:ea typeface="宋体"/>
              </a:rPr>
              <a:t>合</a:t>
            </a:r>
            <a:r>
              <a:rPr lang="zh-CN" altLang="en-US" sz="1500" spc="15" dirty="0">
                <a:solidFill>
                  <a:srgbClr val="1E4D78"/>
                </a:solidFill>
                <a:latin typeface="宋体"/>
                <a:ea typeface="宋体"/>
              </a:rPr>
              <a:t>約的編</a:t>
            </a:r>
            <a:r>
              <a:rPr lang="zh-CN" altLang="en-US" sz="1500" spc="30" dirty="0">
                <a:solidFill>
                  <a:srgbClr val="1E4D78"/>
                </a:solidFill>
                <a:latin typeface="宋体"/>
                <a:ea typeface="宋体"/>
              </a:rPr>
              <a:t>寫</a:t>
            </a:r>
            <a:r>
              <a:rPr lang="en-US" altLang="zh-CN" sz="1500" spc="30" dirty="0">
                <a:solidFill>
                  <a:srgbClr val="1E4D78"/>
                </a:solidFill>
                <a:latin typeface="宋体"/>
                <a:ea typeface="宋体"/>
              </a:rPr>
              <a:t>(</a:t>
            </a:r>
            <a:r>
              <a:rPr lang="zh-TW" altLang="en-US" sz="1500" spc="30" dirty="0">
                <a:solidFill>
                  <a:srgbClr val="1E4D78"/>
                </a:solidFill>
                <a:latin typeface="宋体"/>
                <a:ea typeface="宋体"/>
              </a:rPr>
              <a:t>以太坊</a:t>
            </a:r>
            <a:r>
              <a:rPr lang="en-US" altLang="zh-TW" sz="1500" spc="30" dirty="0">
                <a:solidFill>
                  <a:srgbClr val="1E4D78"/>
                </a:solidFill>
                <a:latin typeface="宋体"/>
                <a:ea typeface="宋体"/>
              </a:rPr>
              <a:t>Solidity</a:t>
            </a:r>
            <a:r>
              <a:rPr lang="en-US" altLang="zh-CN" sz="1500" spc="30" dirty="0">
                <a:solidFill>
                  <a:srgbClr val="1E4D78"/>
                </a:solidFill>
                <a:latin typeface="宋体"/>
                <a:ea typeface="宋体"/>
              </a:rPr>
              <a:t>)</a:t>
            </a:r>
            <a:r>
              <a:rPr lang="zh-CN" altLang="en-US" sz="1500" spc="15" dirty="0">
                <a:solidFill>
                  <a:srgbClr val="1E4D78"/>
                </a:solidFill>
                <a:latin typeface="宋体"/>
                <a:ea typeface="宋体"/>
              </a:rPr>
              <a:t>並將以</a:t>
            </a:r>
            <a:r>
              <a:rPr lang="zh-CN" altLang="en-US" sz="1500" spc="25" dirty="0">
                <a:solidFill>
                  <a:srgbClr val="1E4D78"/>
                </a:solidFill>
                <a:latin typeface="宋体"/>
                <a:ea typeface="宋体"/>
              </a:rPr>
              <a:t>往</a:t>
            </a:r>
            <a:endParaRPr lang="en-US" altLang="zh-CN" sz="1500" spc="25" dirty="0">
              <a:solidFill>
                <a:srgbClr val="1E4D78"/>
              </a:solidFill>
              <a:latin typeface="宋体"/>
              <a:ea typeface="宋体"/>
            </a:endParaRPr>
          </a:p>
          <a:p>
            <a:pPr marL="0" hangingPunct="0">
              <a:lnSpc>
                <a:spcPct val="107916"/>
              </a:lnSpc>
              <a:spcBef>
                <a:spcPts val="220"/>
              </a:spcBef>
            </a:pPr>
            <a:r>
              <a:rPr lang="zh-CN" altLang="en-US" sz="1500" spc="15" dirty="0">
                <a:solidFill>
                  <a:srgbClr val="1E4D78"/>
                </a:solidFill>
                <a:latin typeface="宋体"/>
                <a:ea typeface="宋体"/>
              </a:rPr>
              <a:t>所學的</a:t>
            </a:r>
            <a:r>
              <a:rPr lang="zh-CN" altLang="en-US" sz="1500" spc="30" dirty="0">
                <a:solidFill>
                  <a:srgbClr val="1E4D78"/>
                </a:solidFill>
                <a:latin typeface="宋体"/>
                <a:ea typeface="宋体"/>
              </a:rPr>
              <a:t>網</a:t>
            </a:r>
            <a:r>
              <a:rPr lang="zh-CN" altLang="en-US" sz="1500" spc="15" dirty="0">
                <a:solidFill>
                  <a:srgbClr val="1E4D78"/>
                </a:solidFill>
                <a:latin typeface="宋体"/>
                <a:ea typeface="宋体"/>
              </a:rPr>
              <a:t>頁基礎</a:t>
            </a:r>
            <a:r>
              <a:rPr lang="zh-CN" altLang="en-US" sz="1500" spc="30" dirty="0">
                <a:solidFill>
                  <a:srgbClr val="1E4D78"/>
                </a:solidFill>
                <a:latin typeface="宋体"/>
                <a:ea typeface="宋体"/>
              </a:rPr>
              <a:t>再</a:t>
            </a: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加以利用</a:t>
            </a:r>
            <a:r>
              <a:rPr lang="zh-TW" altLang="en-US" sz="1500" dirty="0">
                <a:solidFill>
                  <a:srgbClr val="1E4D78"/>
                </a:solidFill>
                <a:latin typeface="宋体"/>
                <a:ea typeface="宋体"/>
              </a:rPr>
              <a:t>與以太坊提供 </a:t>
            </a:r>
            <a:r>
              <a:rPr lang="en-US" altLang="zh-TW" sz="1500" dirty="0">
                <a:solidFill>
                  <a:srgbClr val="1E4D78"/>
                </a:solidFill>
                <a:latin typeface="宋体"/>
                <a:ea typeface="宋体"/>
              </a:rPr>
              <a:t>Web3.js </a:t>
            </a:r>
            <a:r>
              <a:rPr lang="zh-TW" altLang="en-US" sz="1500" dirty="0">
                <a:solidFill>
                  <a:srgbClr val="1E4D78"/>
                </a:solidFill>
                <a:latin typeface="宋体"/>
                <a:ea typeface="宋体"/>
              </a:rPr>
              <a:t>套件</a:t>
            </a: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，開</a:t>
            </a:r>
            <a:endParaRPr lang="en-US" altLang="zh-CN" sz="1500" dirty="0">
              <a:solidFill>
                <a:srgbClr val="1E4D78"/>
              </a:solidFill>
              <a:latin typeface="宋体"/>
              <a:ea typeface="宋体"/>
            </a:endParaRPr>
          </a:p>
          <a:p>
            <a:pPr marL="0" hangingPunct="0">
              <a:lnSpc>
                <a:spcPct val="107916"/>
              </a:lnSpc>
              <a:spcBef>
                <a:spcPts val="220"/>
              </a:spcBef>
            </a:pP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發一個區塊鏈租屋平台。</a:t>
            </a:r>
          </a:p>
          <a:p>
            <a:pPr marL="0" hangingPunct="0">
              <a:lnSpc>
                <a:spcPct val="109166"/>
              </a:lnSpc>
              <a:spcBef>
                <a:spcPts val="185"/>
              </a:spcBef>
            </a:pPr>
            <a:r>
              <a:rPr lang="zh-TW" altLang="en-US" sz="1500" spc="25" dirty="0">
                <a:solidFill>
                  <a:srgbClr val="1E4D78"/>
                </a:solidFill>
                <a:latin typeface="宋体"/>
                <a:ea typeface="宋体"/>
              </a:rPr>
              <a:t>並</a:t>
            </a:r>
            <a:r>
              <a:rPr lang="zh-CN" altLang="en-US" sz="1500" spc="25" dirty="0">
                <a:solidFill>
                  <a:srgbClr val="1E4D78"/>
                </a:solidFill>
                <a:latin typeface="宋体"/>
                <a:ea typeface="宋体"/>
              </a:rPr>
              <a:t>在老師的鼓勵下，考取</a:t>
            </a:r>
            <a:r>
              <a:rPr lang="zh-CN" altLang="en-US" sz="1500" spc="30" dirty="0">
                <a:solidFill>
                  <a:srgbClr val="1E4D78"/>
                </a:solidFill>
                <a:latin typeface="宋体"/>
                <a:ea typeface="宋体"/>
              </a:rPr>
              <a:t>人</a:t>
            </a:r>
            <a:r>
              <a:rPr lang="zh-CN" altLang="en-US" sz="1500" spc="25" dirty="0">
                <a:solidFill>
                  <a:srgbClr val="1E4D78"/>
                </a:solidFill>
                <a:latin typeface="宋体"/>
                <a:ea typeface="宋体"/>
              </a:rPr>
              <a:t>力資源、</a:t>
            </a:r>
            <a:r>
              <a:rPr lang="en-US" altLang="zh-CN" sz="1500" spc="15" dirty="0">
                <a:solidFill>
                  <a:srgbClr val="1E4D78"/>
                </a:solidFill>
                <a:latin typeface="Arial"/>
                <a:ea typeface="Arial"/>
              </a:rPr>
              <a:t>B</a:t>
            </a:r>
            <a:r>
              <a:rPr lang="en-US" altLang="zh-CN" sz="1500" spc="10" dirty="0">
                <a:solidFill>
                  <a:srgbClr val="1E4D78"/>
                </a:solidFill>
                <a:latin typeface="Arial"/>
                <a:ea typeface="Arial"/>
              </a:rPr>
              <a:t>I</a:t>
            </a:r>
            <a:r>
              <a:rPr lang="zh-CN" altLang="en-US" sz="1500" spc="25" dirty="0">
                <a:solidFill>
                  <a:srgbClr val="1E4D78"/>
                </a:solidFill>
                <a:latin typeface="宋体"/>
                <a:ea typeface="宋体"/>
              </a:rPr>
              <a:t>的證照，並利用暑</a:t>
            </a:r>
            <a:r>
              <a:rPr lang="zh-CN" altLang="en-US" sz="1500" spc="30" dirty="0">
                <a:solidFill>
                  <a:srgbClr val="1E4D78"/>
                </a:solidFill>
                <a:latin typeface="宋体"/>
                <a:ea typeface="宋体"/>
              </a:rPr>
              <a:t>假</a:t>
            </a:r>
            <a:endParaRPr lang="en-US" altLang="zh-CN" sz="1500" spc="30" dirty="0">
              <a:solidFill>
                <a:srgbClr val="1E4D78"/>
              </a:solidFill>
              <a:latin typeface="宋体"/>
              <a:ea typeface="宋体"/>
            </a:endParaRPr>
          </a:p>
          <a:p>
            <a:pPr marL="0" hangingPunct="0">
              <a:lnSpc>
                <a:spcPct val="109166"/>
              </a:lnSpc>
              <a:spcBef>
                <a:spcPts val="185"/>
              </a:spcBef>
            </a:pPr>
            <a:r>
              <a:rPr lang="zh-CN" altLang="en-US" sz="1500" spc="25" dirty="0">
                <a:solidFill>
                  <a:srgbClr val="1E4D78"/>
                </a:solidFill>
                <a:latin typeface="宋体"/>
                <a:ea typeface="宋体"/>
              </a:rPr>
              <a:t>去</a:t>
            </a: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中央</a:t>
            </a:r>
            <a:r>
              <a:rPr lang="zh-TW" altLang="en-US" sz="1500" dirty="0">
                <a:solidFill>
                  <a:srgbClr val="1E4D78"/>
                </a:solidFill>
                <a:latin typeface="宋体"/>
                <a:ea typeface="宋体"/>
              </a:rPr>
              <a:t>大學</a:t>
            </a: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上課</a:t>
            </a:r>
            <a:r>
              <a:rPr lang="zh-CN" altLang="en-US" sz="1500" spc="5" dirty="0">
                <a:solidFill>
                  <a:srgbClr val="1E4D78"/>
                </a:solidFill>
                <a:latin typeface="宋体"/>
                <a:ea typeface="宋体"/>
              </a:rPr>
              <a:t>，</a:t>
            </a: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考取</a:t>
            </a:r>
            <a:r>
              <a:rPr lang="en-US" altLang="zh-CN" sz="1500" dirty="0">
                <a:solidFill>
                  <a:srgbClr val="1E4D78"/>
                </a:solidFill>
                <a:latin typeface="Arial"/>
                <a:ea typeface="Arial"/>
              </a:rPr>
              <a:t>SAP</a:t>
            </a:r>
            <a:r>
              <a:rPr lang="en-US" altLang="zh-CN" sz="1500" spc="-114" dirty="0">
                <a:solidFill>
                  <a:srgbClr val="1E4D78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1E4D78"/>
                </a:solidFill>
                <a:latin typeface="Arial"/>
                <a:ea typeface="Arial"/>
              </a:rPr>
              <a:t>TERP</a:t>
            </a:r>
            <a:r>
              <a:rPr lang="zh-CN" altLang="en-US" sz="1500" spc="10" dirty="0">
                <a:solidFill>
                  <a:srgbClr val="1E4D78"/>
                </a:solidFill>
                <a:latin typeface="宋体"/>
                <a:ea typeface="宋体"/>
              </a:rPr>
              <a:t>的證</a:t>
            </a: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照</a:t>
            </a:r>
            <a:r>
              <a:rPr lang="zh-CN" altLang="en-US" sz="1500" spc="5" dirty="0">
                <a:solidFill>
                  <a:srgbClr val="1E4D78"/>
                </a:solidFill>
                <a:latin typeface="宋体"/>
                <a:ea typeface="宋体"/>
              </a:rPr>
              <a:t>。</a:t>
            </a: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1E4D78"/>
                </a:solidFill>
                <a:latin typeface="Arial"/>
                <a:ea typeface="Arial"/>
              </a:rPr>
              <a:t>•</a:t>
            </a:r>
            <a:r>
              <a:rPr lang="en-US" altLang="zh-CN" sz="1800" spc="34" dirty="0">
                <a:solidFill>
                  <a:srgbClr val="1E4D78"/>
                </a:solidFill>
                <a:latin typeface="Arial"/>
                <a:cs typeface="Arial"/>
              </a:rPr>
              <a:t>   </a:t>
            </a: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大四：</a:t>
            </a:r>
          </a:p>
          <a:p>
            <a:pPr marL="0" hangingPunct="0">
              <a:lnSpc>
                <a:spcPct val="103750"/>
              </a:lnSpc>
            </a:pPr>
            <a:r>
              <a:rPr lang="zh-CN" altLang="en-US" sz="1500" spc="-25" dirty="0">
                <a:solidFill>
                  <a:srgbClr val="1E4D78"/>
                </a:solidFill>
                <a:latin typeface="宋体"/>
                <a:ea typeface="宋体"/>
              </a:rPr>
              <a:t>在大四專題展中獲得佳作</a:t>
            </a: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，</a:t>
            </a:r>
            <a:r>
              <a:rPr lang="zh-CN" altLang="en-US" sz="1500" spc="-25" dirty="0">
                <a:solidFill>
                  <a:srgbClr val="1E4D78"/>
                </a:solidFill>
                <a:latin typeface="宋体"/>
                <a:ea typeface="宋体"/>
              </a:rPr>
              <a:t>學習</a:t>
            </a:r>
            <a:r>
              <a:rPr lang="en-US" altLang="zh-CN" sz="1500" spc="-15" dirty="0">
                <a:solidFill>
                  <a:srgbClr val="1E4D78"/>
                </a:solidFill>
                <a:latin typeface="Arial"/>
                <a:ea typeface="Arial"/>
              </a:rPr>
              <a:t>SAP</a:t>
            </a:r>
            <a:r>
              <a:rPr lang="en-US" altLang="zh-CN" sz="1500" spc="-5" dirty="0">
                <a:solidFill>
                  <a:srgbClr val="1E4D78"/>
                </a:solidFill>
                <a:latin typeface="Arial"/>
                <a:cs typeface="Arial"/>
              </a:rPr>
              <a:t> </a:t>
            </a:r>
            <a:r>
              <a:rPr lang="en-US" altLang="zh-CN" sz="1500" spc="-15" dirty="0">
                <a:solidFill>
                  <a:srgbClr val="1E4D78"/>
                </a:solidFill>
                <a:latin typeface="Arial"/>
                <a:ea typeface="Arial"/>
              </a:rPr>
              <a:t>ABAP</a:t>
            </a:r>
            <a:r>
              <a:rPr lang="zh-CN" altLang="en-US" sz="1500" spc="-20" dirty="0">
                <a:solidFill>
                  <a:srgbClr val="1E4D78"/>
                </a:solidFill>
                <a:latin typeface="宋体"/>
                <a:ea typeface="宋体"/>
              </a:rPr>
              <a:t>語言</a:t>
            </a:r>
            <a:r>
              <a:rPr lang="zh-CN" altLang="en-US" sz="1500" spc="-25" dirty="0">
                <a:solidFill>
                  <a:srgbClr val="1E4D78"/>
                </a:solidFill>
                <a:latin typeface="宋体"/>
                <a:ea typeface="宋体"/>
              </a:rPr>
              <a:t>，並利</a:t>
            </a:r>
            <a:r>
              <a:rPr lang="zh-CN" altLang="en-US" sz="1500" spc="-20" dirty="0">
                <a:solidFill>
                  <a:srgbClr val="1E4D78"/>
                </a:solidFill>
                <a:latin typeface="宋体"/>
                <a:ea typeface="宋体"/>
              </a:rPr>
              <a:t>用</a:t>
            </a: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學校</a:t>
            </a:r>
            <a:endParaRPr lang="en-US" altLang="zh-CN" sz="1500" dirty="0">
              <a:solidFill>
                <a:srgbClr val="1E4D78"/>
              </a:solidFill>
              <a:latin typeface="宋体"/>
              <a:ea typeface="宋体"/>
            </a:endParaRPr>
          </a:p>
          <a:p>
            <a:pPr marL="0" hangingPunct="0">
              <a:lnSpc>
                <a:spcPct val="103750"/>
              </a:lnSpc>
            </a:pP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的資源到精誠資訊實習</a:t>
            </a:r>
            <a:r>
              <a:rPr lang="zh-CN" altLang="en-US" sz="1500" spc="10" dirty="0">
                <a:solidFill>
                  <a:srgbClr val="1E4D78"/>
                </a:solidFill>
                <a:latin typeface="宋体"/>
                <a:ea typeface="宋体"/>
              </a:rPr>
              <a:t>，</a:t>
            </a:r>
            <a:r>
              <a:rPr lang="zh-CN" altLang="en-US" sz="1500" dirty="0">
                <a:solidFill>
                  <a:srgbClr val="1E4D78"/>
                </a:solidFill>
                <a:latin typeface="宋体"/>
                <a:ea typeface="宋体"/>
              </a:rPr>
              <a:t>主要工作</a:t>
            </a:r>
            <a:r>
              <a:rPr lang="en-US" altLang="zh-CN" sz="1500" dirty="0" err="1">
                <a:solidFill>
                  <a:srgbClr val="1E4D78"/>
                </a:solidFill>
                <a:latin typeface="Malgun Gothic"/>
                <a:ea typeface="Malgun Gothic"/>
              </a:rPr>
              <a:t>內容在於</a:t>
            </a:r>
            <a:r>
              <a:rPr lang="en-US" altLang="zh-CN" sz="1500" dirty="0" err="1">
                <a:solidFill>
                  <a:srgbClr val="1E4D78"/>
                </a:solidFill>
                <a:latin typeface="Arial"/>
                <a:ea typeface="Arial"/>
              </a:rPr>
              <a:t>SAP</a:t>
            </a:r>
            <a:r>
              <a:rPr lang="zh-TW" altLang="en-US" sz="1500" dirty="0">
                <a:solidFill>
                  <a:srgbClr val="1E4D78"/>
                </a:solidFill>
                <a:latin typeface="Arial"/>
                <a:ea typeface="Arial"/>
              </a:rPr>
              <a:t> </a:t>
            </a:r>
            <a:r>
              <a:rPr lang="en-US" altLang="zh-CN" sz="1500" dirty="0">
                <a:solidFill>
                  <a:srgbClr val="1E4D78"/>
                </a:solidFill>
                <a:latin typeface="Arial"/>
                <a:ea typeface="Arial"/>
              </a:rPr>
              <a:t>ABAP</a:t>
            </a:r>
            <a:r>
              <a:rPr lang="zh-CN" altLang="en-US" sz="1500" spc="-10" dirty="0">
                <a:solidFill>
                  <a:srgbClr val="1E4D78"/>
                </a:solidFill>
                <a:latin typeface="宋体"/>
                <a:ea typeface="宋体"/>
              </a:rPr>
              <a:t>的撰寫</a:t>
            </a:r>
            <a:endParaRPr lang="en-US" altLang="zh-CN" sz="1500" spc="-10" dirty="0">
              <a:solidFill>
                <a:srgbClr val="1E4D78"/>
              </a:solidFill>
              <a:latin typeface="宋体"/>
              <a:ea typeface="宋体"/>
            </a:endParaRPr>
          </a:p>
          <a:p>
            <a:pPr marL="0" hangingPunct="0">
              <a:lnSpc>
                <a:spcPct val="103750"/>
              </a:lnSpc>
            </a:pPr>
            <a:r>
              <a:rPr lang="zh-CN" altLang="en-US" sz="1500" spc="-10" dirty="0">
                <a:solidFill>
                  <a:srgbClr val="1E4D78"/>
                </a:solidFill>
                <a:latin typeface="宋体"/>
                <a:ea typeface="宋体"/>
              </a:rPr>
              <a:t>，</a:t>
            </a:r>
            <a:r>
              <a:rPr lang="zh-CN" altLang="en-US" sz="1500" spc="-5" dirty="0">
                <a:solidFill>
                  <a:srgbClr val="1E4D78"/>
                </a:solidFill>
                <a:latin typeface="宋体"/>
                <a:ea typeface="宋体"/>
              </a:rPr>
              <a:t>製</a:t>
            </a:r>
            <a:r>
              <a:rPr lang="zh-CN" altLang="en-US" sz="1500" spc="-10" dirty="0">
                <a:solidFill>
                  <a:srgbClr val="1E4D78"/>
                </a:solidFill>
                <a:latin typeface="宋体"/>
                <a:ea typeface="宋体"/>
              </a:rPr>
              <a:t>作</a:t>
            </a:r>
            <a:r>
              <a:rPr lang="en-US" altLang="zh-CN" sz="1500" dirty="0">
                <a:solidFill>
                  <a:srgbClr val="1E4D78"/>
                </a:solidFill>
                <a:latin typeface="Arial"/>
                <a:ea typeface="Arial"/>
              </a:rPr>
              <a:t>Report</a:t>
            </a:r>
            <a:r>
              <a:rPr lang="zh-CN" altLang="en-US" sz="1500" spc="-25" dirty="0">
                <a:solidFill>
                  <a:srgbClr val="1E4D78"/>
                </a:solidFill>
                <a:latin typeface="宋体"/>
                <a:ea typeface="宋体"/>
              </a:rPr>
              <a:t>、</a:t>
            </a:r>
            <a:r>
              <a:rPr lang="en-US" altLang="zh-CN" sz="1500" dirty="0">
                <a:solidFill>
                  <a:srgbClr val="1E4D78"/>
                </a:solidFill>
                <a:latin typeface="Arial"/>
                <a:ea typeface="Arial"/>
              </a:rPr>
              <a:t>ALV</a:t>
            </a:r>
            <a:r>
              <a:rPr lang="zh-CN" altLang="en-US" sz="1500" spc="-15" dirty="0">
                <a:solidFill>
                  <a:srgbClr val="1E4D78"/>
                </a:solidFill>
                <a:latin typeface="宋体"/>
                <a:ea typeface="宋体"/>
              </a:rPr>
              <a:t>和</a:t>
            </a:r>
            <a:r>
              <a:rPr lang="en-US" altLang="zh-CN" sz="1500" dirty="0" err="1">
                <a:solidFill>
                  <a:srgbClr val="1E4D78"/>
                </a:solidFill>
                <a:latin typeface="Arial"/>
                <a:ea typeface="Arial"/>
              </a:rPr>
              <a:t>Smartform</a:t>
            </a:r>
            <a:r>
              <a:rPr lang="zh-CN" altLang="en-US" sz="1500" spc="-20" dirty="0">
                <a:solidFill>
                  <a:srgbClr val="1E4D78"/>
                </a:solidFill>
                <a:latin typeface="宋体"/>
                <a:ea typeface="宋体"/>
              </a:rPr>
              <a:t>報表</a:t>
            </a:r>
            <a:r>
              <a:rPr lang="zh-CN" altLang="en-US" sz="1500" spc="-15" dirty="0">
                <a:solidFill>
                  <a:srgbClr val="1E4D78"/>
                </a:solidFill>
                <a:latin typeface="宋体"/>
                <a:ea typeface="宋体"/>
              </a:rPr>
              <a:t>。</a:t>
            </a:r>
            <a:endParaRPr lang="en-US" altLang="zh-CN" sz="1500" spc="-15" dirty="0">
              <a:solidFill>
                <a:srgbClr val="1E4D78"/>
              </a:solidFill>
              <a:latin typeface="宋体"/>
              <a:ea typeface="宋体"/>
            </a:endParaRPr>
          </a:p>
          <a:p>
            <a:pPr marL="0" hangingPunct="0">
              <a:lnSpc>
                <a:spcPct val="103750"/>
              </a:lnSpc>
            </a:pPr>
            <a:endParaRPr lang="en-US" altLang="zh-CN" sz="1500" spc="-15" dirty="0">
              <a:solidFill>
                <a:srgbClr val="1E4D78"/>
              </a:solidFill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D67658B-17C8-4093-945C-075699AF3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60" y="2941321"/>
            <a:ext cx="7537940" cy="391667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8125" y="831416"/>
            <a:ext cx="1623064" cy="44958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297140" y="823799"/>
            <a:ext cx="1623060" cy="464820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ADE4DEB6-4EE6-4CD3-94B7-2FD2A072B312}"/>
              </a:ext>
            </a:extLst>
          </p:cNvPr>
          <p:cNvSpPr txBox="1">
            <a:spLocks/>
          </p:cNvSpPr>
          <p:nvPr/>
        </p:nvSpPr>
        <p:spPr>
          <a:xfrm>
            <a:off x="1153603" y="477088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6600" spc="-50" dirty="0">
                <a:solidFill>
                  <a:srgbClr val="454C5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工作歷程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228C6611-A914-4000-B16C-D135D452D8C8}"/>
              </a:ext>
            </a:extLst>
          </p:cNvPr>
          <p:cNvSpPr txBox="1">
            <a:spLocks/>
          </p:cNvSpPr>
          <p:nvPr/>
        </p:nvSpPr>
        <p:spPr>
          <a:xfrm>
            <a:off x="578616" y="1890166"/>
            <a:ext cx="1028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精誠資訊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ABAPer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實習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(2019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-2019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依照與客戶討論出的程式規格書進行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程式開發，主要有開發類別為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ALV(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系統客製報表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RFC(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外部系統介接程式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Smartform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輸出可列印單據，如出貨單、採購單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Enhancement(SAP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標準程式調整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6049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D67658B-17C8-4093-945C-075699AF3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60" y="2941321"/>
            <a:ext cx="7537940" cy="391667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8125" y="831416"/>
            <a:ext cx="1623064" cy="44958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297140" y="823799"/>
            <a:ext cx="1623060" cy="464820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ADE4DEB6-4EE6-4CD3-94B7-2FD2A072B312}"/>
              </a:ext>
            </a:extLst>
          </p:cNvPr>
          <p:cNvSpPr txBox="1">
            <a:spLocks/>
          </p:cNvSpPr>
          <p:nvPr/>
        </p:nvSpPr>
        <p:spPr>
          <a:xfrm>
            <a:off x="1153603" y="477088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6600" spc="-50" dirty="0">
                <a:solidFill>
                  <a:srgbClr val="454C5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工作歷程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228C6611-A914-4000-B16C-D135D452D8C8}"/>
              </a:ext>
            </a:extLst>
          </p:cNvPr>
          <p:cNvSpPr txBox="1">
            <a:spLocks/>
          </p:cNvSpPr>
          <p:nvPr/>
        </p:nvSpPr>
        <p:spPr>
          <a:xfrm>
            <a:off x="578616" y="1890166"/>
            <a:ext cx="1028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鐿鈦科技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資訊部管理師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(2020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至今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在公司負責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系統維護，主要負責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MM(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物料管理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FI(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成本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模組的維護，負責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中物料管理、採購循環、會計、成本之問題處理，並與使用者進行需求討論開發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ALV(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Smartforms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RFC(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外界介接程式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)...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等程式需求。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程式客製開發項目範例列舉：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折讓單據列印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多筆輸入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：使用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Smartforms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進行列印，並可選擇多筆資料進行列印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採購單發送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Mail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至供應商信箱：使用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Multiple ALV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呈現資料，將採購單據轉換為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PDF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並透過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SAP Mail Sever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進行發信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物料主檔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採購資訊紀錄移轉程式：使用到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BDC(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螢幕錄製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的方式，將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Excel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資料進行轉換至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物料主檔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採購資訊紀錄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成本拋轉程式：將成本資料拋送至公司預算系統資料庫內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物料清單查詢報表：使用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Multiple ALV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呈現資料，依照物料異動文件計算各物料結餘數量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BOM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成本報表：使用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ALV Tree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的方式將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BOM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成本資料依上下階方式進行呈現，並透過將資料轉換為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Excel(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可使用上下階進行查看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866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D67658B-17C8-4093-945C-075699AF3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60" y="2941321"/>
            <a:ext cx="7537940" cy="391667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8125" y="831416"/>
            <a:ext cx="1623064" cy="44958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297140" y="823799"/>
            <a:ext cx="1623060" cy="464820"/>
          </a:xfrm>
          <a:prstGeom prst="rect">
            <a:avLst/>
          </a:prstGeom>
        </p:spPr>
      </p:pic>
      <p:sp>
        <p:nvSpPr>
          <p:cNvPr id="16" name="標題 1">
            <a:extLst>
              <a:ext uri="{FF2B5EF4-FFF2-40B4-BE49-F238E27FC236}">
                <a16:creationId xmlns:a16="http://schemas.microsoft.com/office/drawing/2014/main" id="{ADE4DEB6-4EE6-4CD3-94B7-2FD2A072B312}"/>
              </a:ext>
            </a:extLst>
          </p:cNvPr>
          <p:cNvSpPr txBox="1">
            <a:spLocks/>
          </p:cNvSpPr>
          <p:nvPr/>
        </p:nvSpPr>
        <p:spPr>
          <a:xfrm>
            <a:off x="1153603" y="477088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6600" spc="-50" dirty="0">
                <a:solidFill>
                  <a:srgbClr val="454C5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工作歷程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228C6611-A914-4000-B16C-D135D452D8C8}"/>
              </a:ext>
            </a:extLst>
          </p:cNvPr>
          <p:cNvSpPr txBox="1">
            <a:spLocks/>
          </p:cNvSpPr>
          <p:nvPr/>
        </p:nvSpPr>
        <p:spPr>
          <a:xfrm>
            <a:off x="578616" y="1890166"/>
            <a:ext cx="1028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鐿鈦科技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資訊部管理師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(2020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至今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-2021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月參與公司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MES(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製造執行系統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導入，使用到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Spring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MES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客製程式的維護，並學習到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對異質系統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(IDOC)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的資料整合方式，並透過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XLST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XML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進行資料處理與輸出。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參與成本結算時間優化項目，透過優化程式邏輯與流程調整使成本結算程式運行時間下降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參與公司事業處合併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SAP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系統調整作業，主要負責物料主檔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包含銷售、採購、工廠儲存、品質管理、會計、成本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View)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與採購的資料移轉</a:t>
            </a:r>
          </a:p>
        </p:txBody>
      </p:sp>
    </p:spTree>
    <p:extLst>
      <p:ext uri="{BB962C8B-B14F-4D97-AF65-F5344CB8AC3E}">
        <p14:creationId xmlns:p14="http://schemas.microsoft.com/office/powerpoint/2010/main" val="250107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946</Words>
  <Application>Microsoft Office PowerPoint</Application>
  <PresentationFormat>寬螢幕</PresentationFormat>
  <Paragraphs>95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Malgun Gothic</vt:lpstr>
      <vt:lpstr>宋体</vt:lpstr>
      <vt:lpstr>標楷體</vt:lpstr>
      <vt:lpstr>Arial</vt:lpstr>
      <vt:lpstr>Calibri</vt:lpstr>
      <vt:lpstr>Segoe UI Symbol</vt:lpstr>
      <vt:lpstr>Office Theme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劉廷恩</dc:creator>
  <cp:lastModifiedBy>劉廷恩</cp:lastModifiedBy>
  <cp:revision>94</cp:revision>
  <dcterms:created xsi:type="dcterms:W3CDTF">2011-01-21T15:00:27Z</dcterms:created>
  <dcterms:modified xsi:type="dcterms:W3CDTF">2021-12-08T06:25:24Z</dcterms:modified>
</cp:coreProperties>
</file>