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485" r:id="rId3"/>
    <p:sldId id="512" r:id="rId4"/>
    <p:sldId id="571" r:id="rId5"/>
    <p:sldId id="572" r:id="rId6"/>
    <p:sldId id="628" r:id="rId7"/>
    <p:sldId id="620" r:id="rId8"/>
    <p:sldId id="573" r:id="rId9"/>
    <p:sldId id="621" r:id="rId10"/>
    <p:sldId id="622" r:id="rId11"/>
    <p:sldId id="623" r:id="rId12"/>
    <p:sldId id="570" r:id="rId13"/>
    <p:sldId id="624" r:id="rId14"/>
    <p:sldId id="625" r:id="rId15"/>
    <p:sldId id="629" r:id="rId16"/>
    <p:sldId id="627" r:id="rId17"/>
    <p:sldId id="631" r:id="rId18"/>
    <p:sldId id="574" r:id="rId19"/>
    <p:sldId id="630" r:id="rId20"/>
    <p:sldId id="575" r:id="rId2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5F5F5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3"/>
    <p:restoredTop sz="94674"/>
  </p:normalViewPr>
  <p:slideViewPr>
    <p:cSldViewPr>
      <p:cViewPr varScale="1">
        <p:scale>
          <a:sx n="109" d="100"/>
          <a:sy n="109" d="100"/>
        </p:scale>
        <p:origin x="140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76DF465-1EDD-5D44-80DB-C51B9898CC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3CEE9E-1282-DF46-9826-8A0B426B9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764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pic>
        <p:nvPicPr>
          <p:cNvPr id="14" name="Picture 17" descr="ec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3340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24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朝陽科技大學資訊管理系呂瑞麟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70AED52-6617-3742-B27B-EA5A2B9B40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09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朝陽科技大學資訊管理系呂瑞麟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C7ED-4205-E340-AB85-6405883265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553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朝陽科技大學資訊管理系呂瑞麟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0C042-4C66-1544-83D4-94DB844B03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80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朝陽科技大學資訊管理系呂瑞麟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CBA51-2358-F342-A754-105528EA7D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370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朝陽科技大學資訊管理系呂瑞麟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17B2F-9544-0342-94D9-26593368CA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53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朝陽科技大學資訊管理系呂瑞麟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656E6-4B29-664F-999A-BC43E6015D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024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朝陽科技大學資訊管理系呂瑞麟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0F6E9-7325-D240-9E04-BC9BAB9202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464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朝陽科技大學資訊管理系呂瑞麟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C2445-F4B2-E942-8663-A1D42ACC1D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97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朝陽科技大學資訊管理系呂瑞麟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0C31B-0D6E-0B4B-A5C7-79E0A11731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29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朝陽科技大學資訊管理系呂瑞麟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83750-FF22-AB4E-A1DD-F7F5305C09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938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朝陽科技大學資訊管理系呂瑞麟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C8949-8793-0E47-B450-A5A317BB4E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6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4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朝陽科技大學資訊管理系呂瑞麟</a:t>
            </a:r>
          </a:p>
        </p:txBody>
      </p:sp>
      <p:sp>
        <p:nvSpPr>
          <p:cNvPr id="614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6E9AA6F7-3460-5D47-9A71-CA72B24B4D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8" name="Picture 14" descr="ecr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2578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新細明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kumimoji="1" sz="3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KW8Ndu7Mjw" TargetMode="External"/><Relationship Id="rId2" Type="http://schemas.openxmlformats.org/officeDocument/2006/relationships/hyperlink" Target="https://www.kaggle.com/shirantha/bank-marketing-data-a-decision-tree-approa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difference-test-validation-datase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chive.ics.uci.edu/ml/machine-learning-databases/0022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052513"/>
            <a:ext cx="7772400" cy="1385887"/>
          </a:xfrm>
        </p:spPr>
        <p:txBody>
          <a:bodyPr/>
          <a:lstStyle/>
          <a:p>
            <a:pPr eaLnBrk="1" hangingPunct="1"/>
            <a:r>
              <a:rPr lang="en-US" altLang="zh-TW" b="1" dirty="0"/>
              <a:t>The First Example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00400"/>
            <a:ext cx="8229600" cy="2667000"/>
          </a:xfrm>
        </p:spPr>
        <p:txBody>
          <a:bodyPr/>
          <a:lstStyle/>
          <a:p>
            <a:pPr algn="l" eaLnBrk="1" hangingPunct="1">
              <a:buFont typeface="Wingdings" charset="2"/>
              <a:buNone/>
            </a:pPr>
            <a:r>
              <a:rPr lang="en-US" altLang="zh-TW" sz="2800" b="1" dirty="0">
                <a:ea typeface="標楷體" charset="-120"/>
              </a:rPr>
              <a:t>Speaker:  </a:t>
            </a:r>
            <a:r>
              <a:rPr lang="zh-TW" altLang="en-US" sz="2800" b="1" dirty="0">
                <a:ea typeface="標楷體" charset="-120"/>
              </a:rPr>
              <a:t>呂瑞麟</a:t>
            </a:r>
            <a:endParaRPr lang="zh-TW" altLang="en-US" sz="2800" dirty="0">
              <a:ea typeface="標楷體" charset="-120"/>
            </a:endParaRPr>
          </a:p>
          <a:p>
            <a:pPr algn="l" eaLnBrk="1" hangingPunct="1">
              <a:buFont typeface="Wingdings" charset="2"/>
              <a:buNone/>
            </a:pPr>
            <a:r>
              <a:rPr lang="zh-TW" altLang="en-US" sz="2800" dirty="0">
                <a:ea typeface="標楷體" charset="-120"/>
              </a:rPr>
              <a:t>                國立中興大學資管系教授</a:t>
            </a:r>
          </a:p>
          <a:p>
            <a:pPr algn="l" eaLnBrk="1" hangingPunct="1">
              <a:buFont typeface="Wingdings" charset="2"/>
              <a:buNone/>
            </a:pPr>
            <a:r>
              <a:rPr lang="zh-TW" altLang="en-US" sz="2800" dirty="0">
                <a:ea typeface="標楷體" charset="-120"/>
              </a:rPr>
              <a:t>		</a:t>
            </a:r>
            <a:r>
              <a:rPr lang="en-US" altLang="zh-TW" sz="2800" dirty="0">
                <a:ea typeface="標楷體" charset="-120"/>
              </a:rPr>
              <a:t>Email: </a:t>
            </a:r>
            <a:r>
              <a:rPr lang="en-US" altLang="zh-TW" sz="2800" dirty="0" err="1">
                <a:ea typeface="標楷體" charset="-120"/>
              </a:rPr>
              <a:t>jllu@nchu.edu.tw</a:t>
            </a:r>
            <a:endParaRPr lang="en-US" altLang="zh-TW" sz="2800" dirty="0">
              <a:ea typeface="標楷體" charset="-120"/>
            </a:endParaRPr>
          </a:p>
          <a:p>
            <a:pPr algn="l" eaLnBrk="1" hangingPunct="1">
              <a:buFont typeface="Wingdings" charset="2"/>
              <a:buNone/>
            </a:pPr>
            <a:r>
              <a:rPr lang="en-US" altLang="zh-TW" sz="2800" dirty="0">
                <a:ea typeface="標楷體" charset="-120"/>
              </a:rPr>
              <a:t>		URL: http://</a:t>
            </a:r>
            <a:r>
              <a:rPr lang="en-US" altLang="zh-TW" sz="2800" dirty="0" err="1">
                <a:ea typeface="標楷體" charset="-120"/>
              </a:rPr>
              <a:t>web.nchu.edu.tw</a:t>
            </a:r>
            <a:r>
              <a:rPr lang="en-US" altLang="zh-TW" sz="2800" dirty="0">
                <a:ea typeface="標楷體" charset="-120"/>
              </a:rPr>
              <a:t>/~</a:t>
            </a:r>
            <a:r>
              <a:rPr lang="en-US" altLang="zh-TW" sz="2800" dirty="0" err="1">
                <a:ea typeface="標楷體" charset="-120"/>
              </a:rPr>
              <a:t>jlu</a:t>
            </a:r>
            <a:endParaRPr lang="en-US" altLang="zh-TW" sz="2800" dirty="0">
              <a:ea typeface="標楷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Data Preparation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6832"/>
            <a:ext cx="8208912" cy="1944216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dirty="0">
                <a:ea typeface="標楷體" charset="-120"/>
              </a:rPr>
              <a:t>由於我們假設只有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age, balance, loan, </a:t>
            </a:r>
            <a:r>
              <a:rPr lang="zh-CN" altLang="en-US" dirty="0">
                <a:ea typeface="標楷體" charset="-120"/>
              </a:rPr>
              <a:t>和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y (</a:t>
            </a:r>
            <a:r>
              <a:rPr lang="zh-CN" altLang="en-US" dirty="0">
                <a:ea typeface="標楷體" charset="-120"/>
              </a:rPr>
              <a:t>即</a:t>
            </a:r>
            <a:r>
              <a:rPr lang="en-US" altLang="zh-CN" dirty="0">
                <a:ea typeface="標楷體" charset="-120"/>
              </a:rPr>
              <a:t> deposit</a:t>
            </a:r>
            <a:r>
              <a:rPr lang="en-US" altLang="zh-TW" dirty="0">
                <a:ea typeface="標楷體" charset="-120"/>
              </a:rPr>
              <a:t>) </a:t>
            </a:r>
            <a:r>
              <a:rPr lang="zh-CN" altLang="en-US" dirty="0">
                <a:ea typeface="標楷體" charset="-120"/>
              </a:rPr>
              <a:t>有用，我們僅保留這些資料</a:t>
            </a:r>
            <a:endParaRPr lang="en-US" altLang="zh-CN" dirty="0">
              <a:ea typeface="標楷體" charset="-120"/>
            </a:endParaRPr>
          </a:p>
          <a:p>
            <a:pPr eaLnBrk="1" hangingPunct="1"/>
            <a:r>
              <a:rPr lang="en-US" altLang="zh-TW" dirty="0">
                <a:ea typeface="標楷體" charset="-120"/>
              </a:rPr>
              <a:t>final = </a:t>
            </a:r>
            <a:r>
              <a:rPr lang="en-US" altLang="zh-TW" dirty="0" err="1">
                <a:ea typeface="標楷體" charset="-120"/>
              </a:rPr>
              <a:t>data.drop</a:t>
            </a:r>
            <a:r>
              <a:rPr lang="en-US" altLang="zh-TW" dirty="0">
                <a:ea typeface="標楷體" charset="-120"/>
              </a:rPr>
              <a:t>(['job','marital','education','default','housing','contact','day','month','duration','campaign','pdays','previous','poutcome'],axis=1)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845ED23-06E2-0649-BC4A-405EB9E4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20" y="4069928"/>
            <a:ext cx="54737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9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Data Preparation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6832"/>
            <a:ext cx="8208912" cy="194421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標楷體" charset="-120"/>
              </a:rPr>
              <a:t>從資料我們看到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yes </a:t>
            </a:r>
            <a:r>
              <a:rPr lang="zh-CN" altLang="en-US" dirty="0">
                <a:ea typeface="標楷體" charset="-120"/>
              </a:rPr>
              <a:t>和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no </a:t>
            </a:r>
            <a:r>
              <a:rPr lang="zh-CN" altLang="en-US" dirty="0">
                <a:ea typeface="標楷體" charset="-120"/>
              </a:rPr>
              <a:t>的資料，機器學習只處理數字，因此剛剛的處理不完整。</a:t>
            </a:r>
            <a:endParaRPr lang="en-US" altLang="zh-CN" dirty="0">
              <a:ea typeface="標楷體" charset="-120"/>
            </a:endParaRPr>
          </a:p>
          <a:p>
            <a:pPr eaLnBrk="1" hangingPunct="1"/>
            <a:r>
              <a:rPr lang="zh-CN" altLang="en-US" dirty="0">
                <a:ea typeface="標楷體" charset="-120"/>
              </a:rPr>
              <a:t>我們需要先將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loan </a:t>
            </a:r>
            <a:r>
              <a:rPr lang="zh-CN" altLang="en-US" dirty="0">
                <a:ea typeface="標楷體" charset="-120"/>
              </a:rPr>
              <a:t>和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y </a:t>
            </a:r>
            <a:r>
              <a:rPr lang="zh-CN" altLang="en-US" dirty="0">
                <a:ea typeface="標楷體" charset="-120"/>
              </a:rPr>
              <a:t>的資料進行處理</a:t>
            </a:r>
            <a:endParaRPr lang="en-US" altLang="zh-TW" dirty="0">
              <a:ea typeface="標楷體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CBCB26-8D6B-5644-BFF7-96E98025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722960"/>
            <a:ext cx="83312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8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Training/Testing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02550" cy="223239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>
                <a:ea typeface="標楷體" charset="-120"/>
              </a:rPr>
              <a:t>進行資料分割（分成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training/testing sets</a:t>
            </a:r>
            <a:r>
              <a:rPr lang="zh-CN" altLang="en-US" dirty="0">
                <a:ea typeface="標楷體" charset="-120"/>
              </a:rPr>
              <a:t>）</a:t>
            </a:r>
            <a:endParaRPr lang="en-US" altLang="zh-CN" dirty="0">
              <a:ea typeface="標楷體" charset="-120"/>
            </a:endParaRPr>
          </a:p>
          <a:p>
            <a:pPr lvl="1" eaLnBrk="1" hangingPunct="1"/>
            <a:r>
              <a:rPr lang="zh-CN" altLang="en-US" dirty="0">
                <a:ea typeface="標楷體" charset="-120"/>
              </a:rPr>
              <a:t>將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final </a:t>
            </a:r>
            <a:r>
              <a:rPr lang="zh-CN" altLang="en-US" dirty="0">
                <a:ea typeface="標楷體" charset="-120"/>
              </a:rPr>
              <a:t>分成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X </a:t>
            </a:r>
            <a:r>
              <a:rPr lang="zh-CN" altLang="en-US" dirty="0">
                <a:ea typeface="標楷體" charset="-120"/>
              </a:rPr>
              <a:t>和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y</a:t>
            </a:r>
          </a:p>
          <a:p>
            <a:pPr lvl="1" eaLnBrk="1" hangingPunct="1"/>
            <a:r>
              <a:rPr lang="zh-CN" altLang="en-US" dirty="0">
                <a:ea typeface="標楷體" charset="-120"/>
              </a:rPr>
              <a:t>再利用</a:t>
            </a:r>
            <a:r>
              <a:rPr lang="en-US" altLang="zh-TW" dirty="0" err="1"/>
              <a:t>train_test_split</a:t>
            </a:r>
            <a:r>
              <a:rPr lang="zh-TW" altLang="en-US" dirty="0"/>
              <a:t> </a:t>
            </a:r>
            <a:r>
              <a:rPr lang="zh-CN" altLang="en-US" dirty="0">
                <a:ea typeface="標楷體" charset="-120"/>
              </a:rPr>
              <a:t>分成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training/testing sets (</a:t>
            </a:r>
            <a:r>
              <a:rPr lang="en-US" altLang="zh-TW" dirty="0" err="1">
                <a:ea typeface="標楷體" charset="-120"/>
              </a:rPr>
              <a:t>ie</a:t>
            </a:r>
            <a:r>
              <a:rPr lang="en-US" altLang="zh-TW" dirty="0">
                <a:ea typeface="標楷體" charset="-120"/>
              </a:rPr>
              <a:t>. </a:t>
            </a:r>
            <a:r>
              <a:rPr lang="en-US" altLang="zh-TW" dirty="0" err="1">
                <a:ea typeface="標楷體" charset="-120"/>
              </a:rPr>
              <a:t>X_train</a:t>
            </a:r>
            <a:r>
              <a:rPr lang="en-US" altLang="zh-TW" dirty="0">
                <a:ea typeface="標楷體" charset="-120"/>
              </a:rPr>
              <a:t>, </a:t>
            </a:r>
            <a:r>
              <a:rPr lang="en-US" altLang="zh-TW" dirty="0" err="1">
                <a:ea typeface="標楷體" charset="-120"/>
              </a:rPr>
              <a:t>y_train</a:t>
            </a:r>
            <a:r>
              <a:rPr lang="en-US" altLang="zh-TW" dirty="0">
                <a:ea typeface="標楷體" charset="-120"/>
              </a:rPr>
              <a:t>, </a:t>
            </a:r>
            <a:r>
              <a:rPr lang="en-US" altLang="zh-TW" dirty="0" err="1">
                <a:ea typeface="標楷體" charset="-120"/>
              </a:rPr>
              <a:t>X_test</a:t>
            </a:r>
            <a:r>
              <a:rPr lang="en-US" altLang="zh-TW" dirty="0">
                <a:ea typeface="標楷體" charset="-120"/>
              </a:rPr>
              <a:t>, </a:t>
            </a:r>
            <a:r>
              <a:rPr lang="en-US" altLang="zh-TW" dirty="0" err="1">
                <a:ea typeface="標楷體" charset="-120"/>
              </a:rPr>
              <a:t>y_test</a:t>
            </a:r>
            <a:r>
              <a:rPr lang="en-US" altLang="zh-TW" dirty="0">
                <a:ea typeface="標楷體" charset="-120"/>
              </a:rPr>
              <a:t>)</a:t>
            </a:r>
          </a:p>
          <a:p>
            <a:pPr lvl="2" eaLnBrk="1" hangingPunct="1"/>
            <a:r>
              <a:rPr lang="en-US" altLang="zh-TW" dirty="0" err="1">
                <a:ea typeface="標楷體" charset="-120"/>
              </a:rPr>
              <a:t>train_test_split</a:t>
            </a:r>
            <a:r>
              <a:rPr lang="en-US" altLang="zh-TW" dirty="0">
                <a:ea typeface="標楷體" charset="-120"/>
              </a:rPr>
              <a:t> </a:t>
            </a:r>
            <a:r>
              <a:rPr lang="zh-CN" altLang="en-US" dirty="0">
                <a:ea typeface="標楷體" charset="-120"/>
              </a:rPr>
              <a:t>是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 err="1">
                <a:ea typeface="標楷體" charset="-120"/>
              </a:rPr>
              <a:t>sklearn</a:t>
            </a:r>
            <a:r>
              <a:rPr lang="en-US" altLang="zh-TW" dirty="0">
                <a:ea typeface="標楷體" charset="-120"/>
              </a:rPr>
              <a:t> </a:t>
            </a:r>
            <a:r>
              <a:rPr lang="zh-CN" altLang="en-US" dirty="0">
                <a:ea typeface="標楷體" charset="-120"/>
              </a:rPr>
              <a:t>套件的用法</a:t>
            </a:r>
            <a:endParaRPr lang="en-US" altLang="zh-TW" dirty="0">
              <a:ea typeface="標楷體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891E3AA-B259-294E-BCD6-08B7435A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933056"/>
            <a:ext cx="4081045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Training/Testing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02550" cy="3456533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en-US" altLang="zh-TW" dirty="0"/>
              <a:t>from 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 import </a:t>
            </a:r>
            <a:r>
              <a:rPr lang="en-US" altLang="zh-TW" dirty="0" err="1"/>
              <a:t>train_test_split</a:t>
            </a:r>
            <a:endParaRPr lang="en-US" altLang="zh-TW" dirty="0"/>
          </a:p>
          <a:p>
            <a:pPr lvl="1" eaLnBrk="1" hangingPunct="1"/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 = </a:t>
            </a:r>
            <a:r>
              <a:rPr lang="en-US" altLang="zh-TW" dirty="0" err="1"/>
              <a:t>train_test_split</a:t>
            </a:r>
            <a:r>
              <a:rPr lang="en-US" altLang="zh-TW" dirty="0"/>
              <a:t>(X, y, </a:t>
            </a:r>
            <a:r>
              <a:rPr lang="en-US" altLang="zh-TW" dirty="0" err="1"/>
              <a:t>test_size</a:t>
            </a:r>
            <a:r>
              <a:rPr lang="en-US" altLang="zh-TW" dirty="0"/>
              <a:t> = 0.2)</a:t>
            </a:r>
          </a:p>
          <a:p>
            <a:pPr lvl="2" eaLnBrk="1" hangingPunct="1"/>
            <a:r>
              <a:rPr lang="zh-CN" altLang="en-US" dirty="0">
                <a:ea typeface="標楷體" charset="-120"/>
              </a:rPr>
              <a:t>一般來說，建議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8/2 </a:t>
            </a:r>
            <a:r>
              <a:rPr lang="zh-CN" altLang="en-US" dirty="0">
                <a:ea typeface="標楷體" charset="-120"/>
              </a:rPr>
              <a:t>或者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7/3</a:t>
            </a:r>
          </a:p>
          <a:p>
            <a:pPr lvl="2" eaLnBrk="1" hangingPunct="1"/>
            <a:r>
              <a:rPr lang="zh-CN" altLang="en-US" dirty="0">
                <a:ea typeface="標楷體" charset="-120"/>
              </a:rPr>
              <a:t>如果你希望每次執行的結果一致，可以給予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 err="1">
                <a:ea typeface="標楷體" charset="-120"/>
              </a:rPr>
              <a:t>random_state</a:t>
            </a:r>
            <a:r>
              <a:rPr lang="en-US" altLang="zh-TW" dirty="0">
                <a:ea typeface="標楷體" charset="-120"/>
              </a:rPr>
              <a:t> </a:t>
            </a:r>
            <a:r>
              <a:rPr lang="zh-CN" altLang="en-US" dirty="0">
                <a:ea typeface="標楷體" charset="-120"/>
              </a:rPr>
              <a:t>一個固定的數字；例如，</a:t>
            </a:r>
            <a:r>
              <a:rPr lang="en-US" altLang="zh-CN" dirty="0" err="1">
                <a:ea typeface="標楷體" charset="-120"/>
              </a:rPr>
              <a:t>random_state</a:t>
            </a:r>
            <a:r>
              <a:rPr lang="en-US" altLang="zh-CN">
                <a:ea typeface="標楷體" charset="-120"/>
              </a:rPr>
              <a:t> = 100</a:t>
            </a:r>
            <a:endParaRPr lang="en-US" altLang="zh-TW" dirty="0">
              <a:ea typeface="標楷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29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Training/Testing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02550" cy="2232397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dirty="0">
                <a:ea typeface="標楷體" charset="-120"/>
              </a:rPr>
              <a:t>選擇分類器（</a:t>
            </a:r>
            <a:r>
              <a:rPr lang="en-US" altLang="zh-CN" dirty="0">
                <a:ea typeface="標楷體" charset="-120"/>
              </a:rPr>
              <a:t>classifier</a:t>
            </a:r>
            <a:r>
              <a:rPr lang="zh-CN" altLang="en-US" dirty="0">
                <a:ea typeface="標楷體" charset="-120"/>
              </a:rPr>
              <a:t>），假設我們選擇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 err="1">
                <a:ea typeface="標楷體" charset="-120"/>
              </a:rPr>
              <a:t>LinearRegression</a:t>
            </a:r>
            <a:endParaRPr lang="en-US" altLang="zh-TW" dirty="0">
              <a:ea typeface="標楷體" charset="-120"/>
            </a:endParaRPr>
          </a:p>
          <a:p>
            <a:pPr eaLnBrk="1" hangingPunct="1"/>
            <a:r>
              <a:rPr lang="en-US" altLang="zh-TW" dirty="0"/>
              <a:t>from </a:t>
            </a:r>
            <a:r>
              <a:rPr lang="en-US" altLang="zh-TW" dirty="0" err="1"/>
              <a:t>sklearn.linear_model</a:t>
            </a:r>
            <a:r>
              <a:rPr lang="en-US" altLang="zh-TW" dirty="0"/>
              <a:t> import </a:t>
            </a:r>
            <a:r>
              <a:rPr lang="en-US" altLang="zh-TW" dirty="0" err="1"/>
              <a:t>LinearRegression</a:t>
            </a:r>
            <a:endParaRPr lang="en-US" altLang="zh-TW" dirty="0"/>
          </a:p>
          <a:p>
            <a:pPr eaLnBrk="1" hangingPunct="1"/>
            <a:r>
              <a:rPr lang="en-US" altLang="zh-TW" dirty="0" err="1"/>
              <a:t>lr</a:t>
            </a:r>
            <a:r>
              <a:rPr lang="en-US" altLang="zh-TW" dirty="0"/>
              <a:t> = </a:t>
            </a:r>
            <a:r>
              <a:rPr lang="en-US" altLang="zh-TW" dirty="0" err="1"/>
              <a:t>LinearRegression</a:t>
            </a:r>
            <a:r>
              <a:rPr lang="en-US" altLang="zh-TW" dirty="0"/>
              <a:t>()</a:t>
            </a:r>
          </a:p>
          <a:p>
            <a:pPr eaLnBrk="1" hangingPunct="1"/>
            <a:r>
              <a:rPr lang="en-US" altLang="zh-TW" dirty="0" err="1"/>
              <a:t>lr.fit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 err="1">
                <a:ea typeface="標楷體" charset="-120"/>
              </a:rPr>
              <a:t>lr.score</a:t>
            </a:r>
            <a:r>
              <a:rPr lang="en-US" altLang="zh-TW" dirty="0">
                <a:ea typeface="標楷體" charset="-120"/>
              </a:rPr>
              <a:t>(</a:t>
            </a:r>
            <a:r>
              <a:rPr lang="en-US" altLang="zh-TW" dirty="0" err="1">
                <a:ea typeface="標楷體" charset="-120"/>
              </a:rPr>
              <a:t>X_test</a:t>
            </a:r>
            <a:r>
              <a:rPr lang="en-US" altLang="zh-TW" dirty="0">
                <a:ea typeface="標楷體" charset="-120"/>
              </a:rPr>
              <a:t>, </a:t>
            </a:r>
            <a:r>
              <a:rPr lang="en-US" altLang="zh-TW" dirty="0" err="1">
                <a:ea typeface="標楷體" charset="-120"/>
              </a:rPr>
              <a:t>y_test</a:t>
            </a:r>
            <a:r>
              <a:rPr lang="en-US" altLang="zh-TW" dirty="0">
                <a:ea typeface="標楷體" charset="-120"/>
              </a:rPr>
              <a:t>)</a:t>
            </a:r>
          </a:p>
          <a:p>
            <a:pPr eaLnBrk="1" hangingPunct="1"/>
            <a:r>
              <a:rPr lang="en-US" altLang="zh-TW" dirty="0" err="1">
                <a:ea typeface="標楷體" charset="-120"/>
              </a:rPr>
              <a:t>lr.coef</a:t>
            </a:r>
            <a:r>
              <a:rPr lang="en-US" altLang="zh-TW" dirty="0">
                <a:ea typeface="標楷體" charset="-120"/>
              </a:rPr>
              <a:t>_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C18745-65F4-0445-83D4-DBCCA61A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996387"/>
            <a:ext cx="8568952" cy="26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1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Training/Testing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02550" cy="2232397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dirty="0">
                <a:ea typeface="標楷體" charset="-120"/>
              </a:rPr>
              <a:t>看起來效果不好，假設我們選擇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 err="1">
                <a:ea typeface="標楷體" charset="-120"/>
              </a:rPr>
              <a:t>DecisionTreeClassifier</a:t>
            </a:r>
            <a:endParaRPr lang="en-US" altLang="zh-TW" dirty="0">
              <a:ea typeface="標楷體" charset="-120"/>
            </a:endParaRPr>
          </a:p>
          <a:p>
            <a:pPr eaLnBrk="1" hangingPunct="1"/>
            <a:r>
              <a:rPr lang="en-US" altLang="zh-TW" dirty="0"/>
              <a:t>from </a:t>
            </a:r>
            <a:r>
              <a:rPr lang="en-US" altLang="zh-TW" dirty="0" err="1"/>
              <a:t>sklearn</a:t>
            </a:r>
            <a:r>
              <a:rPr lang="en-US" altLang="zh-TW" dirty="0"/>
              <a:t> import tree</a:t>
            </a:r>
          </a:p>
          <a:p>
            <a:pPr eaLnBrk="1" hangingPunct="1"/>
            <a:r>
              <a:rPr lang="en-US" altLang="zh-TW" dirty="0"/>
              <a:t>dt1 = </a:t>
            </a:r>
            <a:r>
              <a:rPr lang="en-US" altLang="zh-TW" dirty="0" err="1"/>
              <a:t>tree.DecisionTreeClassifier</a:t>
            </a:r>
            <a:r>
              <a:rPr lang="en-US" altLang="zh-TW" dirty="0"/>
              <a:t>()</a:t>
            </a:r>
          </a:p>
          <a:p>
            <a:pPr eaLnBrk="1" hangingPunct="1"/>
            <a:r>
              <a:rPr lang="en-US" altLang="zh-TW" dirty="0"/>
              <a:t>dt1.fit(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>
                <a:ea typeface="標楷體" charset="-120"/>
              </a:rPr>
              <a:t>dt1.score(</a:t>
            </a:r>
            <a:r>
              <a:rPr lang="en-US" altLang="zh-TW" dirty="0" err="1">
                <a:ea typeface="標楷體" charset="-120"/>
              </a:rPr>
              <a:t>X_test</a:t>
            </a:r>
            <a:r>
              <a:rPr lang="en-US" altLang="zh-TW" dirty="0">
                <a:ea typeface="標楷體" charset="-120"/>
              </a:rPr>
              <a:t>, </a:t>
            </a:r>
            <a:r>
              <a:rPr lang="en-US" altLang="zh-TW" dirty="0" err="1">
                <a:ea typeface="標楷體" charset="-120"/>
              </a:rPr>
              <a:t>y_test</a:t>
            </a:r>
            <a:r>
              <a:rPr lang="en-US" altLang="zh-TW" dirty="0">
                <a:ea typeface="標楷體" charset="-120"/>
              </a:rPr>
              <a:t>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F8C0817-EAF7-D147-A598-328EC57A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237808"/>
            <a:ext cx="8568952" cy="235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Validation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02550" cy="43926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標楷體" charset="-120"/>
              </a:rPr>
              <a:t>在機器學習的過程中，有許多的參數（</a:t>
            </a:r>
            <a:r>
              <a:rPr lang="en-US" altLang="zh-CN" dirty="0" err="1">
                <a:ea typeface="標楷體" charset="-120"/>
              </a:rPr>
              <a:t>ie</a:t>
            </a:r>
            <a:r>
              <a:rPr lang="en-US" altLang="zh-CN" dirty="0">
                <a:ea typeface="標楷體" charset="-120"/>
              </a:rPr>
              <a:t>. hyperparameters</a:t>
            </a:r>
            <a:r>
              <a:rPr lang="zh-CN" altLang="en-US" dirty="0">
                <a:ea typeface="標楷體" charset="-120"/>
              </a:rPr>
              <a:t>）是會影響學習的成效的。</a:t>
            </a:r>
            <a:endParaRPr lang="en-US" altLang="zh-CN" dirty="0">
              <a:ea typeface="標楷體" charset="-120"/>
            </a:endParaRPr>
          </a:p>
          <a:p>
            <a:pPr lvl="1" eaLnBrk="1" hangingPunct="1"/>
            <a:r>
              <a:rPr lang="zh-CN" altLang="en-US" dirty="0">
                <a:ea typeface="標楷體" charset="-120"/>
              </a:rPr>
              <a:t>以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Decision Tree </a:t>
            </a:r>
            <a:r>
              <a:rPr lang="zh-CN" altLang="en-US" dirty="0">
                <a:ea typeface="標楷體" charset="-120"/>
              </a:rPr>
              <a:t>而言，可以調整數的深度</a:t>
            </a:r>
            <a:endParaRPr lang="en-US" altLang="zh-CN" dirty="0">
              <a:ea typeface="標楷體" charset="-120"/>
            </a:endParaRPr>
          </a:p>
          <a:p>
            <a:pPr lvl="2" eaLnBrk="1" hangingPunct="1"/>
            <a:r>
              <a:rPr lang="en-US" altLang="zh-TW" dirty="0">
                <a:ea typeface="標楷體" charset="-120"/>
              </a:rPr>
              <a:t>dt4 = </a:t>
            </a:r>
            <a:r>
              <a:rPr lang="en-US" altLang="zh-TW" dirty="0" err="1">
                <a:ea typeface="標楷體" charset="-120"/>
              </a:rPr>
              <a:t>tree.DecisionTreeClassifier</a:t>
            </a:r>
            <a:r>
              <a:rPr lang="en-US" altLang="zh-TW" dirty="0">
                <a:ea typeface="標楷體" charset="-120"/>
              </a:rPr>
              <a:t>(</a:t>
            </a:r>
            <a:r>
              <a:rPr lang="en-US" altLang="zh-TW" dirty="0" err="1">
                <a:ea typeface="標楷體" charset="-120"/>
              </a:rPr>
              <a:t>max_depth</a:t>
            </a:r>
            <a:r>
              <a:rPr lang="en-US" altLang="zh-TW" dirty="0">
                <a:ea typeface="標楷體" charset="-120"/>
              </a:rPr>
              <a:t>=4)</a:t>
            </a:r>
          </a:p>
          <a:p>
            <a:pPr lvl="1" eaLnBrk="1" hangingPunct="1"/>
            <a:r>
              <a:rPr lang="zh-CN" altLang="en-US" dirty="0">
                <a:ea typeface="標楷體" charset="-120"/>
              </a:rPr>
              <a:t>再次學習（</a:t>
            </a:r>
            <a:r>
              <a:rPr lang="en-US" altLang="zh-CN" dirty="0">
                <a:ea typeface="標楷體" charset="-120"/>
              </a:rPr>
              <a:t>fit</a:t>
            </a:r>
            <a:r>
              <a:rPr lang="zh-CN" altLang="en-US" dirty="0">
                <a:ea typeface="標楷體" charset="-120"/>
              </a:rPr>
              <a:t>）再次測試（</a:t>
            </a:r>
            <a:r>
              <a:rPr lang="en-US" altLang="zh-CN" dirty="0">
                <a:ea typeface="標楷體" charset="-120"/>
              </a:rPr>
              <a:t>score</a:t>
            </a:r>
            <a:r>
              <a:rPr lang="zh-CN" altLang="en-US" dirty="0">
                <a:ea typeface="標楷體" charset="-120"/>
              </a:rPr>
              <a:t>），結果分數是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0.878453…</a:t>
            </a:r>
          </a:p>
          <a:p>
            <a:pPr lvl="1" eaLnBrk="1" hangingPunct="1"/>
            <a:r>
              <a:rPr lang="zh-CN" altLang="en-US" dirty="0">
                <a:ea typeface="標楷體" charset="-120"/>
              </a:rPr>
              <a:t>自行試試看</a:t>
            </a:r>
            <a:endParaRPr lang="en-US" altLang="zh-CN" dirty="0">
              <a:ea typeface="標楷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76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Validation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02550" cy="43926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>
                <a:ea typeface="標楷體" charset="-120"/>
              </a:rPr>
              <a:t>近年來比較普遍的方式</a:t>
            </a:r>
            <a:r>
              <a:rPr lang="zh-TW" altLang="en-US" dirty="0">
                <a:ea typeface="標楷體" charset="-120"/>
              </a:rPr>
              <a:t>是</a:t>
            </a:r>
            <a:r>
              <a:rPr lang="zh-CN" altLang="en-US" dirty="0">
                <a:ea typeface="標楷體" charset="-120"/>
              </a:rPr>
              <a:t>將資料分成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標楷體" charset="-120"/>
              </a:rPr>
              <a:t>train/validation</a:t>
            </a:r>
            <a:r>
              <a:rPr lang="en-US" altLang="zh-TW" dirty="0">
                <a:ea typeface="標楷體" charset="-120"/>
              </a:rPr>
              <a:t>/test</a:t>
            </a:r>
            <a:r>
              <a:rPr lang="zh-TW" altLang="en-US" dirty="0">
                <a:ea typeface="標楷體" charset="-120"/>
              </a:rPr>
              <a:t>，</a:t>
            </a:r>
            <a:r>
              <a:rPr lang="en-US" altLang="zh-TW" dirty="0">
                <a:ea typeface="標楷體" charset="-120"/>
              </a:rPr>
              <a:t>validation </a:t>
            </a:r>
            <a:r>
              <a:rPr lang="zh-CN" altLang="en-US" dirty="0">
                <a:ea typeface="標楷體" charset="-120"/>
              </a:rPr>
              <a:t>用於決定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hyperparameters</a:t>
            </a:r>
          </a:p>
          <a:p>
            <a:pPr lvl="1" eaLnBrk="1" hangingPunct="1"/>
            <a:r>
              <a:rPr lang="en-US" altLang="zh-TW" dirty="0"/>
              <a:t>If the test set is locked away, but you still want to measure performance on unseen data as a way of selecting a good </a:t>
            </a:r>
            <a:r>
              <a:rPr lang="en-US" altLang="zh-TW" dirty="0">
                <a:solidFill>
                  <a:srgbClr val="0000FF"/>
                </a:solidFill>
              </a:rPr>
              <a:t>hypothesis</a:t>
            </a:r>
            <a:r>
              <a:rPr lang="en-US" altLang="zh-TW" dirty="0"/>
              <a:t>, then divide the available data (without the test set) into a training set and a validation set.</a:t>
            </a:r>
            <a:endParaRPr lang="en-US" altLang="zh-TW" dirty="0">
              <a:ea typeface="標楷體" charset="-120"/>
            </a:endParaRPr>
          </a:p>
          <a:p>
            <a:pPr lvl="1" eaLnBrk="1" hangingPunct="1"/>
            <a:r>
              <a:rPr lang="zh-TW" altLang="en-US" dirty="0">
                <a:ea typeface="標楷體" charset="-120"/>
              </a:rPr>
              <a:t>可以</a:t>
            </a:r>
            <a:r>
              <a:rPr lang="zh-CN" altLang="en-US" dirty="0">
                <a:ea typeface="標楷體" charset="-120"/>
              </a:rPr>
              <a:t>利用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k-fold cross validation</a:t>
            </a:r>
            <a:endParaRPr lang="en-US" altLang="zh-CN" dirty="0">
              <a:ea typeface="標楷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938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Inference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02550" cy="165633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>
                <a:ea typeface="標楷體" charset="-120"/>
              </a:rPr>
              <a:t>在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 err="1">
                <a:ea typeface="標楷體" charset="-120"/>
              </a:rPr>
              <a:t>DecisionTreeClassifer</a:t>
            </a:r>
            <a:r>
              <a:rPr lang="en-US" altLang="zh-TW" dirty="0">
                <a:ea typeface="標楷體" charset="-120"/>
              </a:rPr>
              <a:t> </a:t>
            </a:r>
            <a:r>
              <a:rPr lang="zh-CN" altLang="en-US" dirty="0">
                <a:ea typeface="標楷體" charset="-120"/>
              </a:rPr>
              <a:t>用的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predict </a:t>
            </a:r>
            <a:r>
              <a:rPr lang="zh-CN" altLang="en-US" dirty="0">
                <a:ea typeface="標楷體" charset="-120"/>
              </a:rPr>
              <a:t>這個方法</a:t>
            </a:r>
            <a:endParaRPr lang="en-US" altLang="zh-CN" dirty="0">
              <a:ea typeface="標楷體" charset="-120"/>
            </a:endParaRPr>
          </a:p>
          <a:p>
            <a:pPr eaLnBrk="1" hangingPunct="1"/>
            <a:r>
              <a:rPr lang="en-US" altLang="zh-TW" dirty="0">
                <a:ea typeface="標楷體" charset="-120"/>
              </a:rPr>
              <a:t>dt1.predict(</a:t>
            </a:r>
            <a:r>
              <a:rPr lang="en-US" altLang="zh-TW" dirty="0" err="1">
                <a:ea typeface="標楷體" charset="-120"/>
              </a:rPr>
              <a:t>np.array</a:t>
            </a:r>
            <a:r>
              <a:rPr lang="en-US" altLang="zh-TW" dirty="0">
                <a:ea typeface="標楷體" charset="-120"/>
              </a:rPr>
              <a:t>([52, 2000, 1]).reshape(1,-1))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893E908-51DD-4C41-982C-62899D2F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4001616"/>
            <a:ext cx="7835900" cy="13716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FF6315E-3839-4716-BB91-B6D0449C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5873824"/>
            <a:ext cx="5591175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Exercises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920806" cy="453665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標楷體" charset="-120"/>
              </a:rPr>
              <a:t>請考慮其他的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features</a:t>
            </a:r>
            <a:r>
              <a:rPr lang="zh-TW" altLang="en-US" dirty="0">
                <a:ea typeface="標楷體" charset="-120"/>
              </a:rPr>
              <a:t>，並重新完成分類</a:t>
            </a:r>
            <a:endParaRPr lang="en-US" altLang="zh-TW" dirty="0">
              <a:ea typeface="標楷體" charset="-120"/>
            </a:endParaRPr>
          </a:p>
          <a:p>
            <a:pPr eaLnBrk="1" hangingPunct="1"/>
            <a:r>
              <a:rPr lang="zh-TW" altLang="en-US" dirty="0">
                <a:ea typeface="標楷體" charset="-120"/>
              </a:rPr>
              <a:t>請重新思考 </a:t>
            </a:r>
            <a:r>
              <a:rPr lang="en-US" altLang="zh-TW" dirty="0">
                <a:ea typeface="標楷體" charset="-120"/>
              </a:rPr>
              <a:t>age</a:t>
            </a:r>
            <a:r>
              <a:rPr lang="zh-TW" altLang="en-US" dirty="0">
                <a:ea typeface="標楷體" charset="-120"/>
              </a:rPr>
              <a:t>，在處理的時候，我們要不要對 </a:t>
            </a:r>
            <a:r>
              <a:rPr lang="en-US" altLang="zh-TW" dirty="0">
                <a:ea typeface="標楷體" charset="-120"/>
              </a:rPr>
              <a:t>age </a:t>
            </a:r>
            <a:r>
              <a:rPr lang="zh-CN" altLang="en-US" dirty="0">
                <a:ea typeface="標楷體" charset="-120"/>
              </a:rPr>
              <a:t>進行前處理，例如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30-40, 41-50, …</a:t>
            </a:r>
          </a:p>
          <a:p>
            <a:pPr lvl="1" eaLnBrk="1" hangingPunct="1"/>
            <a:r>
              <a:rPr lang="zh-CN" altLang="en-US" dirty="0">
                <a:ea typeface="標楷體" charset="-120"/>
              </a:rPr>
              <a:t>為什麼是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10 </a:t>
            </a:r>
            <a:r>
              <a:rPr lang="zh-CN" altLang="en-US">
                <a:ea typeface="標楷體" charset="-120"/>
              </a:rPr>
              <a:t>年一個段落而不是五年、二十年？</a:t>
            </a:r>
            <a:endParaRPr lang="en-US" altLang="zh-TW" dirty="0">
              <a:ea typeface="標楷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744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charset="-120"/>
              </a:rPr>
              <a:t>Outline</a:t>
            </a:r>
            <a:endParaRPr lang="zh-TW" altLang="en-US">
              <a:ea typeface="標楷體" charset="-12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327525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標楷體" charset="-120"/>
              </a:rPr>
              <a:t>Quick Start: Using an example to briefly outline the steps</a:t>
            </a:r>
          </a:p>
          <a:p>
            <a:pPr lvl="1" eaLnBrk="1" hangingPunct="1"/>
            <a:r>
              <a:rPr lang="en-US" altLang="zh-TW" sz="2400" dirty="0">
                <a:ea typeface="標楷體" charset="-120"/>
              </a:rPr>
              <a:t>framing the problem</a:t>
            </a:r>
          </a:p>
          <a:p>
            <a:pPr lvl="1" eaLnBrk="1" hangingPunct="1"/>
            <a:r>
              <a:rPr lang="en-US" altLang="zh-TW" sz="2400" dirty="0">
                <a:ea typeface="標楷體" charset="-120"/>
              </a:rPr>
              <a:t>collecting data / features selection</a:t>
            </a:r>
          </a:p>
          <a:p>
            <a:pPr lvl="1" eaLnBrk="1" hangingPunct="1"/>
            <a:r>
              <a:rPr lang="en-US" altLang="zh-TW" sz="2400" dirty="0">
                <a:ea typeface="標楷體" charset="-120"/>
              </a:rPr>
              <a:t>training/testing</a:t>
            </a:r>
          </a:p>
          <a:p>
            <a:pPr lvl="2" eaLnBrk="1" hangingPunct="1"/>
            <a:r>
              <a:rPr lang="en-US" altLang="zh-TW" sz="2000" dirty="0">
                <a:ea typeface="標楷體" charset="-120"/>
              </a:rPr>
              <a:t>Validation</a:t>
            </a:r>
          </a:p>
          <a:p>
            <a:pPr lvl="1" eaLnBrk="1" hangingPunct="1"/>
            <a:r>
              <a:rPr lang="en-US" altLang="zh-TW" sz="2400" dirty="0">
                <a:ea typeface="標楷體" charset="-120"/>
              </a:rPr>
              <a:t>Inference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Reference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02550" cy="4679950"/>
          </a:xfrm>
        </p:spPr>
        <p:txBody>
          <a:bodyPr/>
          <a:lstStyle/>
          <a:p>
            <a:pPr eaLnBrk="1" hangingPunct="1"/>
            <a:r>
              <a:rPr lang="zh-TW" altLang="en-US" dirty="0">
                <a:ea typeface="標楷體" charset="-120"/>
              </a:rPr>
              <a:t>參考資料</a:t>
            </a:r>
            <a:endParaRPr lang="en-US" altLang="zh-TW" dirty="0">
              <a:ea typeface="標楷體" charset="-120"/>
            </a:endParaRPr>
          </a:p>
          <a:p>
            <a:pPr lvl="1"/>
            <a:r>
              <a:rPr lang="en-US" altLang="zh-TW" dirty="0">
                <a:hlinkClick r:id="rId2"/>
              </a:rPr>
              <a:t>Bank Marketing Data - A Decision Tree Approach</a:t>
            </a:r>
            <a:endParaRPr lang="en-US" altLang="zh-TW" dirty="0"/>
          </a:p>
          <a:p>
            <a:pPr lvl="1" eaLnBrk="1" hangingPunct="1"/>
            <a:r>
              <a:rPr lang="en-US" altLang="zh-TW" dirty="0">
                <a:ea typeface="標楷體" charset="-120"/>
                <a:hlinkClick r:id="rId3"/>
              </a:rPr>
              <a:t>The 7 Steps of Machine Learning</a:t>
            </a:r>
            <a:r>
              <a:rPr lang="en-US" altLang="zh-TW" dirty="0">
                <a:ea typeface="標楷體" charset="-120"/>
              </a:rPr>
              <a:t> by Google.</a:t>
            </a:r>
          </a:p>
          <a:p>
            <a:pPr lvl="1" eaLnBrk="1" hangingPunct="1"/>
            <a:r>
              <a:rPr lang="en-US" altLang="zh-TW" dirty="0">
                <a:hlinkClick r:id="rId4"/>
              </a:rPr>
              <a:t>What is the Difference Between Test and Validation Datasets?</a:t>
            </a: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Framing the problem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02550" cy="467995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標楷體" charset="-120"/>
              </a:rPr>
              <a:t>某銀行利用電話行銷來招攬客戶到銀行定期存款。</a:t>
            </a:r>
            <a:endParaRPr lang="en-US" altLang="zh-CN" dirty="0">
              <a:ea typeface="標楷體" charset="-120"/>
            </a:endParaRPr>
          </a:p>
          <a:p>
            <a:pPr eaLnBrk="1" hangingPunct="1"/>
            <a:r>
              <a:rPr lang="zh-CN" altLang="en-US" dirty="0">
                <a:ea typeface="標楷體" charset="-120"/>
              </a:rPr>
              <a:t>由於成本頗高，希望能藉由熱門的機器學習（或者套上</a:t>
            </a:r>
            <a:r>
              <a:rPr lang="en-US" altLang="zh-CN" dirty="0">
                <a:ea typeface="標楷體" charset="-120"/>
              </a:rPr>
              <a:t>”</a:t>
            </a:r>
            <a:r>
              <a:rPr lang="zh-CN" altLang="en-US" dirty="0">
                <a:ea typeface="標楷體" charset="-120"/>
              </a:rPr>
              <a:t>大數據</a:t>
            </a:r>
            <a:r>
              <a:rPr lang="en-US" altLang="zh-CN" dirty="0">
                <a:ea typeface="標楷體" charset="-120"/>
              </a:rPr>
              <a:t>”</a:t>
            </a:r>
            <a:r>
              <a:rPr lang="zh-CN" altLang="en-US" dirty="0">
                <a:ea typeface="標楷體" charset="-120"/>
              </a:rPr>
              <a:t>、</a:t>
            </a:r>
            <a:r>
              <a:rPr lang="en-US" altLang="zh-CN" dirty="0">
                <a:ea typeface="標楷體" charset="-120"/>
              </a:rPr>
              <a:t>”</a:t>
            </a:r>
            <a:r>
              <a:rPr lang="zh-CN" altLang="en-US" dirty="0">
                <a:ea typeface="標楷體" charset="-120"/>
              </a:rPr>
              <a:t>人工智慧</a:t>
            </a:r>
            <a:r>
              <a:rPr lang="en-US" altLang="zh-CN" dirty="0">
                <a:ea typeface="標楷體" charset="-120"/>
              </a:rPr>
              <a:t>”</a:t>
            </a:r>
            <a:r>
              <a:rPr lang="zh-CN" altLang="en-US" dirty="0">
                <a:ea typeface="標楷體" charset="-120"/>
              </a:rPr>
              <a:t>等）的技術，看看</a:t>
            </a:r>
            <a:r>
              <a:rPr lang="zh-CN" altLang="en-US" dirty="0">
                <a:solidFill>
                  <a:srgbClr val="FF0000"/>
                </a:solidFill>
                <a:ea typeface="標楷體" charset="-120"/>
              </a:rPr>
              <a:t>能不能降低成本、並提升到行存款客戶</a:t>
            </a:r>
            <a:endParaRPr lang="en-US" altLang="zh-CN" dirty="0">
              <a:solidFill>
                <a:srgbClr val="FF0000"/>
              </a:solidFill>
              <a:ea typeface="標楷體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Data Preparation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02550" cy="46799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>
                <a:ea typeface="標楷體" charset="-120"/>
              </a:rPr>
              <a:t>銀行內部人員經過討論之後認為應該可以藉由過去的資料來預測</a:t>
            </a:r>
            <a:endParaRPr lang="en-US" altLang="zh-CN" dirty="0">
              <a:ea typeface="標楷體" charset="-120"/>
            </a:endParaRPr>
          </a:p>
          <a:p>
            <a:pPr lvl="1" eaLnBrk="1" hangingPunct="1"/>
            <a:r>
              <a:rPr lang="zh-CN" altLang="en-US" dirty="0">
                <a:ea typeface="標楷體" charset="-120"/>
              </a:rPr>
              <a:t>再經過細部分析之後，一致認同可以採用貸款（</a:t>
            </a:r>
            <a:r>
              <a:rPr lang="en-US" altLang="zh-CN" dirty="0">
                <a:ea typeface="標楷體" charset="-120"/>
              </a:rPr>
              <a:t>loan</a:t>
            </a:r>
            <a:r>
              <a:rPr lang="zh-CN" altLang="en-US" dirty="0">
                <a:ea typeface="標楷體" charset="-120"/>
              </a:rPr>
              <a:t>）、年齡（</a:t>
            </a:r>
            <a:r>
              <a:rPr lang="en-US" altLang="zh-CN" dirty="0">
                <a:ea typeface="標楷體" charset="-120"/>
              </a:rPr>
              <a:t>age</a:t>
            </a:r>
            <a:r>
              <a:rPr lang="zh-CN" altLang="en-US" dirty="0">
                <a:ea typeface="標楷體" charset="-120"/>
              </a:rPr>
              <a:t>）、以及存款餘額（</a:t>
            </a:r>
            <a:r>
              <a:rPr lang="en-US" altLang="zh-CN" dirty="0">
                <a:ea typeface="標楷體" charset="-120"/>
              </a:rPr>
              <a:t>balance</a:t>
            </a:r>
            <a:r>
              <a:rPr lang="zh-CN" altLang="en-US" dirty="0">
                <a:ea typeface="標楷體" charset="-120"/>
              </a:rPr>
              <a:t>）來決定是否定期存款（</a:t>
            </a:r>
            <a:r>
              <a:rPr lang="en-US" altLang="zh-CN" dirty="0">
                <a:ea typeface="標楷體" charset="-120"/>
              </a:rPr>
              <a:t>deposit</a:t>
            </a:r>
            <a:r>
              <a:rPr lang="zh-CN" altLang="en-US" dirty="0">
                <a:ea typeface="標楷體" charset="-120"/>
              </a:rPr>
              <a:t>）</a:t>
            </a:r>
            <a:endParaRPr lang="en-US" altLang="zh-CN" dirty="0">
              <a:ea typeface="標楷體" charset="-120"/>
            </a:endParaRPr>
          </a:p>
          <a:p>
            <a:pPr lvl="2" eaLnBrk="1" hangingPunct="1"/>
            <a:r>
              <a:rPr lang="zh-CN" altLang="en-US" dirty="0">
                <a:ea typeface="標楷體" charset="-120"/>
              </a:rPr>
              <a:t>也稱之為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標楷體" charset="-120"/>
              </a:rPr>
              <a:t>features selection</a:t>
            </a:r>
            <a:endParaRPr lang="en-US" altLang="zh-CN" dirty="0">
              <a:solidFill>
                <a:srgbClr val="0000FF"/>
              </a:solidFill>
              <a:ea typeface="標楷體" charset="-120"/>
            </a:endParaRPr>
          </a:p>
          <a:p>
            <a:pPr lvl="1" eaLnBrk="1" hangingPunct="1"/>
            <a:endParaRPr lang="en-US" altLang="zh-TW" dirty="0">
              <a:ea typeface="標楷體" charset="-120"/>
            </a:endParaRPr>
          </a:p>
          <a:p>
            <a:pPr lvl="1" eaLnBrk="1" hangingPunct="1"/>
            <a:r>
              <a:rPr lang="zh-CN" altLang="en-US" dirty="0">
                <a:ea typeface="標楷體" charset="-120"/>
              </a:rPr>
              <a:t>我們用的是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UCI Machine Learning Deposit </a:t>
            </a:r>
            <a:r>
              <a:rPr lang="zh-CN" altLang="en-US" dirty="0">
                <a:ea typeface="標楷體" charset="-120"/>
              </a:rPr>
              <a:t>中的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Bank Marketing Dataset</a:t>
            </a:r>
          </a:p>
          <a:p>
            <a:pPr lvl="2" eaLnBrk="1" hangingPunct="1"/>
            <a:r>
              <a:rPr lang="zh-CN" altLang="en-US" dirty="0">
                <a:ea typeface="標楷體" charset="-120"/>
              </a:rPr>
              <a:t>實務上，你可能沒有（乾淨的）資料！</a:t>
            </a:r>
            <a:endParaRPr lang="en-US" altLang="zh-TW" dirty="0">
              <a:ea typeface="標楷體" charset="-120"/>
            </a:endParaRPr>
          </a:p>
          <a:p>
            <a:pPr lvl="1" eaLnBrk="1" hangingPunct="1"/>
            <a:endParaRPr lang="en-US" altLang="zh-TW" dirty="0">
              <a:ea typeface="標楷體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Data Preparation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02550" cy="4679950"/>
          </a:xfrm>
        </p:spPr>
        <p:txBody>
          <a:bodyPr/>
          <a:lstStyle/>
          <a:p>
            <a:pPr eaLnBrk="1" hangingPunct="1"/>
            <a:r>
              <a:rPr lang="zh-TW" altLang="en-US" dirty="0">
                <a:ea typeface="標楷體" charset="-120"/>
              </a:rPr>
              <a:t>假設你已經安裝好了 </a:t>
            </a:r>
            <a:r>
              <a:rPr lang="en-US" altLang="zh-TW" dirty="0">
                <a:ea typeface="標楷體" charset="-120"/>
              </a:rPr>
              <a:t>python</a:t>
            </a:r>
            <a:r>
              <a:rPr lang="zh-TW" altLang="en-US" dirty="0">
                <a:ea typeface="標楷體" charset="-120"/>
              </a:rPr>
              <a:t>（我們用</a:t>
            </a:r>
            <a:r>
              <a:rPr lang="en-US" altLang="zh-TW" dirty="0">
                <a:ea typeface="標楷體" charset="-120"/>
              </a:rPr>
              <a:t>3.x</a:t>
            </a:r>
            <a:r>
              <a:rPr lang="zh-TW" altLang="en-US" dirty="0">
                <a:ea typeface="標楷體" charset="-120"/>
              </a:rPr>
              <a:t> </a:t>
            </a:r>
            <a:r>
              <a:rPr lang="zh-CN" altLang="en-US" dirty="0">
                <a:ea typeface="標楷體" charset="-120"/>
              </a:rPr>
              <a:t>版</a:t>
            </a:r>
            <a:r>
              <a:rPr lang="zh-TW" altLang="en-US" dirty="0">
                <a:ea typeface="標楷體" charset="-120"/>
              </a:rPr>
              <a:t>）以及相關套件</a:t>
            </a:r>
            <a:endParaRPr lang="en-US" altLang="zh-TW" dirty="0">
              <a:ea typeface="標楷體" charset="-120"/>
            </a:endParaRPr>
          </a:p>
          <a:p>
            <a:pPr lvl="1" eaLnBrk="1" hangingPunct="1"/>
            <a:r>
              <a:rPr lang="en-US" altLang="zh-CN" dirty="0" err="1">
                <a:ea typeface="標楷體" charset="-120"/>
              </a:rPr>
              <a:t>bank.zip</a:t>
            </a:r>
            <a:r>
              <a:rPr lang="zh-CN" altLang="en-US" dirty="0">
                <a:ea typeface="標楷體" charset="-120"/>
              </a:rPr>
              <a:t>；下載位置：</a:t>
            </a:r>
            <a:r>
              <a:rPr lang="en-US" altLang="zh-CN" dirty="0">
                <a:ea typeface="標楷體" charset="-120"/>
                <a:hlinkClick r:id="rId2"/>
              </a:rPr>
              <a:t>https://archive.ics.uci.edu/ml/machine-learning-databases/00222/</a:t>
            </a:r>
            <a:endParaRPr lang="en-US" altLang="zh-CN" dirty="0">
              <a:ea typeface="標楷體" charset="-120"/>
            </a:endParaRPr>
          </a:p>
          <a:p>
            <a:pPr lvl="1" eaLnBrk="1" hangingPunct="1"/>
            <a:endParaRPr lang="en-US" altLang="zh-TW" dirty="0">
              <a:ea typeface="標楷體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FDFF917-BA7D-3547-8717-6F84B77E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75" y="4653136"/>
            <a:ext cx="56769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Data Preparation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02550" cy="4679950"/>
          </a:xfrm>
        </p:spPr>
        <p:txBody>
          <a:bodyPr/>
          <a:lstStyle/>
          <a:p>
            <a:pPr eaLnBrk="1" hangingPunct="1"/>
            <a:r>
              <a:rPr lang="zh-TW" altLang="en-US" dirty="0">
                <a:ea typeface="標楷體" charset="-120"/>
              </a:rPr>
              <a:t>安裝 </a:t>
            </a:r>
            <a:r>
              <a:rPr lang="en-US" altLang="zh-TW" dirty="0">
                <a:ea typeface="標楷體" charset="-120"/>
              </a:rPr>
              <a:t>python</a:t>
            </a:r>
            <a:r>
              <a:rPr lang="zh-TW" altLang="en-US" dirty="0">
                <a:ea typeface="標楷體" charset="-120"/>
              </a:rPr>
              <a:t>（我們用</a:t>
            </a:r>
            <a:r>
              <a:rPr lang="en-US" altLang="zh-TW" dirty="0">
                <a:ea typeface="標楷體" charset="-120"/>
              </a:rPr>
              <a:t>3.x</a:t>
            </a:r>
            <a:r>
              <a:rPr lang="zh-TW" altLang="en-US" dirty="0">
                <a:ea typeface="標楷體" charset="-120"/>
              </a:rPr>
              <a:t> </a:t>
            </a:r>
            <a:r>
              <a:rPr lang="zh-CN" altLang="en-US" dirty="0">
                <a:ea typeface="標楷體" charset="-120"/>
              </a:rPr>
              <a:t>版</a:t>
            </a:r>
            <a:r>
              <a:rPr lang="zh-TW" altLang="en-US" dirty="0">
                <a:ea typeface="標楷體" charset="-120"/>
              </a:rPr>
              <a:t>）以及相關套件</a:t>
            </a:r>
            <a:endParaRPr lang="en-US" altLang="zh-TW" dirty="0">
              <a:ea typeface="標楷體" charset="-120"/>
            </a:endParaRPr>
          </a:p>
          <a:p>
            <a:pPr lvl="1" eaLnBrk="1" hangingPunct="1"/>
            <a:r>
              <a:rPr lang="zh-CN" altLang="en-US" dirty="0">
                <a:ea typeface="標楷體" charset="-120"/>
              </a:rPr>
              <a:t>建議安裝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Anaconda</a:t>
            </a:r>
            <a:endParaRPr lang="en-US" altLang="zh-CN" dirty="0">
              <a:ea typeface="標楷體" charset="-120"/>
            </a:endParaRPr>
          </a:p>
          <a:p>
            <a:pPr lvl="1" eaLnBrk="1" hangingPunct="1"/>
            <a:r>
              <a:rPr lang="zh-CN" altLang="en-US" dirty="0">
                <a:ea typeface="標楷體" charset="-120"/>
              </a:rPr>
              <a:t>或者到</a:t>
            </a:r>
            <a:r>
              <a:rPr lang="zh-TW" altLang="en-US" dirty="0">
                <a:ea typeface="標楷體" charset="-120"/>
              </a:rPr>
              <a:t> </a:t>
            </a:r>
            <a:r>
              <a:rPr lang="en-US" altLang="zh-TW" dirty="0">
                <a:ea typeface="標楷體" charset="-120"/>
              </a:rPr>
              <a:t>python </a:t>
            </a:r>
            <a:r>
              <a:rPr lang="zh-CN" altLang="en-US" dirty="0">
                <a:ea typeface="標楷體" charset="-120"/>
              </a:rPr>
              <a:t>網站下載</a:t>
            </a:r>
            <a:endParaRPr lang="en-US" altLang="zh-TW" dirty="0">
              <a:ea typeface="標楷體" charset="-120"/>
            </a:endParaRPr>
          </a:p>
          <a:p>
            <a:pPr marL="457200" lvl="1" indent="0" eaLnBrk="1" hangingPunct="1">
              <a:buNone/>
            </a:pPr>
            <a:endParaRPr lang="en-US" altLang="zh-TW" dirty="0">
              <a:ea typeface="標楷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18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Data Preparation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02550" cy="4679950"/>
          </a:xfrm>
        </p:spPr>
        <p:txBody>
          <a:bodyPr/>
          <a:lstStyle/>
          <a:p>
            <a:pPr eaLnBrk="1" hangingPunct="1"/>
            <a:r>
              <a:rPr lang="en-US" altLang="zh-TW" dirty="0" err="1">
                <a:ea typeface="標楷體" charset="-120"/>
              </a:rPr>
              <a:t>bank.csv</a:t>
            </a:r>
            <a:r>
              <a:rPr lang="en-US" altLang="zh-TW" dirty="0">
                <a:ea typeface="標楷體" charset="-120"/>
              </a:rPr>
              <a:t> </a:t>
            </a:r>
            <a:r>
              <a:rPr lang="zh-CN" altLang="en-US" dirty="0">
                <a:ea typeface="標楷體" charset="-120"/>
              </a:rPr>
              <a:t>範例資料</a:t>
            </a:r>
            <a:endParaRPr lang="en-US" altLang="zh-TW" dirty="0">
              <a:ea typeface="標楷體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BC87B2-EA65-6F42-B9B0-D6645D6A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82008"/>
            <a:ext cx="6480720" cy="43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0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Data Preparation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02550" cy="165633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dirty="0">
                <a:ea typeface="標楷體" charset="-120"/>
              </a:rPr>
              <a:t>import pandas as </a:t>
            </a:r>
            <a:r>
              <a:rPr lang="en-US" altLang="zh-TW" dirty="0" err="1">
                <a:ea typeface="標楷體" charset="-120"/>
              </a:rPr>
              <a:t>pd</a:t>
            </a:r>
            <a:endParaRPr lang="en-US" altLang="zh-TW" dirty="0">
              <a:ea typeface="標楷體" charset="-120"/>
            </a:endParaRPr>
          </a:p>
          <a:p>
            <a:pPr eaLnBrk="1" hangingPunct="1"/>
            <a:r>
              <a:rPr lang="en-US" altLang="zh-TW" dirty="0">
                <a:ea typeface="標楷體" charset="-120"/>
              </a:rPr>
              <a:t>data = </a:t>
            </a:r>
            <a:r>
              <a:rPr lang="en-US" altLang="zh-TW" dirty="0" err="1">
                <a:ea typeface="標楷體" charset="-120"/>
              </a:rPr>
              <a:t>pd.read_csv</a:t>
            </a:r>
            <a:r>
              <a:rPr lang="en-US" altLang="zh-TW" dirty="0">
                <a:ea typeface="標楷體" charset="-120"/>
              </a:rPr>
              <a:t>("</a:t>
            </a:r>
            <a:r>
              <a:rPr lang="en-US" altLang="zh-TW" dirty="0" err="1">
                <a:ea typeface="標楷體" charset="-120"/>
              </a:rPr>
              <a:t>bank.csv</a:t>
            </a:r>
            <a:r>
              <a:rPr lang="en-US" altLang="zh-TW" dirty="0">
                <a:ea typeface="標楷體" charset="-120"/>
              </a:rPr>
              <a:t>", delimiter=";",header='</a:t>
            </a:r>
            <a:r>
              <a:rPr lang="en-US" altLang="zh-TW" dirty="0">
                <a:solidFill>
                  <a:srgbClr val="0000FF"/>
                </a:solidFill>
                <a:ea typeface="標楷體" charset="-120"/>
              </a:rPr>
              <a:t>infer</a:t>
            </a:r>
            <a:r>
              <a:rPr lang="en-US" altLang="zh-TW" dirty="0">
                <a:ea typeface="標楷體" charset="-120"/>
              </a:rPr>
              <a:t>')</a:t>
            </a:r>
          </a:p>
          <a:p>
            <a:pPr eaLnBrk="1" hangingPunct="1"/>
            <a:r>
              <a:rPr lang="en-US" altLang="zh-TW" dirty="0" err="1">
                <a:ea typeface="標楷體" charset="-120"/>
              </a:rPr>
              <a:t>data.head</a:t>
            </a:r>
            <a:r>
              <a:rPr lang="en-US" altLang="zh-TW" dirty="0">
                <a:ea typeface="標楷體" charset="-120"/>
              </a:rPr>
              <a:t>()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83932FC-25EC-EA4F-90EE-ECE946046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801164"/>
            <a:ext cx="8692455" cy="238134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8017A36-2692-6C43-B309-897539B7862F}"/>
              </a:ext>
            </a:extLst>
          </p:cNvPr>
          <p:cNvSpPr txBox="1"/>
          <p:nvPr/>
        </p:nvSpPr>
        <p:spPr bwMode="auto">
          <a:xfrm>
            <a:off x="6084168" y="2261706"/>
            <a:ext cx="2859807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infer </a:t>
            </a:r>
            <a:r>
              <a:rPr kumimoji="1" lang="zh-CN" altLang="en-US" sz="2000" dirty="0"/>
              <a:t>代表讀取欄位名稱</a:t>
            </a:r>
            <a:endParaRPr kumimoji="1" lang="en-US" altLang="zh-CN" sz="2000" dirty="0"/>
          </a:p>
          <a:p>
            <a:r>
              <a:rPr lang="zh-CN" altLang="en-US" sz="2000" dirty="0"/>
              <a:t>如果檔案</a:t>
            </a:r>
            <a:r>
              <a:rPr lang="zh-CN" altLang="en-US" sz="2000"/>
              <a:t>的第一、二行</a:t>
            </a:r>
            <a:r>
              <a:rPr lang="zh-TW" altLang="en-US" sz="2000" dirty="0"/>
              <a:t>有些沒意義的資料，可以使用 </a:t>
            </a:r>
            <a:r>
              <a:rPr lang="en-US" altLang="zh-TW" sz="2000" dirty="0" err="1"/>
              <a:t>skiprows</a:t>
            </a:r>
            <a:r>
              <a:rPr lang="en-US" altLang="zh-TW" sz="2000" dirty="0"/>
              <a:t>=2</a:t>
            </a:r>
            <a:endParaRPr kumimoji="1" lang="zh-TW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charset="-120"/>
              </a:rPr>
              <a:t>Data Preparation</a:t>
            </a:r>
            <a:endParaRPr lang="zh-TW" altLang="en-US" dirty="0">
              <a:ea typeface="標楷體" charset="-12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20486"/>
            <a:ext cx="7702550" cy="2948674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dirty="0">
                <a:ea typeface="標楷體" charset="-120"/>
              </a:rPr>
              <a:t>分析是一門大學問，我們先簡單看一下過去的資料中，年齡是否和購買定存相關？</a:t>
            </a:r>
            <a:endParaRPr lang="en-US" altLang="zh-CN" dirty="0">
              <a:ea typeface="標楷體" charset="-120"/>
            </a:endParaRPr>
          </a:p>
          <a:p>
            <a:pPr eaLnBrk="1" hangingPunct="1"/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eaLnBrk="1" hangingPunct="1"/>
            <a:r>
              <a:rPr lang="en-US" altLang="zh-TW" dirty="0" err="1"/>
              <a:t>data.age.hist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en-US" altLang="zh-TW" dirty="0" err="1"/>
              <a:t>plt.title</a:t>
            </a:r>
            <a:r>
              <a:rPr lang="en-US" altLang="zh-TW" dirty="0"/>
              <a:t>('Histogram of Age')</a:t>
            </a:r>
            <a:br>
              <a:rPr lang="en-US" altLang="zh-TW" dirty="0"/>
            </a:br>
            <a:r>
              <a:rPr lang="en-US" altLang="zh-TW" dirty="0" err="1"/>
              <a:t>plt.xlabel</a:t>
            </a:r>
            <a:r>
              <a:rPr lang="en-US" altLang="zh-TW" dirty="0"/>
              <a:t>('Age')</a:t>
            </a:r>
            <a:br>
              <a:rPr lang="en-US" altLang="zh-TW" dirty="0"/>
            </a:br>
            <a:r>
              <a:rPr lang="en-US" altLang="zh-TW" dirty="0" err="1"/>
              <a:t>plt.ylabel</a:t>
            </a:r>
            <a:r>
              <a:rPr lang="en-US" altLang="zh-TW" dirty="0"/>
              <a:t>('Frequency’)</a:t>
            </a:r>
          </a:p>
          <a:p>
            <a:pPr eaLnBrk="1" hangingPunct="1"/>
            <a:r>
              <a:rPr lang="en-US" altLang="zh-TW" dirty="0" err="1">
                <a:ea typeface="標楷體" charset="-120"/>
              </a:rPr>
              <a:t>plt.show</a:t>
            </a:r>
            <a:r>
              <a:rPr lang="en-US" altLang="zh-TW" dirty="0">
                <a:ea typeface="標楷體" charset="-120"/>
              </a:rPr>
              <a:t>()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93DC64-A3A1-B045-B0C2-224DCA6A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24" y="3036685"/>
            <a:ext cx="5106020" cy="37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2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ecrg">
  <a:themeElements>
    <a:clrScheme name="ecr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ecrg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  <a:txDef>
      <a:spPr bwMode="auto">
        <a:blipFill rotWithShape="0">
          <a:blip xmlns:r="http://schemas.openxmlformats.org/officeDocument/2006/relationships" r:embed="rId1"/>
          <a:stretch>
            <a:fillRect l="-622" t="-1823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/>
      <a:lstStyle>
        <a:defPPr>
          <a:defRPr>
            <a:noFill/>
          </a:defRPr>
        </a:defPPr>
      </a:lstStyle>
    </a:txDef>
  </a:objectDefaults>
  <a:extraClrSchemeLst>
    <a:extraClrScheme>
      <a:clrScheme name="ecr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r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r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r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r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r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r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F:\Program Files\Microsoft Office\Templates\ecrg.pot</Template>
  <TotalTime>10793</TotalTime>
  <Words>966</Words>
  <Application>Microsoft Office PowerPoint</Application>
  <PresentationFormat>如螢幕大小 (4:3)</PresentationFormat>
  <Paragraphs>93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新細明體</vt:lpstr>
      <vt:lpstr>標楷體</vt:lpstr>
      <vt:lpstr>Tahoma</vt:lpstr>
      <vt:lpstr>Times New Roman</vt:lpstr>
      <vt:lpstr>Wingdings</vt:lpstr>
      <vt:lpstr>ecrg</vt:lpstr>
      <vt:lpstr>The First Example</vt:lpstr>
      <vt:lpstr>Outline</vt:lpstr>
      <vt:lpstr>Framing the problem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Training/Testing</vt:lpstr>
      <vt:lpstr>Training/Testing</vt:lpstr>
      <vt:lpstr>Training/Testing</vt:lpstr>
      <vt:lpstr>Training/Testing</vt:lpstr>
      <vt:lpstr>Validation</vt:lpstr>
      <vt:lpstr>Validation</vt:lpstr>
      <vt:lpstr>Inference</vt:lpstr>
      <vt:lpstr>Exercises</vt:lpstr>
      <vt:lpstr>Reference</vt:lpstr>
    </vt:vector>
  </TitlesOfParts>
  <Company>NCHU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 and EC</dc:title>
  <dc:creator>Eric Lu</dc:creator>
  <cp:lastModifiedBy>User</cp:lastModifiedBy>
  <cp:revision>757</cp:revision>
  <cp:lastPrinted>2017-11-27T09:44:43Z</cp:lastPrinted>
  <dcterms:created xsi:type="dcterms:W3CDTF">2000-01-18T09:36:13Z</dcterms:created>
  <dcterms:modified xsi:type="dcterms:W3CDTF">2021-08-05T03:48:52Z</dcterms:modified>
</cp:coreProperties>
</file>