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82"/>
  </p:notesMasterIdLst>
  <p:handoutMasterIdLst>
    <p:handoutMasterId r:id="rId83"/>
  </p:handoutMasterIdLst>
  <p:sldIdLst>
    <p:sldId id="256" r:id="rId2"/>
    <p:sldId id="485" r:id="rId3"/>
    <p:sldId id="512" r:id="rId4"/>
    <p:sldId id="571" r:id="rId5"/>
    <p:sldId id="572" r:id="rId6"/>
    <p:sldId id="573" r:id="rId7"/>
    <p:sldId id="574" r:id="rId8"/>
    <p:sldId id="575" r:id="rId9"/>
    <p:sldId id="576" r:id="rId10"/>
    <p:sldId id="577" r:id="rId11"/>
    <p:sldId id="578" r:id="rId12"/>
    <p:sldId id="604" r:id="rId13"/>
    <p:sldId id="581" r:id="rId14"/>
    <p:sldId id="579" r:id="rId15"/>
    <p:sldId id="800" r:id="rId16"/>
    <p:sldId id="580" r:id="rId17"/>
    <p:sldId id="582" r:id="rId18"/>
    <p:sldId id="583" r:id="rId19"/>
    <p:sldId id="804" r:id="rId20"/>
    <p:sldId id="805" r:id="rId21"/>
    <p:sldId id="806" r:id="rId22"/>
    <p:sldId id="807" r:id="rId23"/>
    <p:sldId id="808" r:id="rId24"/>
    <p:sldId id="809" r:id="rId25"/>
    <p:sldId id="810" r:id="rId26"/>
    <p:sldId id="586" r:id="rId27"/>
    <p:sldId id="587" r:id="rId28"/>
    <p:sldId id="590" r:id="rId29"/>
    <p:sldId id="603" r:id="rId30"/>
    <p:sldId id="605" r:id="rId31"/>
    <p:sldId id="719" r:id="rId32"/>
    <p:sldId id="715" r:id="rId33"/>
    <p:sldId id="720" r:id="rId34"/>
    <p:sldId id="516" r:id="rId35"/>
    <p:sldId id="793" r:id="rId36"/>
    <p:sldId id="721" r:id="rId37"/>
    <p:sldId id="722" r:id="rId38"/>
    <p:sldId id="723" r:id="rId39"/>
    <p:sldId id="794" r:id="rId40"/>
    <p:sldId id="724" r:id="rId41"/>
    <p:sldId id="725" r:id="rId42"/>
    <p:sldId id="795" r:id="rId43"/>
    <p:sldId id="726" r:id="rId44"/>
    <p:sldId id="801" r:id="rId45"/>
    <p:sldId id="802" r:id="rId46"/>
    <p:sldId id="814" r:id="rId47"/>
    <p:sldId id="745" r:id="rId48"/>
    <p:sldId id="746" r:id="rId49"/>
    <p:sldId id="517" r:id="rId50"/>
    <p:sldId id="727" r:id="rId51"/>
    <p:sldId id="728" r:id="rId52"/>
    <p:sldId id="710" r:id="rId53"/>
    <p:sldId id="729" r:id="rId54"/>
    <p:sldId id="711" r:id="rId55"/>
    <p:sldId id="519" r:id="rId56"/>
    <p:sldId id="518" r:id="rId57"/>
    <p:sldId id="731" r:id="rId58"/>
    <p:sldId id="732" r:id="rId59"/>
    <p:sldId id="593" r:id="rId60"/>
    <p:sldId id="815" r:id="rId61"/>
    <p:sldId id="818" r:id="rId62"/>
    <p:sldId id="819" r:id="rId63"/>
    <p:sldId id="812" r:id="rId64"/>
    <p:sldId id="811" r:id="rId65"/>
    <p:sldId id="820" r:id="rId66"/>
    <p:sldId id="594" r:id="rId67"/>
    <p:sldId id="595" r:id="rId68"/>
    <p:sldId id="813" r:id="rId69"/>
    <p:sldId id="596" r:id="rId70"/>
    <p:sldId id="798" r:id="rId71"/>
    <p:sldId id="597" r:id="rId72"/>
    <p:sldId id="606" r:id="rId73"/>
    <p:sldId id="598" r:id="rId74"/>
    <p:sldId id="803" r:id="rId75"/>
    <p:sldId id="599" r:id="rId76"/>
    <p:sldId id="600" r:id="rId77"/>
    <p:sldId id="601" r:id="rId78"/>
    <p:sldId id="589" r:id="rId79"/>
    <p:sldId id="602" r:id="rId80"/>
    <p:sldId id="792" r:id="rId81"/>
  </p:sldIdLst>
  <p:sldSz cx="9144000" cy="6858000" type="screen4x3"/>
  <p:notesSz cx="6858000" cy="9144000"/>
  <p:defaultTextStyle>
    <a:defPPr>
      <a:defRPr lang="zh-TW"/>
    </a:defPPr>
    <a:lvl1pPr algn="l" rtl="0" eaLnBrk="0" fontAlgn="base" hangingPunct="0">
      <a:spcBef>
        <a:spcPct val="0"/>
      </a:spcBef>
      <a:spcAft>
        <a:spcPct val="0"/>
      </a:spcAft>
      <a:defRPr kumimoji="1" sz="2400" kern="1200">
        <a:solidFill>
          <a:schemeClr val="tx1"/>
        </a:solidFill>
        <a:latin typeface="Tahoma" charset="0"/>
        <a:ea typeface="新細明體" charset="-120"/>
        <a:cs typeface="+mn-cs"/>
      </a:defRPr>
    </a:lvl1pPr>
    <a:lvl2pPr marL="457200" algn="l" rtl="0" eaLnBrk="0" fontAlgn="base" hangingPunct="0">
      <a:spcBef>
        <a:spcPct val="0"/>
      </a:spcBef>
      <a:spcAft>
        <a:spcPct val="0"/>
      </a:spcAft>
      <a:defRPr kumimoji="1" sz="2400" kern="1200">
        <a:solidFill>
          <a:schemeClr val="tx1"/>
        </a:solidFill>
        <a:latin typeface="Tahoma" charset="0"/>
        <a:ea typeface="新細明體" charset="-120"/>
        <a:cs typeface="+mn-cs"/>
      </a:defRPr>
    </a:lvl2pPr>
    <a:lvl3pPr marL="914400" algn="l" rtl="0" eaLnBrk="0" fontAlgn="base" hangingPunct="0">
      <a:spcBef>
        <a:spcPct val="0"/>
      </a:spcBef>
      <a:spcAft>
        <a:spcPct val="0"/>
      </a:spcAft>
      <a:defRPr kumimoji="1" sz="2400" kern="1200">
        <a:solidFill>
          <a:schemeClr val="tx1"/>
        </a:solidFill>
        <a:latin typeface="Tahoma" charset="0"/>
        <a:ea typeface="新細明體" charset="-120"/>
        <a:cs typeface="+mn-cs"/>
      </a:defRPr>
    </a:lvl3pPr>
    <a:lvl4pPr marL="1371600" algn="l" rtl="0" eaLnBrk="0" fontAlgn="base" hangingPunct="0">
      <a:spcBef>
        <a:spcPct val="0"/>
      </a:spcBef>
      <a:spcAft>
        <a:spcPct val="0"/>
      </a:spcAft>
      <a:defRPr kumimoji="1" sz="2400" kern="1200">
        <a:solidFill>
          <a:schemeClr val="tx1"/>
        </a:solidFill>
        <a:latin typeface="Tahoma" charset="0"/>
        <a:ea typeface="新細明體" charset="-120"/>
        <a:cs typeface="+mn-cs"/>
      </a:defRPr>
    </a:lvl4pPr>
    <a:lvl5pPr marL="1828800" algn="l" rtl="0" eaLnBrk="0" fontAlgn="base" hangingPunct="0">
      <a:spcBef>
        <a:spcPct val="0"/>
      </a:spcBef>
      <a:spcAft>
        <a:spcPct val="0"/>
      </a:spcAft>
      <a:defRPr kumimoji="1" sz="2400" kern="1200">
        <a:solidFill>
          <a:schemeClr val="tx1"/>
        </a:solidFill>
        <a:latin typeface="Tahoma" charset="0"/>
        <a:ea typeface="新細明體" charset="-120"/>
        <a:cs typeface="+mn-cs"/>
      </a:defRPr>
    </a:lvl5pPr>
    <a:lvl6pPr marL="2286000" algn="l" defTabSz="914400" rtl="0" eaLnBrk="1" latinLnBrk="0" hangingPunct="1">
      <a:defRPr kumimoji="1" sz="2400" kern="1200">
        <a:solidFill>
          <a:schemeClr val="tx1"/>
        </a:solidFill>
        <a:latin typeface="Tahoma" charset="0"/>
        <a:ea typeface="新細明體" charset="-120"/>
        <a:cs typeface="+mn-cs"/>
      </a:defRPr>
    </a:lvl6pPr>
    <a:lvl7pPr marL="2743200" algn="l" defTabSz="914400" rtl="0" eaLnBrk="1" latinLnBrk="0" hangingPunct="1">
      <a:defRPr kumimoji="1" sz="2400" kern="1200">
        <a:solidFill>
          <a:schemeClr val="tx1"/>
        </a:solidFill>
        <a:latin typeface="Tahoma" charset="0"/>
        <a:ea typeface="新細明體" charset="-120"/>
        <a:cs typeface="+mn-cs"/>
      </a:defRPr>
    </a:lvl7pPr>
    <a:lvl8pPr marL="3200400" algn="l" defTabSz="914400" rtl="0" eaLnBrk="1" latinLnBrk="0" hangingPunct="1">
      <a:defRPr kumimoji="1" sz="2400" kern="1200">
        <a:solidFill>
          <a:schemeClr val="tx1"/>
        </a:solidFill>
        <a:latin typeface="Tahoma" charset="0"/>
        <a:ea typeface="新細明體" charset="-120"/>
        <a:cs typeface="+mn-cs"/>
      </a:defRPr>
    </a:lvl8pPr>
    <a:lvl9pPr marL="3657600" algn="l" defTabSz="914400" rtl="0" eaLnBrk="1" latinLnBrk="0" hangingPunct="1">
      <a:defRPr kumimoji="1" sz="2400" kern="1200">
        <a:solidFill>
          <a:schemeClr val="tx1"/>
        </a:solidFill>
        <a:latin typeface="Tahoma" charset="0"/>
        <a:ea typeface="新細明體"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9900"/>
    <a:srgbClr val="5F5F5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85"/>
    <p:restoredTop sz="94674"/>
  </p:normalViewPr>
  <p:slideViewPr>
    <p:cSldViewPr>
      <p:cViewPr varScale="1">
        <p:scale>
          <a:sx n="134" d="100"/>
          <a:sy n="134" d="100"/>
        </p:scale>
        <p:origin x="92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9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ea typeface="新細明體" pitchFamily="18" charset="-120"/>
                <a:cs typeface="+mn-cs"/>
              </a:defRPr>
            </a:lvl1pPr>
          </a:lstStyle>
          <a:p>
            <a:pPr>
              <a:defRPr/>
            </a:pPr>
            <a:endParaRPr lang="en-US" altLang="zh-TW"/>
          </a:p>
        </p:txBody>
      </p:sp>
      <p:sp>
        <p:nvSpPr>
          <p:cNvPr id="4505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ea typeface="新細明體" pitchFamily="18" charset="-120"/>
                <a:cs typeface="+mn-cs"/>
              </a:defRPr>
            </a:lvl1pPr>
          </a:lstStyle>
          <a:p>
            <a:pPr>
              <a:defRPr/>
            </a:pPr>
            <a:endParaRPr lang="en-US" altLang="zh-TW"/>
          </a:p>
        </p:txBody>
      </p:sp>
      <p:sp>
        <p:nvSpPr>
          <p:cNvPr id="4506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ea typeface="新細明體" pitchFamily="18" charset="-120"/>
                <a:cs typeface="+mn-cs"/>
              </a:defRPr>
            </a:lvl1pPr>
          </a:lstStyle>
          <a:p>
            <a:pPr>
              <a:defRPr/>
            </a:pPr>
            <a:endParaRPr lang="en-US" altLang="zh-TW"/>
          </a:p>
        </p:txBody>
      </p:sp>
      <p:sp>
        <p:nvSpPr>
          <p:cNvPr id="4506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76DF465-1EDD-5D44-80DB-C51B9898CCC9}"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ea typeface="新細明體" pitchFamily="18" charset="-120"/>
                <a:cs typeface="+mn-cs"/>
              </a:defRPr>
            </a:lvl1pPr>
          </a:lstStyle>
          <a:p>
            <a:pPr>
              <a:defRPr/>
            </a:pPr>
            <a:endParaRPr lang="en-US" altLang="zh-TW"/>
          </a:p>
        </p:txBody>
      </p:sp>
      <p:sp>
        <p:nvSpPr>
          <p:cNvPr id="6656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ea typeface="新細明體" pitchFamily="18" charset="-120"/>
                <a:cs typeface="+mn-cs"/>
              </a:defRPr>
            </a:lvl1pPr>
          </a:lstStyle>
          <a:p>
            <a:pPr>
              <a:defRPr/>
            </a:pPr>
            <a:endParaRPr lang="en-US" altLang="zh-TW"/>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656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656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ea typeface="新細明體" pitchFamily="18" charset="-120"/>
                <a:cs typeface="+mn-cs"/>
              </a:defRPr>
            </a:lvl1pPr>
          </a:lstStyle>
          <a:p>
            <a:pPr>
              <a:defRPr/>
            </a:pPr>
            <a:endParaRPr lang="en-US" altLang="zh-TW"/>
          </a:p>
        </p:txBody>
      </p:sp>
      <p:sp>
        <p:nvSpPr>
          <p:cNvPr id="6656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23CEE9E-1282-DF46-9826-8A0B426B9965}"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新細明體" charset="0"/>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p:cNvGrpSpPr>
            <a:grpSpLocks/>
          </p:cNvGrpSpPr>
          <p:nvPr/>
        </p:nvGrpSpPr>
        <p:grpSpPr bwMode="auto">
          <a:xfrm>
            <a:off x="134938" y="1676400"/>
            <a:ext cx="9009062"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charset="0"/>
                    <a:ea typeface="新細明體" charset="-120"/>
                  </a:defRPr>
                </a:lvl1pPr>
                <a:lvl2pPr marL="742950" indent="-285750">
                  <a:defRPr kumimoji="1" sz="2400">
                    <a:solidFill>
                      <a:schemeClr val="tx1"/>
                    </a:solidFill>
                    <a:latin typeface="Tahoma" charset="0"/>
                    <a:ea typeface="新細明體" charset="-120"/>
                  </a:defRPr>
                </a:lvl2pPr>
                <a:lvl3pPr marL="1143000" indent="-228600">
                  <a:defRPr kumimoji="1" sz="2400">
                    <a:solidFill>
                      <a:schemeClr val="tx1"/>
                    </a:solidFill>
                    <a:latin typeface="Tahoma" charset="0"/>
                    <a:ea typeface="新細明體" charset="-120"/>
                  </a:defRPr>
                </a:lvl3pPr>
                <a:lvl4pPr marL="1600200" indent="-228600">
                  <a:defRPr kumimoji="1" sz="2400">
                    <a:solidFill>
                      <a:schemeClr val="tx1"/>
                    </a:solidFill>
                    <a:latin typeface="Tahoma" charset="0"/>
                    <a:ea typeface="新細明體" charset="-120"/>
                  </a:defRPr>
                </a:lvl4pPr>
                <a:lvl5pPr marL="2057400" indent="-228600">
                  <a:defRPr kumimoji="1" sz="2400">
                    <a:solidFill>
                      <a:schemeClr val="tx1"/>
                    </a:solidFill>
                    <a:latin typeface="Tahoma" charset="0"/>
                    <a:ea typeface="新細明體" charset="-120"/>
                  </a:defRPr>
                </a:lvl5pPr>
                <a:lvl6pPr marL="2514600" indent="-228600" fontAlgn="base">
                  <a:spcBef>
                    <a:spcPct val="0"/>
                  </a:spcBef>
                  <a:spcAft>
                    <a:spcPct val="0"/>
                  </a:spcAft>
                  <a:defRPr kumimoji="1" sz="2400">
                    <a:solidFill>
                      <a:schemeClr val="tx1"/>
                    </a:solidFill>
                    <a:latin typeface="Tahoma" charset="0"/>
                    <a:ea typeface="新細明體" charset="-120"/>
                  </a:defRPr>
                </a:lvl6pPr>
                <a:lvl7pPr marL="2971800" indent="-228600" fontAlgn="base">
                  <a:spcBef>
                    <a:spcPct val="0"/>
                  </a:spcBef>
                  <a:spcAft>
                    <a:spcPct val="0"/>
                  </a:spcAft>
                  <a:defRPr kumimoji="1" sz="2400">
                    <a:solidFill>
                      <a:schemeClr val="tx1"/>
                    </a:solidFill>
                    <a:latin typeface="Tahoma" charset="0"/>
                    <a:ea typeface="新細明體" charset="-120"/>
                  </a:defRPr>
                </a:lvl7pPr>
                <a:lvl8pPr marL="3429000" indent="-228600" fontAlgn="base">
                  <a:spcBef>
                    <a:spcPct val="0"/>
                  </a:spcBef>
                  <a:spcAft>
                    <a:spcPct val="0"/>
                  </a:spcAft>
                  <a:defRPr kumimoji="1" sz="2400">
                    <a:solidFill>
                      <a:schemeClr val="tx1"/>
                    </a:solidFill>
                    <a:latin typeface="Tahoma" charset="0"/>
                    <a:ea typeface="新細明體" charset="-120"/>
                  </a:defRPr>
                </a:lvl8pPr>
                <a:lvl9pPr marL="3886200" indent="-228600" fontAlgn="base">
                  <a:spcBef>
                    <a:spcPct val="0"/>
                  </a:spcBef>
                  <a:spcAft>
                    <a:spcPct val="0"/>
                  </a:spcAft>
                  <a:defRPr kumimoji="1" sz="2400">
                    <a:solidFill>
                      <a:schemeClr val="tx1"/>
                    </a:solidFill>
                    <a:latin typeface="Tahoma" charset="0"/>
                    <a:ea typeface="新細明體" charset="-120"/>
                  </a:defRPr>
                </a:lvl9pPr>
              </a:lstStyle>
              <a:p>
                <a:pPr eaLnBrk="1" hangingPunct="1">
                  <a:defRPr/>
                </a:pPr>
                <a:endParaRPr lang="zh-TW"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charset="0"/>
                    <a:ea typeface="新細明體" charset="-120"/>
                  </a:defRPr>
                </a:lvl1pPr>
                <a:lvl2pPr marL="742950" indent="-285750">
                  <a:defRPr kumimoji="1" sz="2400">
                    <a:solidFill>
                      <a:schemeClr val="tx1"/>
                    </a:solidFill>
                    <a:latin typeface="Tahoma" charset="0"/>
                    <a:ea typeface="新細明體" charset="-120"/>
                  </a:defRPr>
                </a:lvl2pPr>
                <a:lvl3pPr marL="1143000" indent="-228600">
                  <a:defRPr kumimoji="1" sz="2400">
                    <a:solidFill>
                      <a:schemeClr val="tx1"/>
                    </a:solidFill>
                    <a:latin typeface="Tahoma" charset="0"/>
                    <a:ea typeface="新細明體" charset="-120"/>
                  </a:defRPr>
                </a:lvl3pPr>
                <a:lvl4pPr marL="1600200" indent="-228600">
                  <a:defRPr kumimoji="1" sz="2400">
                    <a:solidFill>
                      <a:schemeClr val="tx1"/>
                    </a:solidFill>
                    <a:latin typeface="Tahoma" charset="0"/>
                    <a:ea typeface="新細明體" charset="-120"/>
                  </a:defRPr>
                </a:lvl4pPr>
                <a:lvl5pPr marL="2057400" indent="-228600">
                  <a:defRPr kumimoji="1" sz="2400">
                    <a:solidFill>
                      <a:schemeClr val="tx1"/>
                    </a:solidFill>
                    <a:latin typeface="Tahoma" charset="0"/>
                    <a:ea typeface="新細明體" charset="-120"/>
                  </a:defRPr>
                </a:lvl5pPr>
                <a:lvl6pPr marL="2514600" indent="-228600" fontAlgn="base">
                  <a:spcBef>
                    <a:spcPct val="0"/>
                  </a:spcBef>
                  <a:spcAft>
                    <a:spcPct val="0"/>
                  </a:spcAft>
                  <a:defRPr kumimoji="1" sz="2400">
                    <a:solidFill>
                      <a:schemeClr val="tx1"/>
                    </a:solidFill>
                    <a:latin typeface="Tahoma" charset="0"/>
                    <a:ea typeface="新細明體" charset="-120"/>
                  </a:defRPr>
                </a:lvl6pPr>
                <a:lvl7pPr marL="2971800" indent="-228600" fontAlgn="base">
                  <a:spcBef>
                    <a:spcPct val="0"/>
                  </a:spcBef>
                  <a:spcAft>
                    <a:spcPct val="0"/>
                  </a:spcAft>
                  <a:defRPr kumimoji="1" sz="2400">
                    <a:solidFill>
                      <a:schemeClr val="tx1"/>
                    </a:solidFill>
                    <a:latin typeface="Tahoma" charset="0"/>
                    <a:ea typeface="新細明體" charset="-120"/>
                  </a:defRPr>
                </a:lvl7pPr>
                <a:lvl8pPr marL="3429000" indent="-228600" fontAlgn="base">
                  <a:spcBef>
                    <a:spcPct val="0"/>
                  </a:spcBef>
                  <a:spcAft>
                    <a:spcPct val="0"/>
                  </a:spcAft>
                  <a:defRPr kumimoji="1" sz="2400">
                    <a:solidFill>
                      <a:schemeClr val="tx1"/>
                    </a:solidFill>
                    <a:latin typeface="Tahoma" charset="0"/>
                    <a:ea typeface="新細明體" charset="-120"/>
                  </a:defRPr>
                </a:lvl8pPr>
                <a:lvl9pPr marL="3886200" indent="-228600" fontAlgn="base">
                  <a:spcBef>
                    <a:spcPct val="0"/>
                  </a:spcBef>
                  <a:spcAft>
                    <a:spcPct val="0"/>
                  </a:spcAft>
                  <a:defRPr kumimoji="1" sz="2400">
                    <a:solidFill>
                      <a:schemeClr val="tx1"/>
                    </a:solidFill>
                    <a:latin typeface="Tahoma" charset="0"/>
                    <a:ea typeface="新細明體" charset="-120"/>
                  </a:defRPr>
                </a:lvl9pPr>
              </a:lstStyle>
              <a:p>
                <a:pPr eaLnBrk="1" hangingPunct="1">
                  <a:defRPr/>
                </a:pPr>
                <a:endParaRPr lang="zh-TW"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charset="0"/>
                    <a:ea typeface="新細明體" charset="-120"/>
                  </a:defRPr>
                </a:lvl1pPr>
                <a:lvl2pPr marL="742950" indent="-285750">
                  <a:defRPr kumimoji="1" sz="2400">
                    <a:solidFill>
                      <a:schemeClr val="tx1"/>
                    </a:solidFill>
                    <a:latin typeface="Tahoma" charset="0"/>
                    <a:ea typeface="新細明體" charset="-120"/>
                  </a:defRPr>
                </a:lvl2pPr>
                <a:lvl3pPr marL="1143000" indent="-228600">
                  <a:defRPr kumimoji="1" sz="2400">
                    <a:solidFill>
                      <a:schemeClr val="tx1"/>
                    </a:solidFill>
                    <a:latin typeface="Tahoma" charset="0"/>
                    <a:ea typeface="新細明體" charset="-120"/>
                  </a:defRPr>
                </a:lvl3pPr>
                <a:lvl4pPr marL="1600200" indent="-228600">
                  <a:defRPr kumimoji="1" sz="2400">
                    <a:solidFill>
                      <a:schemeClr val="tx1"/>
                    </a:solidFill>
                    <a:latin typeface="Tahoma" charset="0"/>
                    <a:ea typeface="新細明體" charset="-120"/>
                  </a:defRPr>
                </a:lvl4pPr>
                <a:lvl5pPr marL="2057400" indent="-228600">
                  <a:defRPr kumimoji="1" sz="2400">
                    <a:solidFill>
                      <a:schemeClr val="tx1"/>
                    </a:solidFill>
                    <a:latin typeface="Tahoma" charset="0"/>
                    <a:ea typeface="新細明體" charset="-120"/>
                  </a:defRPr>
                </a:lvl5pPr>
                <a:lvl6pPr marL="2514600" indent="-228600" fontAlgn="base">
                  <a:spcBef>
                    <a:spcPct val="0"/>
                  </a:spcBef>
                  <a:spcAft>
                    <a:spcPct val="0"/>
                  </a:spcAft>
                  <a:defRPr kumimoji="1" sz="2400">
                    <a:solidFill>
                      <a:schemeClr val="tx1"/>
                    </a:solidFill>
                    <a:latin typeface="Tahoma" charset="0"/>
                    <a:ea typeface="新細明體" charset="-120"/>
                  </a:defRPr>
                </a:lvl6pPr>
                <a:lvl7pPr marL="2971800" indent="-228600" fontAlgn="base">
                  <a:spcBef>
                    <a:spcPct val="0"/>
                  </a:spcBef>
                  <a:spcAft>
                    <a:spcPct val="0"/>
                  </a:spcAft>
                  <a:defRPr kumimoji="1" sz="2400">
                    <a:solidFill>
                      <a:schemeClr val="tx1"/>
                    </a:solidFill>
                    <a:latin typeface="Tahoma" charset="0"/>
                    <a:ea typeface="新細明體" charset="-120"/>
                  </a:defRPr>
                </a:lvl7pPr>
                <a:lvl8pPr marL="3429000" indent="-228600" fontAlgn="base">
                  <a:spcBef>
                    <a:spcPct val="0"/>
                  </a:spcBef>
                  <a:spcAft>
                    <a:spcPct val="0"/>
                  </a:spcAft>
                  <a:defRPr kumimoji="1" sz="2400">
                    <a:solidFill>
                      <a:schemeClr val="tx1"/>
                    </a:solidFill>
                    <a:latin typeface="Tahoma" charset="0"/>
                    <a:ea typeface="新細明體" charset="-120"/>
                  </a:defRPr>
                </a:lvl8pPr>
                <a:lvl9pPr marL="3886200" indent="-228600" fontAlgn="base">
                  <a:spcBef>
                    <a:spcPct val="0"/>
                  </a:spcBef>
                  <a:spcAft>
                    <a:spcPct val="0"/>
                  </a:spcAft>
                  <a:defRPr kumimoji="1" sz="2400">
                    <a:solidFill>
                      <a:schemeClr val="tx1"/>
                    </a:solidFill>
                    <a:latin typeface="Tahoma" charset="0"/>
                    <a:ea typeface="新細明體" charset="-120"/>
                  </a:defRPr>
                </a:lvl9pPr>
              </a:lstStyle>
              <a:p>
                <a:pPr eaLnBrk="1" hangingPunct="1">
                  <a:defRPr/>
                </a:pPr>
                <a:endParaRPr lang="zh-TW"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charset="0"/>
                    <a:ea typeface="新細明體" charset="-120"/>
                  </a:defRPr>
                </a:lvl1pPr>
                <a:lvl2pPr marL="742950" indent="-285750">
                  <a:defRPr kumimoji="1" sz="2400">
                    <a:solidFill>
                      <a:schemeClr val="tx1"/>
                    </a:solidFill>
                    <a:latin typeface="Tahoma" charset="0"/>
                    <a:ea typeface="新細明體" charset="-120"/>
                  </a:defRPr>
                </a:lvl2pPr>
                <a:lvl3pPr marL="1143000" indent="-228600">
                  <a:defRPr kumimoji="1" sz="2400">
                    <a:solidFill>
                      <a:schemeClr val="tx1"/>
                    </a:solidFill>
                    <a:latin typeface="Tahoma" charset="0"/>
                    <a:ea typeface="新細明體" charset="-120"/>
                  </a:defRPr>
                </a:lvl3pPr>
                <a:lvl4pPr marL="1600200" indent="-228600">
                  <a:defRPr kumimoji="1" sz="2400">
                    <a:solidFill>
                      <a:schemeClr val="tx1"/>
                    </a:solidFill>
                    <a:latin typeface="Tahoma" charset="0"/>
                    <a:ea typeface="新細明體" charset="-120"/>
                  </a:defRPr>
                </a:lvl4pPr>
                <a:lvl5pPr marL="2057400" indent="-228600">
                  <a:defRPr kumimoji="1" sz="2400">
                    <a:solidFill>
                      <a:schemeClr val="tx1"/>
                    </a:solidFill>
                    <a:latin typeface="Tahoma" charset="0"/>
                    <a:ea typeface="新細明體" charset="-120"/>
                  </a:defRPr>
                </a:lvl5pPr>
                <a:lvl6pPr marL="2514600" indent="-228600" fontAlgn="base">
                  <a:spcBef>
                    <a:spcPct val="0"/>
                  </a:spcBef>
                  <a:spcAft>
                    <a:spcPct val="0"/>
                  </a:spcAft>
                  <a:defRPr kumimoji="1" sz="2400">
                    <a:solidFill>
                      <a:schemeClr val="tx1"/>
                    </a:solidFill>
                    <a:latin typeface="Tahoma" charset="0"/>
                    <a:ea typeface="新細明體" charset="-120"/>
                  </a:defRPr>
                </a:lvl6pPr>
                <a:lvl7pPr marL="2971800" indent="-228600" fontAlgn="base">
                  <a:spcBef>
                    <a:spcPct val="0"/>
                  </a:spcBef>
                  <a:spcAft>
                    <a:spcPct val="0"/>
                  </a:spcAft>
                  <a:defRPr kumimoji="1" sz="2400">
                    <a:solidFill>
                      <a:schemeClr val="tx1"/>
                    </a:solidFill>
                    <a:latin typeface="Tahoma" charset="0"/>
                    <a:ea typeface="新細明體" charset="-120"/>
                  </a:defRPr>
                </a:lvl7pPr>
                <a:lvl8pPr marL="3429000" indent="-228600" fontAlgn="base">
                  <a:spcBef>
                    <a:spcPct val="0"/>
                  </a:spcBef>
                  <a:spcAft>
                    <a:spcPct val="0"/>
                  </a:spcAft>
                  <a:defRPr kumimoji="1" sz="2400">
                    <a:solidFill>
                      <a:schemeClr val="tx1"/>
                    </a:solidFill>
                    <a:latin typeface="Tahoma" charset="0"/>
                    <a:ea typeface="新細明體" charset="-120"/>
                  </a:defRPr>
                </a:lvl8pPr>
                <a:lvl9pPr marL="3886200" indent="-228600" fontAlgn="base">
                  <a:spcBef>
                    <a:spcPct val="0"/>
                  </a:spcBef>
                  <a:spcAft>
                    <a:spcPct val="0"/>
                  </a:spcAft>
                  <a:defRPr kumimoji="1" sz="2400">
                    <a:solidFill>
                      <a:schemeClr val="tx1"/>
                    </a:solidFill>
                    <a:latin typeface="Tahoma" charset="0"/>
                    <a:ea typeface="新細明體" charset="-120"/>
                  </a:defRPr>
                </a:lvl9pPr>
              </a:lstStyle>
              <a:p>
                <a:pPr eaLnBrk="1" hangingPunct="1">
                  <a:defRPr/>
                </a:pPr>
                <a:endParaRPr lang="zh-TW"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charset="0"/>
                  <a:ea typeface="新細明體" charset="-120"/>
                </a:defRPr>
              </a:lvl1pPr>
              <a:lvl2pPr marL="742950" indent="-285750">
                <a:defRPr kumimoji="1" sz="2400">
                  <a:solidFill>
                    <a:schemeClr val="tx1"/>
                  </a:solidFill>
                  <a:latin typeface="Tahoma" charset="0"/>
                  <a:ea typeface="新細明體" charset="-120"/>
                </a:defRPr>
              </a:lvl2pPr>
              <a:lvl3pPr marL="1143000" indent="-228600">
                <a:defRPr kumimoji="1" sz="2400">
                  <a:solidFill>
                    <a:schemeClr val="tx1"/>
                  </a:solidFill>
                  <a:latin typeface="Tahoma" charset="0"/>
                  <a:ea typeface="新細明體" charset="-120"/>
                </a:defRPr>
              </a:lvl3pPr>
              <a:lvl4pPr marL="1600200" indent="-228600">
                <a:defRPr kumimoji="1" sz="2400">
                  <a:solidFill>
                    <a:schemeClr val="tx1"/>
                  </a:solidFill>
                  <a:latin typeface="Tahoma" charset="0"/>
                  <a:ea typeface="新細明體" charset="-120"/>
                </a:defRPr>
              </a:lvl4pPr>
              <a:lvl5pPr marL="2057400" indent="-228600">
                <a:defRPr kumimoji="1" sz="2400">
                  <a:solidFill>
                    <a:schemeClr val="tx1"/>
                  </a:solidFill>
                  <a:latin typeface="Tahoma" charset="0"/>
                  <a:ea typeface="新細明體" charset="-120"/>
                </a:defRPr>
              </a:lvl5pPr>
              <a:lvl6pPr marL="2514600" indent="-228600" fontAlgn="base">
                <a:spcBef>
                  <a:spcPct val="0"/>
                </a:spcBef>
                <a:spcAft>
                  <a:spcPct val="0"/>
                </a:spcAft>
                <a:defRPr kumimoji="1" sz="2400">
                  <a:solidFill>
                    <a:schemeClr val="tx1"/>
                  </a:solidFill>
                  <a:latin typeface="Tahoma" charset="0"/>
                  <a:ea typeface="新細明體" charset="-120"/>
                </a:defRPr>
              </a:lvl6pPr>
              <a:lvl7pPr marL="2971800" indent="-228600" fontAlgn="base">
                <a:spcBef>
                  <a:spcPct val="0"/>
                </a:spcBef>
                <a:spcAft>
                  <a:spcPct val="0"/>
                </a:spcAft>
                <a:defRPr kumimoji="1" sz="2400">
                  <a:solidFill>
                    <a:schemeClr val="tx1"/>
                  </a:solidFill>
                  <a:latin typeface="Tahoma" charset="0"/>
                  <a:ea typeface="新細明體" charset="-120"/>
                </a:defRPr>
              </a:lvl7pPr>
              <a:lvl8pPr marL="3429000" indent="-228600" fontAlgn="base">
                <a:spcBef>
                  <a:spcPct val="0"/>
                </a:spcBef>
                <a:spcAft>
                  <a:spcPct val="0"/>
                </a:spcAft>
                <a:defRPr kumimoji="1" sz="2400">
                  <a:solidFill>
                    <a:schemeClr val="tx1"/>
                  </a:solidFill>
                  <a:latin typeface="Tahoma" charset="0"/>
                  <a:ea typeface="新細明體" charset="-120"/>
                </a:defRPr>
              </a:lvl8pPr>
              <a:lvl9pPr marL="3886200" indent="-228600" fontAlgn="base">
                <a:spcBef>
                  <a:spcPct val="0"/>
                </a:spcBef>
                <a:spcAft>
                  <a:spcPct val="0"/>
                </a:spcAft>
                <a:defRPr kumimoji="1" sz="2400">
                  <a:solidFill>
                    <a:schemeClr val="tx1"/>
                  </a:solidFill>
                  <a:latin typeface="Tahoma" charset="0"/>
                  <a:ea typeface="新細明體" charset="-120"/>
                </a:defRPr>
              </a:lvl9pPr>
            </a:lstStyle>
            <a:p>
              <a:pPr eaLnBrk="1" hangingPunct="1">
                <a:defRPr/>
              </a:pPr>
              <a:endParaRPr lang="zh-TW"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charset="0"/>
                  <a:ea typeface="新細明體" charset="-120"/>
                </a:defRPr>
              </a:lvl1pPr>
              <a:lvl2pPr marL="742950" indent="-285750">
                <a:defRPr kumimoji="1" sz="2400">
                  <a:solidFill>
                    <a:schemeClr val="tx1"/>
                  </a:solidFill>
                  <a:latin typeface="Tahoma" charset="0"/>
                  <a:ea typeface="新細明體" charset="-120"/>
                </a:defRPr>
              </a:lvl2pPr>
              <a:lvl3pPr marL="1143000" indent="-228600">
                <a:defRPr kumimoji="1" sz="2400">
                  <a:solidFill>
                    <a:schemeClr val="tx1"/>
                  </a:solidFill>
                  <a:latin typeface="Tahoma" charset="0"/>
                  <a:ea typeface="新細明體" charset="-120"/>
                </a:defRPr>
              </a:lvl3pPr>
              <a:lvl4pPr marL="1600200" indent="-228600">
                <a:defRPr kumimoji="1" sz="2400">
                  <a:solidFill>
                    <a:schemeClr val="tx1"/>
                  </a:solidFill>
                  <a:latin typeface="Tahoma" charset="0"/>
                  <a:ea typeface="新細明體" charset="-120"/>
                </a:defRPr>
              </a:lvl4pPr>
              <a:lvl5pPr marL="2057400" indent="-228600">
                <a:defRPr kumimoji="1" sz="2400">
                  <a:solidFill>
                    <a:schemeClr val="tx1"/>
                  </a:solidFill>
                  <a:latin typeface="Tahoma" charset="0"/>
                  <a:ea typeface="新細明體" charset="-120"/>
                </a:defRPr>
              </a:lvl5pPr>
              <a:lvl6pPr marL="2514600" indent="-228600" fontAlgn="base">
                <a:spcBef>
                  <a:spcPct val="0"/>
                </a:spcBef>
                <a:spcAft>
                  <a:spcPct val="0"/>
                </a:spcAft>
                <a:defRPr kumimoji="1" sz="2400">
                  <a:solidFill>
                    <a:schemeClr val="tx1"/>
                  </a:solidFill>
                  <a:latin typeface="Tahoma" charset="0"/>
                  <a:ea typeface="新細明體" charset="-120"/>
                </a:defRPr>
              </a:lvl6pPr>
              <a:lvl7pPr marL="2971800" indent="-228600" fontAlgn="base">
                <a:spcBef>
                  <a:spcPct val="0"/>
                </a:spcBef>
                <a:spcAft>
                  <a:spcPct val="0"/>
                </a:spcAft>
                <a:defRPr kumimoji="1" sz="2400">
                  <a:solidFill>
                    <a:schemeClr val="tx1"/>
                  </a:solidFill>
                  <a:latin typeface="Tahoma" charset="0"/>
                  <a:ea typeface="新細明體" charset="-120"/>
                </a:defRPr>
              </a:lvl7pPr>
              <a:lvl8pPr marL="3429000" indent="-228600" fontAlgn="base">
                <a:spcBef>
                  <a:spcPct val="0"/>
                </a:spcBef>
                <a:spcAft>
                  <a:spcPct val="0"/>
                </a:spcAft>
                <a:defRPr kumimoji="1" sz="2400">
                  <a:solidFill>
                    <a:schemeClr val="tx1"/>
                  </a:solidFill>
                  <a:latin typeface="Tahoma" charset="0"/>
                  <a:ea typeface="新細明體" charset="-120"/>
                </a:defRPr>
              </a:lvl8pPr>
              <a:lvl9pPr marL="3886200" indent="-228600" fontAlgn="base">
                <a:spcBef>
                  <a:spcPct val="0"/>
                </a:spcBef>
                <a:spcAft>
                  <a:spcPct val="0"/>
                </a:spcAft>
                <a:defRPr kumimoji="1" sz="2400">
                  <a:solidFill>
                    <a:schemeClr val="tx1"/>
                  </a:solidFill>
                  <a:latin typeface="Tahoma" charset="0"/>
                  <a:ea typeface="新細明體" charset="-120"/>
                </a:defRPr>
              </a:lvl9pPr>
            </a:lstStyle>
            <a:p>
              <a:pPr eaLnBrk="1" hangingPunct="1">
                <a:defRPr/>
              </a:pPr>
              <a:endParaRPr lang="zh-TW"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charset="0"/>
                  <a:ea typeface="新細明體" charset="-120"/>
                </a:defRPr>
              </a:lvl1pPr>
              <a:lvl2pPr marL="742950" indent="-285750">
                <a:defRPr kumimoji="1" sz="2400">
                  <a:solidFill>
                    <a:schemeClr val="tx1"/>
                  </a:solidFill>
                  <a:latin typeface="Tahoma" charset="0"/>
                  <a:ea typeface="新細明體" charset="-120"/>
                </a:defRPr>
              </a:lvl2pPr>
              <a:lvl3pPr marL="1143000" indent="-228600">
                <a:defRPr kumimoji="1" sz="2400">
                  <a:solidFill>
                    <a:schemeClr val="tx1"/>
                  </a:solidFill>
                  <a:latin typeface="Tahoma" charset="0"/>
                  <a:ea typeface="新細明體" charset="-120"/>
                </a:defRPr>
              </a:lvl3pPr>
              <a:lvl4pPr marL="1600200" indent="-228600">
                <a:defRPr kumimoji="1" sz="2400">
                  <a:solidFill>
                    <a:schemeClr val="tx1"/>
                  </a:solidFill>
                  <a:latin typeface="Tahoma" charset="0"/>
                  <a:ea typeface="新細明體" charset="-120"/>
                </a:defRPr>
              </a:lvl4pPr>
              <a:lvl5pPr marL="2057400" indent="-228600">
                <a:defRPr kumimoji="1" sz="2400">
                  <a:solidFill>
                    <a:schemeClr val="tx1"/>
                  </a:solidFill>
                  <a:latin typeface="Tahoma" charset="0"/>
                  <a:ea typeface="新細明體" charset="-120"/>
                </a:defRPr>
              </a:lvl5pPr>
              <a:lvl6pPr marL="2514600" indent="-228600" fontAlgn="base">
                <a:spcBef>
                  <a:spcPct val="0"/>
                </a:spcBef>
                <a:spcAft>
                  <a:spcPct val="0"/>
                </a:spcAft>
                <a:defRPr kumimoji="1" sz="2400">
                  <a:solidFill>
                    <a:schemeClr val="tx1"/>
                  </a:solidFill>
                  <a:latin typeface="Tahoma" charset="0"/>
                  <a:ea typeface="新細明體" charset="-120"/>
                </a:defRPr>
              </a:lvl6pPr>
              <a:lvl7pPr marL="2971800" indent="-228600" fontAlgn="base">
                <a:spcBef>
                  <a:spcPct val="0"/>
                </a:spcBef>
                <a:spcAft>
                  <a:spcPct val="0"/>
                </a:spcAft>
                <a:defRPr kumimoji="1" sz="2400">
                  <a:solidFill>
                    <a:schemeClr val="tx1"/>
                  </a:solidFill>
                  <a:latin typeface="Tahoma" charset="0"/>
                  <a:ea typeface="新細明體" charset="-120"/>
                </a:defRPr>
              </a:lvl7pPr>
              <a:lvl8pPr marL="3429000" indent="-228600" fontAlgn="base">
                <a:spcBef>
                  <a:spcPct val="0"/>
                </a:spcBef>
                <a:spcAft>
                  <a:spcPct val="0"/>
                </a:spcAft>
                <a:defRPr kumimoji="1" sz="2400">
                  <a:solidFill>
                    <a:schemeClr val="tx1"/>
                  </a:solidFill>
                  <a:latin typeface="Tahoma" charset="0"/>
                  <a:ea typeface="新細明體" charset="-120"/>
                </a:defRPr>
              </a:lvl8pPr>
              <a:lvl9pPr marL="3886200" indent="-228600" fontAlgn="base">
                <a:spcBef>
                  <a:spcPct val="0"/>
                </a:spcBef>
                <a:spcAft>
                  <a:spcPct val="0"/>
                </a:spcAft>
                <a:defRPr kumimoji="1" sz="2400">
                  <a:solidFill>
                    <a:schemeClr val="tx1"/>
                  </a:solidFill>
                  <a:latin typeface="Tahoma" charset="0"/>
                  <a:ea typeface="新細明體" charset="-120"/>
                </a:defRPr>
              </a:lvl9pPr>
            </a:lstStyle>
            <a:p>
              <a:pPr eaLnBrk="1" hangingPunct="1">
                <a:defRPr/>
              </a:pPr>
              <a:endParaRPr lang="zh-TW" altLang="en-US"/>
            </a:p>
          </p:txBody>
        </p:sp>
      </p:grpSp>
      <p:pic>
        <p:nvPicPr>
          <p:cNvPr id="14" name="Picture 17" descr="ecr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5334000"/>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6" name="Rectangle 12"/>
          <p:cNvSpPr>
            <a:spLocks noGrp="1" noChangeArrowheads="1"/>
          </p:cNvSpPr>
          <p:nvPr>
            <p:ph type="ctrTitle"/>
          </p:nvPr>
        </p:nvSpPr>
        <p:spPr>
          <a:xfrm>
            <a:off x="1066800" y="1295400"/>
            <a:ext cx="7772400" cy="1143000"/>
          </a:xfrm>
        </p:spPr>
        <p:txBody>
          <a:bodyPr/>
          <a:lstStyle>
            <a:lvl1pPr>
              <a:defRPr/>
            </a:lvl1pPr>
          </a:lstStyle>
          <a:p>
            <a:r>
              <a:rPr lang="zh-TW" altLang="en-US"/>
              <a:t>按一下以編輯母片標題樣式</a:t>
            </a:r>
          </a:p>
        </p:txBody>
      </p:sp>
      <p:sp>
        <p:nvSpPr>
          <p:cNvPr id="62477" name="Rectangle 13"/>
          <p:cNvSpPr>
            <a:spLocks noGrp="1" noChangeArrowheads="1"/>
          </p:cNvSpPr>
          <p:nvPr>
            <p:ph type="subTitle" idx="1"/>
          </p:nvPr>
        </p:nvSpPr>
        <p:spPr>
          <a:xfrm>
            <a:off x="1371600" y="3124200"/>
            <a:ext cx="6400800" cy="1752600"/>
          </a:xfrm>
        </p:spPr>
        <p:txBody>
          <a:bodyPr/>
          <a:lstStyle>
            <a:lvl1pPr marL="0" indent="0" algn="ctr">
              <a:buFont typeface="Wingdings" pitchFamily="2" charset="2"/>
              <a:buNone/>
              <a:defRPr/>
            </a:lvl1pPr>
          </a:lstStyle>
          <a:p>
            <a:r>
              <a:rPr lang="zh-TW" altLang="en-US"/>
              <a:t>按一下以編輯母片副標題樣式</a:t>
            </a:r>
          </a:p>
        </p:txBody>
      </p:sp>
      <p:sp>
        <p:nvSpPr>
          <p:cNvPr id="15"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TW"/>
          </a:p>
        </p:txBody>
      </p:sp>
      <p:sp>
        <p:nvSpPr>
          <p:cNvPr id="16"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ltLang="zh-TW"/>
              <a:t>朝陽科技大學資訊管理系呂瑞麟</a:t>
            </a:r>
          </a:p>
        </p:txBody>
      </p:sp>
      <p:sp>
        <p:nvSpPr>
          <p:cNvPr id="17"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870AED52-6617-3742-B27B-EA5A2B9B400D}" type="slidenum">
              <a:rPr lang="en-US" altLang="zh-TW"/>
              <a:pPr>
                <a:defRPr/>
              </a:pPr>
              <a:t>‹#›</a:t>
            </a:fld>
            <a:endParaRPr lang="en-US" altLang="zh-TW"/>
          </a:p>
        </p:txBody>
      </p:sp>
    </p:spTree>
    <p:extLst>
      <p:ext uri="{BB962C8B-B14F-4D97-AF65-F5344CB8AC3E}">
        <p14:creationId xmlns:p14="http://schemas.microsoft.com/office/powerpoint/2010/main" val="950940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TW"/>
              <a:t>朝陽科技大學資訊管理系呂瑞麟</a:t>
            </a:r>
          </a:p>
        </p:txBody>
      </p:sp>
      <p:sp>
        <p:nvSpPr>
          <p:cNvPr id="6" name="Rectangle 13"/>
          <p:cNvSpPr>
            <a:spLocks noGrp="1" noChangeArrowheads="1"/>
          </p:cNvSpPr>
          <p:nvPr>
            <p:ph type="sldNum" sz="quarter" idx="12"/>
          </p:nvPr>
        </p:nvSpPr>
        <p:spPr>
          <a:ln/>
        </p:spPr>
        <p:txBody>
          <a:bodyPr/>
          <a:lstStyle>
            <a:lvl1pPr>
              <a:defRPr/>
            </a:lvl1pPr>
          </a:lstStyle>
          <a:p>
            <a:pPr>
              <a:defRPr/>
            </a:pPr>
            <a:fld id="{F704C7ED-4205-E340-AB85-640588326530}" type="slidenum">
              <a:rPr lang="en-US" altLang="zh-TW"/>
              <a:pPr>
                <a:defRPr/>
              </a:pPr>
              <a:t>‹#›</a:t>
            </a:fld>
            <a:endParaRPr lang="en-US" altLang="zh-TW"/>
          </a:p>
        </p:txBody>
      </p:sp>
    </p:spTree>
    <p:extLst>
      <p:ext uri="{BB962C8B-B14F-4D97-AF65-F5344CB8AC3E}">
        <p14:creationId xmlns:p14="http://schemas.microsoft.com/office/powerpoint/2010/main" val="665533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004050" y="617538"/>
            <a:ext cx="1951038" cy="551497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1150938" y="617538"/>
            <a:ext cx="5700712" cy="551497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TW"/>
              <a:t>朝陽科技大學資訊管理系呂瑞麟</a:t>
            </a:r>
          </a:p>
        </p:txBody>
      </p:sp>
      <p:sp>
        <p:nvSpPr>
          <p:cNvPr id="6" name="Rectangle 13"/>
          <p:cNvSpPr>
            <a:spLocks noGrp="1" noChangeArrowheads="1"/>
          </p:cNvSpPr>
          <p:nvPr>
            <p:ph type="sldNum" sz="quarter" idx="12"/>
          </p:nvPr>
        </p:nvSpPr>
        <p:spPr>
          <a:ln/>
        </p:spPr>
        <p:txBody>
          <a:bodyPr/>
          <a:lstStyle>
            <a:lvl1pPr>
              <a:defRPr/>
            </a:lvl1pPr>
          </a:lstStyle>
          <a:p>
            <a:pPr>
              <a:defRPr/>
            </a:pPr>
            <a:fld id="{B940C042-4C66-1544-83D4-94DB844B030F}" type="slidenum">
              <a:rPr lang="en-US" altLang="zh-TW"/>
              <a:pPr>
                <a:defRPr/>
              </a:pPr>
              <a:t>‹#›</a:t>
            </a:fld>
            <a:endParaRPr lang="en-US" altLang="zh-TW"/>
          </a:p>
        </p:txBody>
      </p:sp>
    </p:spTree>
    <p:extLst>
      <p:ext uri="{BB962C8B-B14F-4D97-AF65-F5344CB8AC3E}">
        <p14:creationId xmlns:p14="http://schemas.microsoft.com/office/powerpoint/2010/main" val="1528095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TW"/>
              <a:t>朝陽科技大學資訊管理系呂瑞麟</a:t>
            </a:r>
          </a:p>
        </p:txBody>
      </p:sp>
      <p:sp>
        <p:nvSpPr>
          <p:cNvPr id="6" name="Rectangle 13"/>
          <p:cNvSpPr>
            <a:spLocks noGrp="1" noChangeArrowheads="1"/>
          </p:cNvSpPr>
          <p:nvPr>
            <p:ph type="sldNum" sz="quarter" idx="12"/>
          </p:nvPr>
        </p:nvSpPr>
        <p:spPr>
          <a:ln/>
        </p:spPr>
        <p:txBody>
          <a:bodyPr/>
          <a:lstStyle>
            <a:lvl1pPr>
              <a:defRPr/>
            </a:lvl1pPr>
          </a:lstStyle>
          <a:p>
            <a:pPr>
              <a:defRPr/>
            </a:pPr>
            <a:fld id="{1ACCBA51-2358-F342-A754-105528EA7D25}" type="slidenum">
              <a:rPr lang="en-US" altLang="zh-TW"/>
              <a:pPr>
                <a:defRPr/>
              </a:pPr>
              <a:t>‹#›</a:t>
            </a:fld>
            <a:endParaRPr lang="en-US" altLang="zh-TW"/>
          </a:p>
        </p:txBody>
      </p:sp>
    </p:spTree>
    <p:extLst>
      <p:ext uri="{BB962C8B-B14F-4D97-AF65-F5344CB8AC3E}">
        <p14:creationId xmlns:p14="http://schemas.microsoft.com/office/powerpoint/2010/main" val="773703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TW"/>
              <a:t>朝陽科技大學資訊管理系呂瑞麟</a:t>
            </a:r>
          </a:p>
        </p:txBody>
      </p:sp>
      <p:sp>
        <p:nvSpPr>
          <p:cNvPr id="6" name="Rectangle 13"/>
          <p:cNvSpPr>
            <a:spLocks noGrp="1" noChangeArrowheads="1"/>
          </p:cNvSpPr>
          <p:nvPr>
            <p:ph type="sldNum" sz="quarter" idx="12"/>
          </p:nvPr>
        </p:nvSpPr>
        <p:spPr>
          <a:ln/>
        </p:spPr>
        <p:txBody>
          <a:bodyPr/>
          <a:lstStyle>
            <a:lvl1pPr>
              <a:defRPr/>
            </a:lvl1pPr>
          </a:lstStyle>
          <a:p>
            <a:pPr>
              <a:defRPr/>
            </a:pPr>
            <a:fld id="{C9217B2F-9544-0342-94D9-26593368CA86}" type="slidenum">
              <a:rPr lang="en-US" altLang="zh-TW"/>
              <a:pPr>
                <a:defRPr/>
              </a:pPr>
              <a:t>‹#›</a:t>
            </a:fld>
            <a:endParaRPr lang="en-US" altLang="zh-TW"/>
          </a:p>
        </p:txBody>
      </p:sp>
    </p:spTree>
    <p:extLst>
      <p:ext uri="{BB962C8B-B14F-4D97-AF65-F5344CB8AC3E}">
        <p14:creationId xmlns:p14="http://schemas.microsoft.com/office/powerpoint/2010/main" val="626536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TW"/>
              <a:t>朝陽科技大學資訊管理系呂瑞麟</a:t>
            </a:r>
          </a:p>
        </p:txBody>
      </p:sp>
      <p:sp>
        <p:nvSpPr>
          <p:cNvPr id="7" name="Rectangle 13"/>
          <p:cNvSpPr>
            <a:spLocks noGrp="1" noChangeArrowheads="1"/>
          </p:cNvSpPr>
          <p:nvPr>
            <p:ph type="sldNum" sz="quarter" idx="12"/>
          </p:nvPr>
        </p:nvSpPr>
        <p:spPr>
          <a:ln/>
        </p:spPr>
        <p:txBody>
          <a:bodyPr/>
          <a:lstStyle>
            <a:lvl1pPr>
              <a:defRPr/>
            </a:lvl1pPr>
          </a:lstStyle>
          <a:p>
            <a:pPr>
              <a:defRPr/>
            </a:pPr>
            <a:fld id="{0B5656E6-4B29-664F-999A-BC43E6015D5D}" type="slidenum">
              <a:rPr lang="en-US" altLang="zh-TW"/>
              <a:pPr>
                <a:defRPr/>
              </a:pPr>
              <a:t>‹#›</a:t>
            </a:fld>
            <a:endParaRPr lang="en-US" altLang="zh-TW"/>
          </a:p>
        </p:txBody>
      </p:sp>
    </p:spTree>
    <p:extLst>
      <p:ext uri="{BB962C8B-B14F-4D97-AF65-F5344CB8AC3E}">
        <p14:creationId xmlns:p14="http://schemas.microsoft.com/office/powerpoint/2010/main" val="1080247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12"/>
          <p:cNvSpPr>
            <a:spLocks noGrp="1" noChangeArrowheads="1"/>
          </p:cNvSpPr>
          <p:nvPr>
            <p:ph type="ftr" sz="quarter" idx="11"/>
          </p:nvPr>
        </p:nvSpPr>
        <p:spPr>
          <a:ln/>
        </p:spPr>
        <p:txBody>
          <a:bodyPr/>
          <a:lstStyle>
            <a:lvl1pPr>
              <a:defRPr/>
            </a:lvl1pPr>
          </a:lstStyle>
          <a:p>
            <a:pPr>
              <a:defRPr/>
            </a:pPr>
            <a:r>
              <a:rPr lang="en-US" altLang="zh-TW"/>
              <a:t>朝陽科技大學資訊管理系呂瑞麟</a:t>
            </a:r>
          </a:p>
        </p:txBody>
      </p:sp>
      <p:sp>
        <p:nvSpPr>
          <p:cNvPr id="9" name="Rectangle 13"/>
          <p:cNvSpPr>
            <a:spLocks noGrp="1" noChangeArrowheads="1"/>
          </p:cNvSpPr>
          <p:nvPr>
            <p:ph type="sldNum" sz="quarter" idx="12"/>
          </p:nvPr>
        </p:nvSpPr>
        <p:spPr>
          <a:ln/>
        </p:spPr>
        <p:txBody>
          <a:bodyPr/>
          <a:lstStyle>
            <a:lvl1pPr>
              <a:defRPr/>
            </a:lvl1pPr>
          </a:lstStyle>
          <a:p>
            <a:pPr>
              <a:defRPr/>
            </a:pPr>
            <a:fld id="{ECB0F6E9-7325-D240-9E04-BC9BAB92023B}" type="slidenum">
              <a:rPr lang="en-US" altLang="zh-TW"/>
              <a:pPr>
                <a:defRPr/>
              </a:pPr>
              <a:t>‹#›</a:t>
            </a:fld>
            <a:endParaRPr lang="en-US" altLang="zh-TW"/>
          </a:p>
        </p:txBody>
      </p:sp>
    </p:spTree>
    <p:extLst>
      <p:ext uri="{BB962C8B-B14F-4D97-AF65-F5344CB8AC3E}">
        <p14:creationId xmlns:p14="http://schemas.microsoft.com/office/powerpoint/2010/main" val="894644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12"/>
          <p:cNvSpPr>
            <a:spLocks noGrp="1" noChangeArrowheads="1"/>
          </p:cNvSpPr>
          <p:nvPr>
            <p:ph type="ftr" sz="quarter" idx="11"/>
          </p:nvPr>
        </p:nvSpPr>
        <p:spPr>
          <a:ln/>
        </p:spPr>
        <p:txBody>
          <a:bodyPr/>
          <a:lstStyle>
            <a:lvl1pPr>
              <a:defRPr/>
            </a:lvl1pPr>
          </a:lstStyle>
          <a:p>
            <a:pPr>
              <a:defRPr/>
            </a:pPr>
            <a:r>
              <a:rPr lang="en-US" altLang="zh-TW"/>
              <a:t>朝陽科技大學資訊管理系呂瑞麟</a:t>
            </a:r>
          </a:p>
        </p:txBody>
      </p:sp>
      <p:sp>
        <p:nvSpPr>
          <p:cNvPr id="5" name="Rectangle 13"/>
          <p:cNvSpPr>
            <a:spLocks noGrp="1" noChangeArrowheads="1"/>
          </p:cNvSpPr>
          <p:nvPr>
            <p:ph type="sldNum" sz="quarter" idx="12"/>
          </p:nvPr>
        </p:nvSpPr>
        <p:spPr>
          <a:ln/>
        </p:spPr>
        <p:txBody>
          <a:bodyPr/>
          <a:lstStyle>
            <a:lvl1pPr>
              <a:defRPr/>
            </a:lvl1pPr>
          </a:lstStyle>
          <a:p>
            <a:pPr>
              <a:defRPr/>
            </a:pPr>
            <a:fld id="{B55C2445-F4B2-E942-8663-A1D42ACC1DFA}" type="slidenum">
              <a:rPr lang="en-US" altLang="zh-TW"/>
              <a:pPr>
                <a:defRPr/>
              </a:pPr>
              <a:t>‹#›</a:t>
            </a:fld>
            <a:endParaRPr lang="en-US" altLang="zh-TW"/>
          </a:p>
        </p:txBody>
      </p:sp>
    </p:spTree>
    <p:extLst>
      <p:ext uri="{BB962C8B-B14F-4D97-AF65-F5344CB8AC3E}">
        <p14:creationId xmlns:p14="http://schemas.microsoft.com/office/powerpoint/2010/main" val="1759703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12"/>
          <p:cNvSpPr>
            <a:spLocks noGrp="1" noChangeArrowheads="1"/>
          </p:cNvSpPr>
          <p:nvPr>
            <p:ph type="ftr" sz="quarter" idx="11"/>
          </p:nvPr>
        </p:nvSpPr>
        <p:spPr>
          <a:ln/>
        </p:spPr>
        <p:txBody>
          <a:bodyPr/>
          <a:lstStyle>
            <a:lvl1pPr>
              <a:defRPr/>
            </a:lvl1pPr>
          </a:lstStyle>
          <a:p>
            <a:pPr>
              <a:defRPr/>
            </a:pPr>
            <a:r>
              <a:rPr lang="en-US" altLang="zh-TW"/>
              <a:t>朝陽科技大學資訊管理系呂瑞麟</a:t>
            </a:r>
          </a:p>
        </p:txBody>
      </p:sp>
      <p:sp>
        <p:nvSpPr>
          <p:cNvPr id="4" name="Rectangle 13"/>
          <p:cNvSpPr>
            <a:spLocks noGrp="1" noChangeArrowheads="1"/>
          </p:cNvSpPr>
          <p:nvPr>
            <p:ph type="sldNum" sz="quarter" idx="12"/>
          </p:nvPr>
        </p:nvSpPr>
        <p:spPr>
          <a:ln/>
        </p:spPr>
        <p:txBody>
          <a:bodyPr/>
          <a:lstStyle>
            <a:lvl1pPr>
              <a:defRPr/>
            </a:lvl1pPr>
          </a:lstStyle>
          <a:p>
            <a:pPr>
              <a:defRPr/>
            </a:pPr>
            <a:fld id="{3AD0C31B-0D6E-0B4B-A5C7-79E0A11731A6}" type="slidenum">
              <a:rPr lang="en-US" altLang="zh-TW"/>
              <a:pPr>
                <a:defRPr/>
              </a:pPr>
              <a:t>‹#›</a:t>
            </a:fld>
            <a:endParaRPr lang="en-US" altLang="zh-TW"/>
          </a:p>
        </p:txBody>
      </p:sp>
    </p:spTree>
    <p:extLst>
      <p:ext uri="{BB962C8B-B14F-4D97-AF65-F5344CB8AC3E}">
        <p14:creationId xmlns:p14="http://schemas.microsoft.com/office/powerpoint/2010/main" val="199299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TW"/>
              <a:t>朝陽科技大學資訊管理系呂瑞麟</a:t>
            </a:r>
          </a:p>
        </p:txBody>
      </p:sp>
      <p:sp>
        <p:nvSpPr>
          <p:cNvPr id="7" name="Rectangle 13"/>
          <p:cNvSpPr>
            <a:spLocks noGrp="1" noChangeArrowheads="1"/>
          </p:cNvSpPr>
          <p:nvPr>
            <p:ph type="sldNum" sz="quarter" idx="12"/>
          </p:nvPr>
        </p:nvSpPr>
        <p:spPr>
          <a:ln/>
        </p:spPr>
        <p:txBody>
          <a:bodyPr/>
          <a:lstStyle>
            <a:lvl1pPr>
              <a:defRPr/>
            </a:lvl1pPr>
          </a:lstStyle>
          <a:p>
            <a:pPr>
              <a:defRPr/>
            </a:pPr>
            <a:fld id="{A8983750-FF22-AB4E-A1DD-F7F5305C094E}" type="slidenum">
              <a:rPr lang="en-US" altLang="zh-TW"/>
              <a:pPr>
                <a:defRPr/>
              </a:pPr>
              <a:t>‹#›</a:t>
            </a:fld>
            <a:endParaRPr lang="en-US" altLang="zh-TW"/>
          </a:p>
        </p:txBody>
      </p:sp>
    </p:spTree>
    <p:extLst>
      <p:ext uri="{BB962C8B-B14F-4D97-AF65-F5344CB8AC3E}">
        <p14:creationId xmlns:p14="http://schemas.microsoft.com/office/powerpoint/2010/main" val="1699388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TW"/>
              <a:t>朝陽科技大學資訊管理系呂瑞麟</a:t>
            </a:r>
          </a:p>
        </p:txBody>
      </p:sp>
      <p:sp>
        <p:nvSpPr>
          <p:cNvPr id="7" name="Rectangle 13"/>
          <p:cNvSpPr>
            <a:spLocks noGrp="1" noChangeArrowheads="1"/>
          </p:cNvSpPr>
          <p:nvPr>
            <p:ph type="sldNum" sz="quarter" idx="12"/>
          </p:nvPr>
        </p:nvSpPr>
        <p:spPr>
          <a:ln/>
        </p:spPr>
        <p:txBody>
          <a:bodyPr/>
          <a:lstStyle>
            <a:lvl1pPr>
              <a:defRPr/>
            </a:lvl1pPr>
          </a:lstStyle>
          <a:p>
            <a:pPr>
              <a:defRPr/>
            </a:pPr>
            <a:fld id="{39CC8949-8793-0E47-B450-A5A317BB4ED6}" type="slidenum">
              <a:rPr lang="en-US" altLang="zh-TW"/>
              <a:pPr>
                <a:defRPr/>
              </a:pPr>
              <a:t>‹#›</a:t>
            </a:fld>
            <a:endParaRPr lang="en-US" altLang="zh-TW"/>
          </a:p>
        </p:txBody>
      </p:sp>
    </p:spTree>
    <p:extLst>
      <p:ext uri="{BB962C8B-B14F-4D97-AF65-F5344CB8AC3E}">
        <p14:creationId xmlns:p14="http://schemas.microsoft.com/office/powerpoint/2010/main" val="86669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charset="0"/>
                <a:ea typeface="新細明體" charset="-120"/>
              </a:defRPr>
            </a:lvl1pPr>
            <a:lvl2pPr marL="742950" indent="-285750">
              <a:defRPr kumimoji="1" sz="2400">
                <a:solidFill>
                  <a:schemeClr val="tx1"/>
                </a:solidFill>
                <a:latin typeface="Tahoma" charset="0"/>
                <a:ea typeface="新細明體" charset="-120"/>
              </a:defRPr>
            </a:lvl2pPr>
            <a:lvl3pPr marL="1143000" indent="-228600">
              <a:defRPr kumimoji="1" sz="2400">
                <a:solidFill>
                  <a:schemeClr val="tx1"/>
                </a:solidFill>
                <a:latin typeface="Tahoma" charset="0"/>
                <a:ea typeface="新細明體" charset="-120"/>
              </a:defRPr>
            </a:lvl3pPr>
            <a:lvl4pPr marL="1600200" indent="-228600">
              <a:defRPr kumimoji="1" sz="2400">
                <a:solidFill>
                  <a:schemeClr val="tx1"/>
                </a:solidFill>
                <a:latin typeface="Tahoma" charset="0"/>
                <a:ea typeface="新細明體" charset="-120"/>
              </a:defRPr>
            </a:lvl4pPr>
            <a:lvl5pPr marL="2057400" indent="-228600">
              <a:defRPr kumimoji="1" sz="2400">
                <a:solidFill>
                  <a:schemeClr val="tx1"/>
                </a:solidFill>
                <a:latin typeface="Tahoma" charset="0"/>
                <a:ea typeface="新細明體" charset="-120"/>
              </a:defRPr>
            </a:lvl5pPr>
            <a:lvl6pPr marL="2514600" indent="-228600" fontAlgn="base">
              <a:spcBef>
                <a:spcPct val="0"/>
              </a:spcBef>
              <a:spcAft>
                <a:spcPct val="0"/>
              </a:spcAft>
              <a:defRPr kumimoji="1" sz="2400">
                <a:solidFill>
                  <a:schemeClr val="tx1"/>
                </a:solidFill>
                <a:latin typeface="Tahoma" charset="0"/>
                <a:ea typeface="新細明體" charset="-120"/>
              </a:defRPr>
            </a:lvl6pPr>
            <a:lvl7pPr marL="2971800" indent="-228600" fontAlgn="base">
              <a:spcBef>
                <a:spcPct val="0"/>
              </a:spcBef>
              <a:spcAft>
                <a:spcPct val="0"/>
              </a:spcAft>
              <a:defRPr kumimoji="1" sz="2400">
                <a:solidFill>
                  <a:schemeClr val="tx1"/>
                </a:solidFill>
                <a:latin typeface="Tahoma" charset="0"/>
                <a:ea typeface="新細明體" charset="-120"/>
              </a:defRPr>
            </a:lvl7pPr>
            <a:lvl8pPr marL="3429000" indent="-228600" fontAlgn="base">
              <a:spcBef>
                <a:spcPct val="0"/>
              </a:spcBef>
              <a:spcAft>
                <a:spcPct val="0"/>
              </a:spcAft>
              <a:defRPr kumimoji="1" sz="2400">
                <a:solidFill>
                  <a:schemeClr val="tx1"/>
                </a:solidFill>
                <a:latin typeface="Tahoma" charset="0"/>
                <a:ea typeface="新細明體" charset="-120"/>
              </a:defRPr>
            </a:lvl8pPr>
            <a:lvl9pPr marL="3886200" indent="-228600" fontAlgn="base">
              <a:spcBef>
                <a:spcPct val="0"/>
              </a:spcBef>
              <a:spcAft>
                <a:spcPct val="0"/>
              </a:spcAft>
              <a:defRPr kumimoji="1" sz="2400">
                <a:solidFill>
                  <a:schemeClr val="tx1"/>
                </a:solidFill>
                <a:latin typeface="Tahoma" charset="0"/>
                <a:ea typeface="新細明體" charset="-120"/>
              </a:defRPr>
            </a:lvl9pPr>
          </a:lstStyle>
          <a:p>
            <a:pPr algn="ctr" eaLnBrk="1" hangingPunct="1">
              <a:defRPr/>
            </a:pPr>
            <a:endParaRPr lang="zh-TW" altLang="zh-TW"/>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charset="0"/>
                <a:ea typeface="新細明體" charset="-120"/>
              </a:defRPr>
            </a:lvl1pPr>
            <a:lvl2pPr marL="742950" indent="-285750">
              <a:defRPr kumimoji="1" sz="2400">
                <a:solidFill>
                  <a:schemeClr val="tx1"/>
                </a:solidFill>
                <a:latin typeface="Tahoma" charset="0"/>
                <a:ea typeface="新細明體" charset="-120"/>
              </a:defRPr>
            </a:lvl2pPr>
            <a:lvl3pPr marL="1143000" indent="-228600">
              <a:defRPr kumimoji="1" sz="2400">
                <a:solidFill>
                  <a:schemeClr val="tx1"/>
                </a:solidFill>
                <a:latin typeface="Tahoma" charset="0"/>
                <a:ea typeface="新細明體" charset="-120"/>
              </a:defRPr>
            </a:lvl3pPr>
            <a:lvl4pPr marL="1600200" indent="-228600">
              <a:defRPr kumimoji="1" sz="2400">
                <a:solidFill>
                  <a:schemeClr val="tx1"/>
                </a:solidFill>
                <a:latin typeface="Tahoma" charset="0"/>
                <a:ea typeface="新細明體" charset="-120"/>
              </a:defRPr>
            </a:lvl4pPr>
            <a:lvl5pPr marL="2057400" indent="-228600">
              <a:defRPr kumimoji="1" sz="2400">
                <a:solidFill>
                  <a:schemeClr val="tx1"/>
                </a:solidFill>
                <a:latin typeface="Tahoma" charset="0"/>
                <a:ea typeface="新細明體" charset="-120"/>
              </a:defRPr>
            </a:lvl5pPr>
            <a:lvl6pPr marL="2514600" indent="-228600" fontAlgn="base">
              <a:spcBef>
                <a:spcPct val="0"/>
              </a:spcBef>
              <a:spcAft>
                <a:spcPct val="0"/>
              </a:spcAft>
              <a:defRPr kumimoji="1" sz="2400">
                <a:solidFill>
                  <a:schemeClr val="tx1"/>
                </a:solidFill>
                <a:latin typeface="Tahoma" charset="0"/>
                <a:ea typeface="新細明體" charset="-120"/>
              </a:defRPr>
            </a:lvl6pPr>
            <a:lvl7pPr marL="2971800" indent="-228600" fontAlgn="base">
              <a:spcBef>
                <a:spcPct val="0"/>
              </a:spcBef>
              <a:spcAft>
                <a:spcPct val="0"/>
              </a:spcAft>
              <a:defRPr kumimoji="1" sz="2400">
                <a:solidFill>
                  <a:schemeClr val="tx1"/>
                </a:solidFill>
                <a:latin typeface="Tahoma" charset="0"/>
                <a:ea typeface="新細明體" charset="-120"/>
              </a:defRPr>
            </a:lvl7pPr>
            <a:lvl8pPr marL="3429000" indent="-228600" fontAlgn="base">
              <a:spcBef>
                <a:spcPct val="0"/>
              </a:spcBef>
              <a:spcAft>
                <a:spcPct val="0"/>
              </a:spcAft>
              <a:defRPr kumimoji="1" sz="2400">
                <a:solidFill>
                  <a:schemeClr val="tx1"/>
                </a:solidFill>
                <a:latin typeface="Tahoma" charset="0"/>
                <a:ea typeface="新細明體" charset="-120"/>
              </a:defRPr>
            </a:lvl8pPr>
            <a:lvl9pPr marL="3886200" indent="-228600" fontAlgn="base">
              <a:spcBef>
                <a:spcPct val="0"/>
              </a:spcBef>
              <a:spcAft>
                <a:spcPct val="0"/>
              </a:spcAft>
              <a:defRPr kumimoji="1" sz="2400">
                <a:solidFill>
                  <a:schemeClr val="tx1"/>
                </a:solidFill>
                <a:latin typeface="Tahoma" charset="0"/>
                <a:ea typeface="新細明體" charset="-120"/>
              </a:defRPr>
            </a:lvl9pPr>
          </a:lstStyle>
          <a:p>
            <a:pPr algn="ctr" eaLnBrk="1" hangingPunct="1">
              <a:defRPr/>
            </a:pPr>
            <a:endParaRPr lang="zh-TW" altLang="zh-TW"/>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charset="0"/>
                <a:ea typeface="新細明體" charset="-120"/>
              </a:defRPr>
            </a:lvl1pPr>
            <a:lvl2pPr marL="742950" indent="-285750">
              <a:defRPr kumimoji="1" sz="2400">
                <a:solidFill>
                  <a:schemeClr val="tx1"/>
                </a:solidFill>
                <a:latin typeface="Tahoma" charset="0"/>
                <a:ea typeface="新細明體" charset="-120"/>
              </a:defRPr>
            </a:lvl2pPr>
            <a:lvl3pPr marL="1143000" indent="-228600">
              <a:defRPr kumimoji="1" sz="2400">
                <a:solidFill>
                  <a:schemeClr val="tx1"/>
                </a:solidFill>
                <a:latin typeface="Tahoma" charset="0"/>
                <a:ea typeface="新細明體" charset="-120"/>
              </a:defRPr>
            </a:lvl3pPr>
            <a:lvl4pPr marL="1600200" indent="-228600">
              <a:defRPr kumimoji="1" sz="2400">
                <a:solidFill>
                  <a:schemeClr val="tx1"/>
                </a:solidFill>
                <a:latin typeface="Tahoma" charset="0"/>
                <a:ea typeface="新細明體" charset="-120"/>
              </a:defRPr>
            </a:lvl4pPr>
            <a:lvl5pPr marL="2057400" indent="-228600">
              <a:defRPr kumimoji="1" sz="2400">
                <a:solidFill>
                  <a:schemeClr val="tx1"/>
                </a:solidFill>
                <a:latin typeface="Tahoma" charset="0"/>
                <a:ea typeface="新細明體" charset="-120"/>
              </a:defRPr>
            </a:lvl5pPr>
            <a:lvl6pPr marL="2514600" indent="-228600" fontAlgn="base">
              <a:spcBef>
                <a:spcPct val="0"/>
              </a:spcBef>
              <a:spcAft>
                <a:spcPct val="0"/>
              </a:spcAft>
              <a:defRPr kumimoji="1" sz="2400">
                <a:solidFill>
                  <a:schemeClr val="tx1"/>
                </a:solidFill>
                <a:latin typeface="Tahoma" charset="0"/>
                <a:ea typeface="新細明體" charset="-120"/>
              </a:defRPr>
            </a:lvl6pPr>
            <a:lvl7pPr marL="2971800" indent="-228600" fontAlgn="base">
              <a:spcBef>
                <a:spcPct val="0"/>
              </a:spcBef>
              <a:spcAft>
                <a:spcPct val="0"/>
              </a:spcAft>
              <a:defRPr kumimoji="1" sz="2400">
                <a:solidFill>
                  <a:schemeClr val="tx1"/>
                </a:solidFill>
                <a:latin typeface="Tahoma" charset="0"/>
                <a:ea typeface="新細明體" charset="-120"/>
              </a:defRPr>
            </a:lvl7pPr>
            <a:lvl8pPr marL="3429000" indent="-228600" fontAlgn="base">
              <a:spcBef>
                <a:spcPct val="0"/>
              </a:spcBef>
              <a:spcAft>
                <a:spcPct val="0"/>
              </a:spcAft>
              <a:defRPr kumimoji="1" sz="2400">
                <a:solidFill>
                  <a:schemeClr val="tx1"/>
                </a:solidFill>
                <a:latin typeface="Tahoma" charset="0"/>
                <a:ea typeface="新細明體" charset="-120"/>
              </a:defRPr>
            </a:lvl8pPr>
            <a:lvl9pPr marL="3886200" indent="-228600" fontAlgn="base">
              <a:spcBef>
                <a:spcPct val="0"/>
              </a:spcBef>
              <a:spcAft>
                <a:spcPct val="0"/>
              </a:spcAft>
              <a:defRPr kumimoji="1" sz="2400">
                <a:solidFill>
                  <a:schemeClr val="tx1"/>
                </a:solidFill>
                <a:latin typeface="Tahoma" charset="0"/>
                <a:ea typeface="新細明體" charset="-120"/>
              </a:defRPr>
            </a:lvl9pPr>
          </a:lstStyle>
          <a:p>
            <a:pPr algn="ctr" eaLnBrk="1" hangingPunct="1">
              <a:defRPr/>
            </a:pPr>
            <a:endParaRPr lang="zh-TW" altLang="zh-TW"/>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charset="0"/>
                <a:ea typeface="新細明體" charset="-120"/>
              </a:defRPr>
            </a:lvl1pPr>
            <a:lvl2pPr marL="742950" indent="-285750">
              <a:defRPr kumimoji="1" sz="2400">
                <a:solidFill>
                  <a:schemeClr val="tx1"/>
                </a:solidFill>
                <a:latin typeface="Tahoma" charset="0"/>
                <a:ea typeface="新細明體" charset="-120"/>
              </a:defRPr>
            </a:lvl2pPr>
            <a:lvl3pPr marL="1143000" indent="-228600">
              <a:defRPr kumimoji="1" sz="2400">
                <a:solidFill>
                  <a:schemeClr val="tx1"/>
                </a:solidFill>
                <a:latin typeface="Tahoma" charset="0"/>
                <a:ea typeface="新細明體" charset="-120"/>
              </a:defRPr>
            </a:lvl3pPr>
            <a:lvl4pPr marL="1600200" indent="-228600">
              <a:defRPr kumimoji="1" sz="2400">
                <a:solidFill>
                  <a:schemeClr val="tx1"/>
                </a:solidFill>
                <a:latin typeface="Tahoma" charset="0"/>
                <a:ea typeface="新細明體" charset="-120"/>
              </a:defRPr>
            </a:lvl4pPr>
            <a:lvl5pPr marL="2057400" indent="-228600">
              <a:defRPr kumimoji="1" sz="2400">
                <a:solidFill>
                  <a:schemeClr val="tx1"/>
                </a:solidFill>
                <a:latin typeface="Tahoma" charset="0"/>
                <a:ea typeface="新細明體" charset="-120"/>
              </a:defRPr>
            </a:lvl5pPr>
            <a:lvl6pPr marL="2514600" indent="-228600" fontAlgn="base">
              <a:spcBef>
                <a:spcPct val="0"/>
              </a:spcBef>
              <a:spcAft>
                <a:spcPct val="0"/>
              </a:spcAft>
              <a:defRPr kumimoji="1" sz="2400">
                <a:solidFill>
                  <a:schemeClr val="tx1"/>
                </a:solidFill>
                <a:latin typeface="Tahoma" charset="0"/>
                <a:ea typeface="新細明體" charset="-120"/>
              </a:defRPr>
            </a:lvl6pPr>
            <a:lvl7pPr marL="2971800" indent="-228600" fontAlgn="base">
              <a:spcBef>
                <a:spcPct val="0"/>
              </a:spcBef>
              <a:spcAft>
                <a:spcPct val="0"/>
              </a:spcAft>
              <a:defRPr kumimoji="1" sz="2400">
                <a:solidFill>
                  <a:schemeClr val="tx1"/>
                </a:solidFill>
                <a:latin typeface="Tahoma" charset="0"/>
                <a:ea typeface="新細明體" charset="-120"/>
              </a:defRPr>
            </a:lvl7pPr>
            <a:lvl8pPr marL="3429000" indent="-228600" fontAlgn="base">
              <a:spcBef>
                <a:spcPct val="0"/>
              </a:spcBef>
              <a:spcAft>
                <a:spcPct val="0"/>
              </a:spcAft>
              <a:defRPr kumimoji="1" sz="2400">
                <a:solidFill>
                  <a:schemeClr val="tx1"/>
                </a:solidFill>
                <a:latin typeface="Tahoma" charset="0"/>
                <a:ea typeface="新細明體" charset="-120"/>
              </a:defRPr>
            </a:lvl8pPr>
            <a:lvl9pPr marL="3886200" indent="-228600" fontAlgn="base">
              <a:spcBef>
                <a:spcPct val="0"/>
              </a:spcBef>
              <a:spcAft>
                <a:spcPct val="0"/>
              </a:spcAft>
              <a:defRPr kumimoji="1" sz="2400">
                <a:solidFill>
                  <a:schemeClr val="tx1"/>
                </a:solidFill>
                <a:latin typeface="Tahoma" charset="0"/>
                <a:ea typeface="新細明體" charset="-120"/>
              </a:defRPr>
            </a:lvl9pPr>
          </a:lstStyle>
          <a:p>
            <a:pPr algn="ctr" eaLnBrk="1" hangingPunct="1">
              <a:defRPr/>
            </a:pPr>
            <a:endParaRPr lang="zh-TW" altLang="zh-TW"/>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charset="0"/>
                <a:ea typeface="新細明體" charset="-120"/>
              </a:defRPr>
            </a:lvl1pPr>
            <a:lvl2pPr marL="742950" indent="-285750">
              <a:defRPr kumimoji="1" sz="2400">
                <a:solidFill>
                  <a:schemeClr val="tx1"/>
                </a:solidFill>
                <a:latin typeface="Tahoma" charset="0"/>
                <a:ea typeface="新細明體" charset="-120"/>
              </a:defRPr>
            </a:lvl2pPr>
            <a:lvl3pPr marL="1143000" indent="-228600">
              <a:defRPr kumimoji="1" sz="2400">
                <a:solidFill>
                  <a:schemeClr val="tx1"/>
                </a:solidFill>
                <a:latin typeface="Tahoma" charset="0"/>
                <a:ea typeface="新細明體" charset="-120"/>
              </a:defRPr>
            </a:lvl3pPr>
            <a:lvl4pPr marL="1600200" indent="-228600">
              <a:defRPr kumimoji="1" sz="2400">
                <a:solidFill>
                  <a:schemeClr val="tx1"/>
                </a:solidFill>
                <a:latin typeface="Tahoma" charset="0"/>
                <a:ea typeface="新細明體" charset="-120"/>
              </a:defRPr>
            </a:lvl4pPr>
            <a:lvl5pPr marL="2057400" indent="-228600">
              <a:defRPr kumimoji="1" sz="2400">
                <a:solidFill>
                  <a:schemeClr val="tx1"/>
                </a:solidFill>
                <a:latin typeface="Tahoma" charset="0"/>
                <a:ea typeface="新細明體" charset="-120"/>
              </a:defRPr>
            </a:lvl5pPr>
            <a:lvl6pPr marL="2514600" indent="-228600" fontAlgn="base">
              <a:spcBef>
                <a:spcPct val="0"/>
              </a:spcBef>
              <a:spcAft>
                <a:spcPct val="0"/>
              </a:spcAft>
              <a:defRPr kumimoji="1" sz="2400">
                <a:solidFill>
                  <a:schemeClr val="tx1"/>
                </a:solidFill>
                <a:latin typeface="Tahoma" charset="0"/>
                <a:ea typeface="新細明體" charset="-120"/>
              </a:defRPr>
            </a:lvl6pPr>
            <a:lvl7pPr marL="2971800" indent="-228600" fontAlgn="base">
              <a:spcBef>
                <a:spcPct val="0"/>
              </a:spcBef>
              <a:spcAft>
                <a:spcPct val="0"/>
              </a:spcAft>
              <a:defRPr kumimoji="1" sz="2400">
                <a:solidFill>
                  <a:schemeClr val="tx1"/>
                </a:solidFill>
                <a:latin typeface="Tahoma" charset="0"/>
                <a:ea typeface="新細明體" charset="-120"/>
              </a:defRPr>
            </a:lvl7pPr>
            <a:lvl8pPr marL="3429000" indent="-228600" fontAlgn="base">
              <a:spcBef>
                <a:spcPct val="0"/>
              </a:spcBef>
              <a:spcAft>
                <a:spcPct val="0"/>
              </a:spcAft>
              <a:defRPr kumimoji="1" sz="2400">
                <a:solidFill>
                  <a:schemeClr val="tx1"/>
                </a:solidFill>
                <a:latin typeface="Tahoma" charset="0"/>
                <a:ea typeface="新細明體" charset="-120"/>
              </a:defRPr>
            </a:lvl8pPr>
            <a:lvl9pPr marL="3886200" indent="-228600" fontAlgn="base">
              <a:spcBef>
                <a:spcPct val="0"/>
              </a:spcBef>
              <a:spcAft>
                <a:spcPct val="0"/>
              </a:spcAft>
              <a:defRPr kumimoji="1" sz="2400">
                <a:solidFill>
                  <a:schemeClr val="tx1"/>
                </a:solidFill>
                <a:latin typeface="Tahoma" charset="0"/>
                <a:ea typeface="新細明體" charset="-120"/>
              </a:defRPr>
            </a:lvl9pPr>
          </a:lstStyle>
          <a:p>
            <a:pPr algn="ctr" eaLnBrk="1" hangingPunct="1">
              <a:defRPr/>
            </a:pPr>
            <a:endParaRPr lang="zh-TW" altLang="zh-TW"/>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charset="0"/>
                <a:ea typeface="新細明體" charset="-120"/>
              </a:defRPr>
            </a:lvl1pPr>
            <a:lvl2pPr marL="742950" indent="-285750">
              <a:defRPr kumimoji="1" sz="2400">
                <a:solidFill>
                  <a:schemeClr val="tx1"/>
                </a:solidFill>
                <a:latin typeface="Tahoma" charset="0"/>
                <a:ea typeface="新細明體" charset="-120"/>
              </a:defRPr>
            </a:lvl2pPr>
            <a:lvl3pPr marL="1143000" indent="-228600">
              <a:defRPr kumimoji="1" sz="2400">
                <a:solidFill>
                  <a:schemeClr val="tx1"/>
                </a:solidFill>
                <a:latin typeface="Tahoma" charset="0"/>
                <a:ea typeface="新細明體" charset="-120"/>
              </a:defRPr>
            </a:lvl3pPr>
            <a:lvl4pPr marL="1600200" indent="-228600">
              <a:defRPr kumimoji="1" sz="2400">
                <a:solidFill>
                  <a:schemeClr val="tx1"/>
                </a:solidFill>
                <a:latin typeface="Tahoma" charset="0"/>
                <a:ea typeface="新細明體" charset="-120"/>
              </a:defRPr>
            </a:lvl4pPr>
            <a:lvl5pPr marL="2057400" indent="-228600">
              <a:defRPr kumimoji="1" sz="2400">
                <a:solidFill>
                  <a:schemeClr val="tx1"/>
                </a:solidFill>
                <a:latin typeface="Tahoma" charset="0"/>
                <a:ea typeface="新細明體" charset="-120"/>
              </a:defRPr>
            </a:lvl5pPr>
            <a:lvl6pPr marL="2514600" indent="-228600" fontAlgn="base">
              <a:spcBef>
                <a:spcPct val="0"/>
              </a:spcBef>
              <a:spcAft>
                <a:spcPct val="0"/>
              </a:spcAft>
              <a:defRPr kumimoji="1" sz="2400">
                <a:solidFill>
                  <a:schemeClr val="tx1"/>
                </a:solidFill>
                <a:latin typeface="Tahoma" charset="0"/>
                <a:ea typeface="新細明體" charset="-120"/>
              </a:defRPr>
            </a:lvl6pPr>
            <a:lvl7pPr marL="2971800" indent="-228600" fontAlgn="base">
              <a:spcBef>
                <a:spcPct val="0"/>
              </a:spcBef>
              <a:spcAft>
                <a:spcPct val="0"/>
              </a:spcAft>
              <a:defRPr kumimoji="1" sz="2400">
                <a:solidFill>
                  <a:schemeClr val="tx1"/>
                </a:solidFill>
                <a:latin typeface="Tahoma" charset="0"/>
                <a:ea typeface="新細明體" charset="-120"/>
              </a:defRPr>
            </a:lvl7pPr>
            <a:lvl8pPr marL="3429000" indent="-228600" fontAlgn="base">
              <a:spcBef>
                <a:spcPct val="0"/>
              </a:spcBef>
              <a:spcAft>
                <a:spcPct val="0"/>
              </a:spcAft>
              <a:defRPr kumimoji="1" sz="2400">
                <a:solidFill>
                  <a:schemeClr val="tx1"/>
                </a:solidFill>
                <a:latin typeface="Tahoma" charset="0"/>
                <a:ea typeface="新細明體" charset="-120"/>
              </a:defRPr>
            </a:lvl8pPr>
            <a:lvl9pPr marL="3886200" indent="-228600" fontAlgn="base">
              <a:spcBef>
                <a:spcPct val="0"/>
              </a:spcBef>
              <a:spcAft>
                <a:spcPct val="0"/>
              </a:spcAft>
              <a:defRPr kumimoji="1" sz="2400">
                <a:solidFill>
                  <a:schemeClr val="tx1"/>
                </a:solidFill>
                <a:latin typeface="Tahoma" charset="0"/>
                <a:ea typeface="新細明體" charset="-120"/>
              </a:defRPr>
            </a:lvl9pPr>
          </a:lstStyle>
          <a:p>
            <a:pPr algn="ctr" eaLnBrk="1" hangingPunct="1">
              <a:defRPr/>
            </a:pPr>
            <a:endParaRPr lang="zh-TW" altLang="zh-TW"/>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charset="0"/>
                <a:ea typeface="新細明體" charset="-120"/>
              </a:defRPr>
            </a:lvl1pPr>
            <a:lvl2pPr marL="742950" indent="-285750">
              <a:defRPr kumimoji="1" sz="2400">
                <a:solidFill>
                  <a:schemeClr val="tx1"/>
                </a:solidFill>
                <a:latin typeface="Tahoma" charset="0"/>
                <a:ea typeface="新細明體" charset="-120"/>
              </a:defRPr>
            </a:lvl2pPr>
            <a:lvl3pPr marL="1143000" indent="-228600">
              <a:defRPr kumimoji="1" sz="2400">
                <a:solidFill>
                  <a:schemeClr val="tx1"/>
                </a:solidFill>
                <a:latin typeface="Tahoma" charset="0"/>
                <a:ea typeface="新細明體" charset="-120"/>
              </a:defRPr>
            </a:lvl3pPr>
            <a:lvl4pPr marL="1600200" indent="-228600">
              <a:defRPr kumimoji="1" sz="2400">
                <a:solidFill>
                  <a:schemeClr val="tx1"/>
                </a:solidFill>
                <a:latin typeface="Tahoma" charset="0"/>
                <a:ea typeface="新細明體" charset="-120"/>
              </a:defRPr>
            </a:lvl4pPr>
            <a:lvl5pPr marL="2057400" indent="-228600">
              <a:defRPr kumimoji="1" sz="2400">
                <a:solidFill>
                  <a:schemeClr val="tx1"/>
                </a:solidFill>
                <a:latin typeface="Tahoma" charset="0"/>
                <a:ea typeface="新細明體" charset="-120"/>
              </a:defRPr>
            </a:lvl5pPr>
            <a:lvl6pPr marL="2514600" indent="-228600" fontAlgn="base">
              <a:spcBef>
                <a:spcPct val="0"/>
              </a:spcBef>
              <a:spcAft>
                <a:spcPct val="0"/>
              </a:spcAft>
              <a:defRPr kumimoji="1" sz="2400">
                <a:solidFill>
                  <a:schemeClr val="tx1"/>
                </a:solidFill>
                <a:latin typeface="Tahoma" charset="0"/>
                <a:ea typeface="新細明體" charset="-120"/>
              </a:defRPr>
            </a:lvl6pPr>
            <a:lvl7pPr marL="2971800" indent="-228600" fontAlgn="base">
              <a:spcBef>
                <a:spcPct val="0"/>
              </a:spcBef>
              <a:spcAft>
                <a:spcPct val="0"/>
              </a:spcAft>
              <a:defRPr kumimoji="1" sz="2400">
                <a:solidFill>
                  <a:schemeClr val="tx1"/>
                </a:solidFill>
                <a:latin typeface="Tahoma" charset="0"/>
                <a:ea typeface="新細明體" charset="-120"/>
              </a:defRPr>
            </a:lvl7pPr>
            <a:lvl8pPr marL="3429000" indent="-228600" fontAlgn="base">
              <a:spcBef>
                <a:spcPct val="0"/>
              </a:spcBef>
              <a:spcAft>
                <a:spcPct val="0"/>
              </a:spcAft>
              <a:defRPr kumimoji="1" sz="2400">
                <a:solidFill>
                  <a:schemeClr val="tx1"/>
                </a:solidFill>
                <a:latin typeface="Tahoma" charset="0"/>
                <a:ea typeface="新細明體" charset="-120"/>
              </a:defRPr>
            </a:lvl8pPr>
            <a:lvl9pPr marL="3886200" indent="-228600" fontAlgn="base">
              <a:spcBef>
                <a:spcPct val="0"/>
              </a:spcBef>
              <a:spcAft>
                <a:spcPct val="0"/>
              </a:spcAft>
              <a:defRPr kumimoji="1" sz="2400">
                <a:solidFill>
                  <a:schemeClr val="tx1"/>
                </a:solidFill>
                <a:latin typeface="Tahoma" charset="0"/>
                <a:ea typeface="新細明體" charset="-120"/>
              </a:defRPr>
            </a:lvl9pPr>
          </a:lstStyle>
          <a:p>
            <a:pPr algn="ctr" eaLnBrk="1" hangingPunct="1">
              <a:defRPr/>
            </a:pPr>
            <a:endParaRPr lang="zh-TW" altLang="zh-TW"/>
          </a:p>
        </p:txBody>
      </p:sp>
      <p:sp>
        <p:nvSpPr>
          <p:cNvPr id="1033" name="Rectangle 9"/>
          <p:cNvSpPr>
            <a:spLocks noGrp="1" noChangeArrowheads="1"/>
          </p:cNvSpPr>
          <p:nvPr>
            <p:ph type="title"/>
          </p:nvPr>
        </p:nvSpPr>
        <p:spPr bwMode="auto">
          <a:xfrm>
            <a:off x="1150938" y="617538"/>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zh-TW" altLang="en-US"/>
              <a:t>按一下以編輯母片標題樣式</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1451"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a:latin typeface="Tahoma" pitchFamily="34" charset="0"/>
                <a:ea typeface="新細明體" pitchFamily="18" charset="-120"/>
                <a:cs typeface="+mn-cs"/>
              </a:defRPr>
            </a:lvl1pPr>
          </a:lstStyle>
          <a:p>
            <a:pPr>
              <a:defRPr/>
            </a:pPr>
            <a:endParaRPr lang="en-US" altLang="zh-TW"/>
          </a:p>
        </p:txBody>
      </p:sp>
      <p:sp>
        <p:nvSpPr>
          <p:cNvPr id="61452"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a:latin typeface="Tahoma" pitchFamily="34" charset="0"/>
                <a:ea typeface="新細明體" pitchFamily="18" charset="-120"/>
                <a:cs typeface="+mn-cs"/>
              </a:defRPr>
            </a:lvl1pPr>
          </a:lstStyle>
          <a:p>
            <a:pPr>
              <a:defRPr/>
            </a:pPr>
            <a:r>
              <a:rPr lang="en-US" altLang="zh-TW"/>
              <a:t>朝陽科技大學資訊管理系呂瑞麟</a:t>
            </a:r>
          </a:p>
        </p:txBody>
      </p:sp>
      <p:sp>
        <p:nvSpPr>
          <p:cNvPr id="61453"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lvl1pPr>
          </a:lstStyle>
          <a:p>
            <a:pPr>
              <a:defRPr/>
            </a:pPr>
            <a:fld id="{6E9AA6F7-3460-5D47-9A71-CA72B24B4D71}" type="slidenum">
              <a:rPr lang="en-US" altLang="zh-TW"/>
              <a:pPr>
                <a:defRPr/>
              </a:pPr>
              <a:t>‹#›</a:t>
            </a:fld>
            <a:endParaRPr lang="en-US" altLang="zh-TW"/>
          </a:p>
        </p:txBody>
      </p:sp>
      <p:pic>
        <p:nvPicPr>
          <p:cNvPr id="1038" name="Picture 14" descr="ecr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91400" y="5257800"/>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74"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Lst>
  <p:txStyles>
    <p:titleStyle>
      <a:lvl1pPr algn="l" rtl="0" eaLnBrk="0" fontAlgn="base" hangingPunct="0">
        <a:spcBef>
          <a:spcPct val="0"/>
        </a:spcBef>
        <a:spcAft>
          <a:spcPct val="0"/>
        </a:spcAft>
        <a:defRPr kumimoji="1" sz="4400">
          <a:solidFill>
            <a:schemeClr val="tx2"/>
          </a:solidFill>
          <a:latin typeface="+mj-lt"/>
          <a:ea typeface="+mj-ea"/>
          <a:cs typeface="新細明體" charset="0"/>
        </a:defRPr>
      </a:lvl1pPr>
      <a:lvl2pPr algn="l" rtl="0" eaLnBrk="0" fontAlgn="base" hangingPunct="0">
        <a:spcBef>
          <a:spcPct val="0"/>
        </a:spcBef>
        <a:spcAft>
          <a:spcPct val="0"/>
        </a:spcAft>
        <a:defRPr kumimoji="1" sz="4400">
          <a:solidFill>
            <a:schemeClr val="tx2"/>
          </a:solidFill>
          <a:latin typeface="Tahoma" pitchFamily="34" charset="0"/>
          <a:ea typeface="新細明體" pitchFamily="18" charset="-120"/>
          <a:cs typeface="新細明體" charset="0"/>
        </a:defRPr>
      </a:lvl2pPr>
      <a:lvl3pPr algn="l" rtl="0" eaLnBrk="0" fontAlgn="base" hangingPunct="0">
        <a:spcBef>
          <a:spcPct val="0"/>
        </a:spcBef>
        <a:spcAft>
          <a:spcPct val="0"/>
        </a:spcAft>
        <a:defRPr kumimoji="1" sz="4400">
          <a:solidFill>
            <a:schemeClr val="tx2"/>
          </a:solidFill>
          <a:latin typeface="Tahoma" pitchFamily="34" charset="0"/>
          <a:ea typeface="新細明體" pitchFamily="18" charset="-120"/>
          <a:cs typeface="新細明體" charset="0"/>
        </a:defRPr>
      </a:lvl3pPr>
      <a:lvl4pPr algn="l" rtl="0" eaLnBrk="0" fontAlgn="base" hangingPunct="0">
        <a:spcBef>
          <a:spcPct val="0"/>
        </a:spcBef>
        <a:spcAft>
          <a:spcPct val="0"/>
        </a:spcAft>
        <a:defRPr kumimoji="1" sz="4400">
          <a:solidFill>
            <a:schemeClr val="tx2"/>
          </a:solidFill>
          <a:latin typeface="Tahoma" pitchFamily="34" charset="0"/>
          <a:ea typeface="新細明體" pitchFamily="18" charset="-120"/>
          <a:cs typeface="新細明體" charset="0"/>
        </a:defRPr>
      </a:lvl4pPr>
      <a:lvl5pPr algn="l" rtl="0" eaLnBrk="0" fontAlgn="base" hangingPunct="0">
        <a:spcBef>
          <a:spcPct val="0"/>
        </a:spcBef>
        <a:spcAft>
          <a:spcPct val="0"/>
        </a:spcAft>
        <a:defRPr kumimoji="1" sz="4400">
          <a:solidFill>
            <a:schemeClr val="tx2"/>
          </a:solidFill>
          <a:latin typeface="Tahoma" pitchFamily="34" charset="0"/>
          <a:ea typeface="新細明體" pitchFamily="18" charset="-120"/>
          <a:cs typeface="新細明體" charset="0"/>
        </a:defRPr>
      </a:lvl5pPr>
      <a:lvl6pPr marL="457200" algn="l" rtl="0" fontAlgn="base">
        <a:spcBef>
          <a:spcPct val="0"/>
        </a:spcBef>
        <a:spcAft>
          <a:spcPct val="0"/>
        </a:spcAft>
        <a:defRPr kumimoji="1" sz="4400">
          <a:solidFill>
            <a:schemeClr val="tx2"/>
          </a:solidFill>
          <a:latin typeface="Tahoma" pitchFamily="34" charset="0"/>
          <a:ea typeface="新細明體" pitchFamily="18" charset="-120"/>
        </a:defRPr>
      </a:lvl6pPr>
      <a:lvl7pPr marL="914400" algn="l" rtl="0" fontAlgn="base">
        <a:spcBef>
          <a:spcPct val="0"/>
        </a:spcBef>
        <a:spcAft>
          <a:spcPct val="0"/>
        </a:spcAft>
        <a:defRPr kumimoji="1" sz="4400">
          <a:solidFill>
            <a:schemeClr val="tx2"/>
          </a:solidFill>
          <a:latin typeface="Tahoma" pitchFamily="34" charset="0"/>
          <a:ea typeface="新細明體" pitchFamily="18" charset="-120"/>
        </a:defRPr>
      </a:lvl7pPr>
      <a:lvl8pPr marL="1371600" algn="l" rtl="0" fontAlgn="base">
        <a:spcBef>
          <a:spcPct val="0"/>
        </a:spcBef>
        <a:spcAft>
          <a:spcPct val="0"/>
        </a:spcAft>
        <a:defRPr kumimoji="1" sz="4400">
          <a:solidFill>
            <a:schemeClr val="tx2"/>
          </a:solidFill>
          <a:latin typeface="Tahoma" pitchFamily="34" charset="0"/>
          <a:ea typeface="新細明體" pitchFamily="18" charset="-120"/>
        </a:defRPr>
      </a:lvl8pPr>
      <a:lvl9pPr marL="1828800" algn="l" rtl="0" fontAlgn="base">
        <a:spcBef>
          <a:spcPct val="0"/>
        </a:spcBef>
        <a:spcAft>
          <a:spcPct val="0"/>
        </a:spcAft>
        <a:defRPr kumimoji="1" sz="4400">
          <a:solidFill>
            <a:schemeClr val="tx2"/>
          </a:solidFill>
          <a:latin typeface="Tahoma" pitchFamily="34" charset="0"/>
          <a:ea typeface="新細明體" pitchFamily="18" charset="-120"/>
        </a:defRPr>
      </a:lvl9pPr>
    </p:titleStyle>
    <p:bodyStyle>
      <a:lvl1pPr marL="342900" indent="-342900" algn="l" rtl="0" eaLnBrk="0" fontAlgn="base" hangingPunct="0">
        <a:spcBef>
          <a:spcPct val="20000"/>
        </a:spcBef>
        <a:spcAft>
          <a:spcPct val="0"/>
        </a:spcAft>
        <a:buClr>
          <a:schemeClr val="folHlink"/>
        </a:buClr>
        <a:buSzPct val="60000"/>
        <a:buFont typeface="Wingdings" charset="2"/>
        <a:buChar char="n"/>
        <a:defRPr kumimoji="1" sz="3200">
          <a:solidFill>
            <a:schemeClr val="tx1"/>
          </a:solidFill>
          <a:latin typeface="+mn-lt"/>
          <a:ea typeface="+mn-ea"/>
          <a:cs typeface="新細明體" charset="0"/>
        </a:defRPr>
      </a:lvl1pPr>
      <a:lvl2pPr marL="742950" indent="-285750" algn="l" rtl="0" eaLnBrk="0" fontAlgn="base" hangingPunct="0">
        <a:spcBef>
          <a:spcPct val="20000"/>
        </a:spcBef>
        <a:spcAft>
          <a:spcPct val="0"/>
        </a:spcAft>
        <a:buClr>
          <a:schemeClr val="hlink"/>
        </a:buClr>
        <a:buSzPct val="55000"/>
        <a:buFont typeface="Wingdings"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9.tif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9.tif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s://stats.stackexchange.com/questions/142906/what-does-pac-learning-theory-mean" TargetMode="External"/><Relationship Id="rId7" Type="http://schemas.openxmlformats.org/officeDocument/2006/relationships/image" Target="../media/image1.png"/><Relationship Id="rId2" Type="http://schemas.openxmlformats.org/officeDocument/2006/relationships/hyperlink" Target="https://jason-chen-1992.weebly.com/home/-bias-variance-tradeoff" TargetMode="External"/><Relationship Id="rId1" Type="http://schemas.openxmlformats.org/officeDocument/2006/relationships/slideLayout" Target="../slideLayouts/slideLayout2.xml"/><Relationship Id="rId6" Type="http://schemas.openxmlformats.org/officeDocument/2006/relationships/hyperlink" Target="https://towardsdatascience.com/a-gentle-introduction-to-maximum-likelihood-estimation-and-maximum-a-posteriori-estimation-d7c318f9d22d" TargetMode="External"/><Relationship Id="rId5" Type="http://schemas.openxmlformats.org/officeDocument/2006/relationships/hyperlink" Target="https://machinelearningmastery.com/what-is-a-hypothesis-in-machine-learning/" TargetMode="External"/><Relationship Id="rId4" Type="http://schemas.openxmlformats.org/officeDocument/2006/relationships/hyperlink" Target="https://towardsdatascience.com/how-to-analyze-learning-short-tour-of-computational-learning-theory-9d93b15fc3e5" TargetMode="External"/></Relationships>
</file>

<file path=ppt/slides/_rels/slide79.xml.rels><?xml version="1.0" encoding="UTF-8" standalone="yes"?>
<Relationships xmlns="http://schemas.openxmlformats.org/package/2006/relationships"><Relationship Id="rId3" Type="http://schemas.openxmlformats.org/officeDocument/2006/relationships/hyperlink" Target="http://www.lichun.cc/blog/2013/07/understand-bayes-theorem-prior-likelihood-posterior-evidence/" TargetMode="External"/><Relationship Id="rId7" Type="http://schemas.openxmlformats.org/officeDocument/2006/relationships/hyperlink" Target="https://medium.com/swlh/shannon-entropy-in-the-context-of-machine-learning-and-ai-24aee2709e32" TargetMode="External"/><Relationship Id="rId2" Type="http://schemas.openxmlformats.org/officeDocument/2006/relationships/hyperlink" Target="https://www.kdnuggets.com/2019/11/probability-learning-maximum-likelihood.html" TargetMode="External"/><Relationship Id="rId1" Type="http://schemas.openxmlformats.org/officeDocument/2006/relationships/slideLayout" Target="../slideLayouts/slideLayout2.xml"/><Relationship Id="rId6" Type="http://schemas.openxmlformats.org/officeDocument/2006/relationships/hyperlink" Target="https://stackoverflow.com/questions/1859554/what-is-entropy-and-information-gain" TargetMode="External"/><Relationship Id="rId5" Type="http://schemas.openxmlformats.org/officeDocument/2006/relationships/hyperlink" Target="https://www.youtube.com/watch?v=pYxNSUDSFH4" TargetMode="External"/><Relationship Id="rId4" Type="http://schemas.openxmlformats.org/officeDocument/2006/relationships/hyperlink" Target="https://www.kdnuggets.com/2019/10/bayes-theorem-applied-machine-learning.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towardsdatascience.com/maximum-likelihood-estimation-984af2dcfcac" TargetMode="External"/><Relationship Id="rId2" Type="http://schemas.openxmlformats.org/officeDocument/2006/relationships/hyperlink" Target="https://towardsdatascience.com/probability-fundamentals-of-machine-learning-part-1-a156b4703e69" TargetMode="External"/><Relationship Id="rId1" Type="http://schemas.openxmlformats.org/officeDocument/2006/relationships/slideLayout" Target="../slideLayouts/slideLayout2.xml"/><Relationship Id="rId4" Type="http://schemas.openxmlformats.org/officeDocument/2006/relationships/hyperlink" Target="https://math.stackexchange.com/questions/23093/could-someone-explain-conditional-independenc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1143000" y="1052513"/>
            <a:ext cx="7772400" cy="1385887"/>
          </a:xfrm>
        </p:spPr>
        <p:txBody>
          <a:bodyPr/>
          <a:lstStyle/>
          <a:p>
            <a:pPr eaLnBrk="1" hangingPunct="1"/>
            <a:r>
              <a:rPr lang="en-US" altLang="zh-TW" b="1" dirty="0"/>
              <a:t>Important Elements in ML</a:t>
            </a:r>
          </a:p>
        </p:txBody>
      </p:sp>
      <p:sp>
        <p:nvSpPr>
          <p:cNvPr id="15362" name="Rectangle 3"/>
          <p:cNvSpPr>
            <a:spLocks noGrp="1" noChangeArrowheads="1"/>
          </p:cNvSpPr>
          <p:nvPr>
            <p:ph type="subTitle" idx="1"/>
          </p:nvPr>
        </p:nvSpPr>
        <p:spPr>
          <a:xfrm>
            <a:off x="533400" y="3200400"/>
            <a:ext cx="8229600" cy="2667000"/>
          </a:xfrm>
        </p:spPr>
        <p:txBody>
          <a:bodyPr/>
          <a:lstStyle/>
          <a:p>
            <a:pPr algn="l" eaLnBrk="1" hangingPunct="1">
              <a:buFont typeface="Wingdings" charset="2"/>
              <a:buNone/>
            </a:pPr>
            <a:r>
              <a:rPr lang="en-US" altLang="zh-TW" sz="2800" b="1" dirty="0">
                <a:ea typeface="標楷體" charset="-120"/>
              </a:rPr>
              <a:t>Speaker:  </a:t>
            </a:r>
            <a:r>
              <a:rPr lang="zh-TW" altLang="en-US" sz="2800" b="1" dirty="0">
                <a:ea typeface="標楷體" charset="-120"/>
              </a:rPr>
              <a:t>呂瑞麟</a:t>
            </a:r>
            <a:endParaRPr lang="zh-TW" altLang="en-US" sz="2800" dirty="0">
              <a:ea typeface="標楷體" charset="-120"/>
            </a:endParaRPr>
          </a:p>
          <a:p>
            <a:pPr algn="l" eaLnBrk="1" hangingPunct="1">
              <a:buFont typeface="Wingdings" charset="2"/>
              <a:buNone/>
            </a:pPr>
            <a:r>
              <a:rPr lang="zh-TW" altLang="en-US" sz="2800" dirty="0">
                <a:ea typeface="標楷體" charset="-120"/>
              </a:rPr>
              <a:t>                國立中興大學資管系教授</a:t>
            </a:r>
          </a:p>
          <a:p>
            <a:pPr algn="l" eaLnBrk="1" hangingPunct="1">
              <a:buFont typeface="Wingdings" charset="2"/>
              <a:buNone/>
            </a:pPr>
            <a:r>
              <a:rPr lang="zh-TW" altLang="en-US" sz="2800" dirty="0">
                <a:ea typeface="標楷體" charset="-120"/>
              </a:rPr>
              <a:t>		</a:t>
            </a:r>
            <a:r>
              <a:rPr lang="en-US" altLang="zh-TW" sz="2800" dirty="0">
                <a:ea typeface="標楷體" charset="-120"/>
              </a:rPr>
              <a:t>Email: </a:t>
            </a:r>
            <a:r>
              <a:rPr lang="en-US" altLang="zh-TW" sz="2800" dirty="0" err="1">
                <a:ea typeface="標楷體" charset="-120"/>
              </a:rPr>
              <a:t>jllu@nchu.edu.tw</a:t>
            </a:r>
            <a:endParaRPr lang="en-US" altLang="zh-TW" sz="2800" dirty="0">
              <a:ea typeface="標楷體" charset="-120"/>
            </a:endParaRPr>
          </a:p>
          <a:p>
            <a:pPr algn="l" eaLnBrk="1" hangingPunct="1">
              <a:buFont typeface="Wingdings" charset="2"/>
              <a:buNone/>
            </a:pPr>
            <a:r>
              <a:rPr lang="en-US" altLang="zh-TW" sz="2800" dirty="0">
                <a:ea typeface="標楷體" charset="-120"/>
              </a:rPr>
              <a:t>		URL: http://</a:t>
            </a:r>
            <a:r>
              <a:rPr lang="en-US" altLang="zh-TW" sz="2800" dirty="0" err="1">
                <a:ea typeface="標楷體" charset="-120"/>
              </a:rPr>
              <a:t>web.nchu.edu.tw</a:t>
            </a:r>
            <a:r>
              <a:rPr lang="en-US" altLang="zh-TW" sz="2800" dirty="0">
                <a:ea typeface="標楷體" charset="-120"/>
              </a:rPr>
              <a:t>/~</a:t>
            </a:r>
            <a:r>
              <a:rPr lang="en-US" altLang="zh-TW" sz="2800" dirty="0" err="1">
                <a:ea typeface="標楷體" charset="-120"/>
              </a:rPr>
              <a:t>jlu</a:t>
            </a:r>
            <a:endParaRPr lang="en-US" altLang="zh-TW" sz="2800" dirty="0">
              <a:ea typeface="標楷體"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tLang="zh-TW" dirty="0">
                <a:ea typeface="標楷體" charset="-120"/>
              </a:rPr>
              <a:t>Multiclass Strategies</a:t>
            </a:r>
            <a:endParaRPr lang="zh-TW" altLang="en-US" dirty="0">
              <a:ea typeface="標楷體" charset="-120"/>
            </a:endParaRPr>
          </a:p>
        </p:txBody>
      </p:sp>
      <p:sp>
        <p:nvSpPr>
          <p:cNvPr id="18434" name="Rectangle 3"/>
          <p:cNvSpPr>
            <a:spLocks noGrp="1" noChangeArrowheads="1"/>
          </p:cNvSpPr>
          <p:nvPr>
            <p:ph type="body" idx="1"/>
          </p:nvPr>
        </p:nvSpPr>
        <p:spPr>
          <a:xfrm>
            <a:off x="755650" y="1844675"/>
            <a:ext cx="7702550" cy="4536653"/>
          </a:xfrm>
        </p:spPr>
        <p:txBody>
          <a:bodyPr>
            <a:normAutofit fontScale="92500" lnSpcReduction="20000"/>
          </a:bodyPr>
          <a:lstStyle/>
          <a:p>
            <a:r>
              <a:rPr lang="en-US" altLang="zh-TW" dirty="0"/>
              <a:t>One-vs-all</a:t>
            </a:r>
          </a:p>
          <a:p>
            <a:pPr lvl="1"/>
            <a:r>
              <a:rPr lang="en-US" altLang="zh-TW" dirty="0"/>
              <a:t>This is probably the most common strategy and is widely adopted by </a:t>
            </a:r>
            <a:r>
              <a:rPr lang="en-US" altLang="zh-TW" dirty="0" err="1"/>
              <a:t>scikit</a:t>
            </a:r>
            <a:r>
              <a:rPr lang="en-US" altLang="zh-TW" dirty="0"/>
              <a:t>-learn for most</a:t>
            </a:r>
            <a:r>
              <a:rPr lang="zh-TW" altLang="en-US" dirty="0"/>
              <a:t> </a:t>
            </a:r>
            <a:r>
              <a:rPr lang="en-US" altLang="zh-TW" dirty="0"/>
              <a:t>of its algorithms. </a:t>
            </a:r>
          </a:p>
          <a:p>
            <a:pPr lvl="1"/>
            <a:r>
              <a:rPr lang="en-US" altLang="zh-TW" dirty="0"/>
              <a:t>If there are n output classes, n classifiers will be trained </a:t>
            </a:r>
            <a:r>
              <a:rPr lang="en-US" altLang="zh-TW" dirty="0">
                <a:solidFill>
                  <a:srgbClr val="0000FF"/>
                </a:solidFill>
              </a:rPr>
              <a:t>in parallel</a:t>
            </a:r>
            <a:r>
              <a:rPr lang="zh-TW" altLang="en-US" dirty="0"/>
              <a:t> </a:t>
            </a:r>
            <a:r>
              <a:rPr lang="en-US" altLang="zh-TW" dirty="0"/>
              <a:t>considering there is always a separation between an actual class and the remaining ones.</a:t>
            </a:r>
          </a:p>
          <a:p>
            <a:pPr lvl="1"/>
            <a:r>
              <a:rPr lang="en-US" altLang="zh-TW" dirty="0"/>
              <a:t>This approach is relatively lightweight (at most, n-1 checks are needed to find the right</a:t>
            </a:r>
            <a:r>
              <a:rPr lang="zh-TW" altLang="en-US" dirty="0"/>
              <a:t> </a:t>
            </a:r>
            <a:r>
              <a:rPr lang="en-US" altLang="zh-TW" dirty="0"/>
              <a:t>class, so it has an O(n) complexity) and, for this reason, it's normally the default choice</a:t>
            </a:r>
          </a:p>
        </p:txBody>
      </p:sp>
    </p:spTree>
    <p:extLst>
      <p:ext uri="{BB962C8B-B14F-4D97-AF65-F5344CB8AC3E}">
        <p14:creationId xmlns:p14="http://schemas.microsoft.com/office/powerpoint/2010/main" val="2536859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tLang="zh-TW" dirty="0">
                <a:ea typeface="標楷體" charset="-120"/>
              </a:rPr>
              <a:t>Multiclass Strategies</a:t>
            </a:r>
            <a:endParaRPr lang="zh-TW" altLang="en-US" dirty="0">
              <a:ea typeface="標楷體" charset="-120"/>
            </a:endParaRPr>
          </a:p>
        </p:txBody>
      </p:sp>
      <p:sp>
        <p:nvSpPr>
          <p:cNvPr id="18434" name="Rectangle 3"/>
          <p:cNvSpPr>
            <a:spLocks noGrp="1" noChangeArrowheads="1"/>
          </p:cNvSpPr>
          <p:nvPr>
            <p:ph type="body" idx="1"/>
          </p:nvPr>
        </p:nvSpPr>
        <p:spPr>
          <a:xfrm>
            <a:off x="755650" y="1844675"/>
            <a:ext cx="7702550" cy="4536653"/>
          </a:xfrm>
        </p:spPr>
        <p:txBody>
          <a:bodyPr>
            <a:normAutofit/>
          </a:bodyPr>
          <a:lstStyle/>
          <a:p>
            <a:r>
              <a:rPr lang="en-US" altLang="zh-TW" dirty="0"/>
              <a:t>One-vs-one</a:t>
            </a:r>
          </a:p>
          <a:p>
            <a:pPr lvl="1"/>
            <a:r>
              <a:rPr lang="en-US" altLang="zh-TW" dirty="0"/>
              <a:t>training a model for each pair of classes</a:t>
            </a:r>
          </a:p>
          <a:p>
            <a:pPr lvl="1"/>
            <a:r>
              <a:rPr lang="en-US" altLang="zh-TW" dirty="0"/>
              <a:t>The complexity is no longer linear (it's O(n</a:t>
            </a:r>
            <a:r>
              <a:rPr lang="en-US" altLang="zh-TW" baseline="30000" dirty="0"/>
              <a:t>2</a:t>
            </a:r>
            <a:r>
              <a:rPr lang="en-US" altLang="zh-TW" dirty="0"/>
              <a:t>) indeed) and the right class is determined by a majority vote. </a:t>
            </a:r>
          </a:p>
          <a:p>
            <a:pPr lvl="1"/>
            <a:r>
              <a:rPr lang="en-US" altLang="zh-TW" dirty="0"/>
              <a:t>In general, this choice is more expensive and should be adopted only when a full dataset comparison is not preferable.</a:t>
            </a:r>
          </a:p>
          <a:p>
            <a:pPr lvl="1"/>
            <a:endParaRPr lang="en-US" altLang="zh-TW" dirty="0"/>
          </a:p>
        </p:txBody>
      </p:sp>
    </p:spTree>
    <p:extLst>
      <p:ext uri="{BB962C8B-B14F-4D97-AF65-F5344CB8AC3E}">
        <p14:creationId xmlns:p14="http://schemas.microsoft.com/office/powerpoint/2010/main" val="3555019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eaLnBrk="1" hangingPunct="1"/>
            <a:r>
              <a:rPr lang="en-US" altLang="zh-TW">
                <a:ea typeface="標楷體" charset="-120"/>
              </a:rPr>
              <a:t>Outline</a:t>
            </a:r>
            <a:endParaRPr lang="zh-TW" altLang="en-US">
              <a:ea typeface="標楷體" charset="-120"/>
            </a:endParaRPr>
          </a:p>
        </p:txBody>
      </p:sp>
      <p:sp>
        <p:nvSpPr>
          <p:cNvPr id="16386" name="Rectangle 3"/>
          <p:cNvSpPr>
            <a:spLocks noGrp="1" noChangeArrowheads="1"/>
          </p:cNvSpPr>
          <p:nvPr>
            <p:ph type="body" idx="1"/>
          </p:nvPr>
        </p:nvSpPr>
        <p:spPr>
          <a:xfrm>
            <a:off x="685800" y="1844675"/>
            <a:ext cx="7772400" cy="4327525"/>
          </a:xfrm>
        </p:spPr>
        <p:txBody>
          <a:bodyPr/>
          <a:lstStyle/>
          <a:p>
            <a:pPr eaLnBrk="1" hangingPunct="1"/>
            <a:r>
              <a:rPr lang="en-US" altLang="zh-TW" sz="2800" dirty="0">
                <a:solidFill>
                  <a:schemeClr val="bg2">
                    <a:lumMod val="50000"/>
                    <a:lumOff val="50000"/>
                  </a:schemeClr>
                </a:solidFill>
                <a:ea typeface="標楷體" charset="-120"/>
              </a:rPr>
              <a:t>Why</a:t>
            </a:r>
          </a:p>
          <a:p>
            <a:pPr eaLnBrk="1" hangingPunct="1"/>
            <a:r>
              <a:rPr lang="en-US" altLang="zh-TW" sz="2800" dirty="0">
                <a:solidFill>
                  <a:schemeClr val="bg2">
                    <a:lumMod val="50000"/>
                    <a:lumOff val="50000"/>
                  </a:schemeClr>
                </a:solidFill>
                <a:ea typeface="標楷體" charset="-120"/>
              </a:rPr>
              <a:t>Data formats</a:t>
            </a:r>
          </a:p>
          <a:p>
            <a:pPr eaLnBrk="1" hangingPunct="1"/>
            <a:r>
              <a:rPr lang="en-US" altLang="zh-TW" sz="2800" dirty="0">
                <a:ea typeface="標楷體" charset="-120"/>
              </a:rPr>
              <a:t>Learnability</a:t>
            </a:r>
          </a:p>
          <a:p>
            <a:pPr eaLnBrk="1" hangingPunct="1"/>
            <a:r>
              <a:rPr lang="en-US" altLang="zh-TW" sz="2800" dirty="0">
                <a:solidFill>
                  <a:schemeClr val="bg2">
                    <a:lumMod val="50000"/>
                    <a:lumOff val="50000"/>
                  </a:schemeClr>
                </a:solidFill>
                <a:ea typeface="標楷體" charset="-120"/>
              </a:rPr>
              <a:t>Statistical Learning Approaches</a:t>
            </a:r>
          </a:p>
          <a:p>
            <a:pPr eaLnBrk="1" hangingPunct="1"/>
            <a:r>
              <a:rPr lang="en-US" altLang="zh-TW" sz="2800" dirty="0">
                <a:solidFill>
                  <a:schemeClr val="bg2">
                    <a:lumMod val="50000"/>
                    <a:lumOff val="50000"/>
                  </a:schemeClr>
                </a:solidFill>
                <a:ea typeface="標楷體" charset="-120"/>
              </a:rPr>
              <a:t>Elements of Information Theory</a:t>
            </a:r>
          </a:p>
        </p:txBody>
      </p:sp>
    </p:spTree>
    <p:extLst>
      <p:ext uri="{BB962C8B-B14F-4D97-AF65-F5344CB8AC3E}">
        <p14:creationId xmlns:p14="http://schemas.microsoft.com/office/powerpoint/2010/main" val="345151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tLang="zh-TW" dirty="0">
                <a:ea typeface="標楷體" charset="-120"/>
              </a:rPr>
              <a:t>Learnability</a:t>
            </a:r>
            <a:endParaRPr lang="zh-TW" altLang="en-US" dirty="0">
              <a:ea typeface="標楷體" charset="-120"/>
            </a:endParaRPr>
          </a:p>
        </p:txBody>
      </p:sp>
      <p:sp>
        <p:nvSpPr>
          <p:cNvPr id="18434" name="Rectangle 3"/>
          <p:cNvSpPr>
            <a:spLocks noGrp="1" noChangeArrowheads="1"/>
          </p:cNvSpPr>
          <p:nvPr>
            <p:ph type="body" idx="1"/>
          </p:nvPr>
        </p:nvSpPr>
        <p:spPr>
          <a:xfrm>
            <a:off x="755650" y="1844675"/>
            <a:ext cx="7992814" cy="4680669"/>
          </a:xfrm>
        </p:spPr>
        <p:txBody>
          <a:bodyPr>
            <a:normAutofit/>
          </a:bodyPr>
          <a:lstStyle/>
          <a:p>
            <a:r>
              <a:rPr lang="en-US" altLang="zh-TW" dirty="0"/>
              <a:t>The purpose of a machine learning model is to </a:t>
            </a:r>
            <a:r>
              <a:rPr lang="en-US" altLang="zh-TW" dirty="0">
                <a:solidFill>
                  <a:srgbClr val="0000FF"/>
                </a:solidFill>
              </a:rPr>
              <a:t>approximate an unknown function</a:t>
            </a:r>
            <a:r>
              <a:rPr lang="en-US" altLang="zh-TW" dirty="0"/>
              <a:t> </a:t>
            </a:r>
            <a:r>
              <a:rPr lang="en-US" altLang="zh-TW" dirty="0">
                <a:solidFill>
                  <a:srgbClr val="C00000"/>
                </a:solidFill>
              </a:rPr>
              <a:t>(</a:t>
            </a:r>
            <a:r>
              <a:rPr lang="zh-CN" altLang="en-US" dirty="0">
                <a:solidFill>
                  <a:srgbClr val="C00000"/>
                </a:solidFill>
              </a:rPr>
              <a:t>在</a:t>
            </a:r>
            <a:r>
              <a:rPr lang="zh-TW" altLang="en-US" dirty="0">
                <a:solidFill>
                  <a:srgbClr val="C00000"/>
                </a:solidFill>
              </a:rPr>
              <a:t> </a:t>
            </a:r>
            <a:r>
              <a:rPr lang="en-US" altLang="zh-TW" dirty="0">
                <a:solidFill>
                  <a:srgbClr val="C00000"/>
                </a:solidFill>
              </a:rPr>
              <a:t>learning theory </a:t>
            </a:r>
            <a:r>
              <a:rPr lang="zh-CN" altLang="en-US" dirty="0">
                <a:solidFill>
                  <a:srgbClr val="C00000"/>
                </a:solidFill>
              </a:rPr>
              <a:t>時，常稱之為</a:t>
            </a:r>
            <a:r>
              <a:rPr lang="zh-TW" altLang="en-US" dirty="0">
                <a:solidFill>
                  <a:srgbClr val="C00000"/>
                </a:solidFill>
              </a:rPr>
              <a:t> </a:t>
            </a:r>
            <a:r>
              <a:rPr lang="en-US" altLang="zh-TW" dirty="0">
                <a:solidFill>
                  <a:srgbClr val="C00000"/>
                </a:solidFill>
              </a:rPr>
              <a:t>concept)</a:t>
            </a:r>
            <a:r>
              <a:rPr lang="en-US" altLang="zh-TW" dirty="0"/>
              <a:t> that associates input elements to output ones</a:t>
            </a:r>
          </a:p>
          <a:p>
            <a:pPr lvl="1"/>
            <a:r>
              <a:rPr lang="zh-TW" altLang="en-US" dirty="0"/>
              <a:t>簡單的說：</a:t>
            </a:r>
            <a:r>
              <a:rPr lang="en-US" altLang="zh-TW" dirty="0"/>
              <a:t>f(X) = Y</a:t>
            </a:r>
          </a:p>
          <a:p>
            <a:pPr lvl="1"/>
            <a:r>
              <a:rPr lang="en-US" altLang="zh-TW" dirty="0"/>
              <a:t>However, a training set is normally a representation of a global distribution, but it cannot contain all possible elements</a:t>
            </a:r>
          </a:p>
        </p:txBody>
      </p:sp>
    </p:spTree>
    <p:extLst>
      <p:ext uri="{BB962C8B-B14F-4D97-AF65-F5344CB8AC3E}">
        <p14:creationId xmlns:p14="http://schemas.microsoft.com/office/powerpoint/2010/main" val="376345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tLang="zh-TW" dirty="0">
                <a:ea typeface="標楷體" charset="-120"/>
              </a:rPr>
              <a:t>Learnability</a:t>
            </a:r>
            <a:endParaRPr lang="zh-TW" altLang="en-US" dirty="0">
              <a:ea typeface="標楷體" charset="-120"/>
            </a:endParaRPr>
          </a:p>
        </p:txBody>
      </p:sp>
      <p:sp>
        <p:nvSpPr>
          <p:cNvPr id="18434" name="Rectangle 3"/>
          <p:cNvSpPr>
            <a:spLocks noGrp="1" noChangeArrowheads="1"/>
          </p:cNvSpPr>
          <p:nvPr>
            <p:ph type="body" idx="1"/>
          </p:nvPr>
        </p:nvSpPr>
        <p:spPr>
          <a:xfrm>
            <a:off x="755650" y="1844675"/>
            <a:ext cx="7702550" cy="4536653"/>
          </a:xfrm>
        </p:spPr>
        <p:txBody>
          <a:bodyPr>
            <a:normAutofit lnSpcReduction="10000"/>
          </a:bodyPr>
          <a:lstStyle/>
          <a:p>
            <a:r>
              <a:rPr lang="zh-CN" altLang="en-US" dirty="0"/>
              <a:t>我們接觸的</a:t>
            </a:r>
            <a:r>
              <a:rPr lang="zh-TW" altLang="en-US" dirty="0"/>
              <a:t> </a:t>
            </a:r>
            <a:r>
              <a:rPr lang="en-US" altLang="zh-TW" dirty="0"/>
              <a:t>models </a:t>
            </a:r>
            <a:r>
              <a:rPr lang="zh-CN" altLang="en-US" dirty="0"/>
              <a:t>大多為</a:t>
            </a:r>
            <a:r>
              <a:rPr lang="zh-TW" altLang="en-US" dirty="0"/>
              <a:t> </a:t>
            </a:r>
            <a:r>
              <a:rPr lang="en-US" altLang="zh-TW" dirty="0"/>
              <a:t>parametric models.</a:t>
            </a:r>
          </a:p>
          <a:p>
            <a:r>
              <a:rPr lang="en-US" altLang="zh-TW" dirty="0"/>
              <a:t>A parametric model can be split into two parts: a static structure and a dynamic set of</a:t>
            </a:r>
            <a:r>
              <a:rPr lang="zh-TW" altLang="en-US" dirty="0"/>
              <a:t> </a:t>
            </a:r>
            <a:r>
              <a:rPr lang="en-US" altLang="zh-TW" dirty="0"/>
              <a:t>parameters</a:t>
            </a:r>
            <a:r>
              <a:rPr lang="zh-TW" altLang="en-US" dirty="0"/>
              <a:t> </a:t>
            </a:r>
            <a:r>
              <a:rPr lang="en-US" altLang="zh-TW" dirty="0"/>
              <a:t>(</a:t>
            </a:r>
            <a:r>
              <a:rPr lang="en-US" altLang="zh-TW" dirty="0" err="1"/>
              <a:t>ie</a:t>
            </a:r>
            <a:r>
              <a:rPr lang="en-US" altLang="zh-TW" dirty="0"/>
              <a:t>. </a:t>
            </a:r>
            <a:r>
              <a:rPr lang="en-US" altLang="zh-TW" dirty="0" err="1"/>
              <a:t>θ</a:t>
            </a:r>
            <a:r>
              <a:rPr lang="en-US" altLang="zh-TW" dirty="0"/>
              <a:t>). </a:t>
            </a:r>
          </a:p>
          <a:p>
            <a:pPr lvl="1"/>
            <a:r>
              <a:rPr lang="en-US" altLang="zh-TW" dirty="0"/>
              <a:t>The former is determined by choice of a specific algorithm and is normally immutable,</a:t>
            </a:r>
          </a:p>
          <a:p>
            <a:pPr lvl="1"/>
            <a:r>
              <a:rPr lang="en-US" altLang="zh-TW" dirty="0"/>
              <a:t>while the latter is the objective of our optimization</a:t>
            </a:r>
          </a:p>
        </p:txBody>
      </p:sp>
    </p:spTree>
    <p:extLst>
      <p:ext uri="{BB962C8B-B14F-4D97-AF65-F5344CB8AC3E}">
        <p14:creationId xmlns:p14="http://schemas.microsoft.com/office/powerpoint/2010/main" val="3209358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tLang="zh-TW" dirty="0">
                <a:ea typeface="標楷體" charset="-120"/>
              </a:rPr>
              <a:t>Learnability</a:t>
            </a:r>
            <a:endParaRPr lang="zh-TW" altLang="en-US" dirty="0">
              <a:ea typeface="標楷體" charset="-120"/>
            </a:endParaRPr>
          </a:p>
        </p:txBody>
      </p:sp>
      <p:sp>
        <p:nvSpPr>
          <p:cNvPr id="18434" name="Rectangle 3"/>
          <p:cNvSpPr>
            <a:spLocks noGrp="1" noChangeArrowheads="1"/>
          </p:cNvSpPr>
          <p:nvPr>
            <p:ph type="body" idx="1"/>
          </p:nvPr>
        </p:nvSpPr>
        <p:spPr>
          <a:xfrm>
            <a:off x="755650" y="1844675"/>
            <a:ext cx="7702550" cy="3456533"/>
          </a:xfrm>
        </p:spPr>
        <p:txBody>
          <a:bodyPr>
            <a:normAutofit lnSpcReduction="10000"/>
          </a:bodyPr>
          <a:lstStyle/>
          <a:p>
            <a:r>
              <a:rPr lang="en-US" altLang="zh-TW" dirty="0"/>
              <a:t>Considering n unbounded parameters, they generate an n-dimensional space where each point, together with the immutable part of the estimator function, represents a learning hypothesis H (associated with a specific set of parameters):</a:t>
            </a:r>
          </a:p>
        </p:txBody>
      </p:sp>
      <p:pic>
        <p:nvPicPr>
          <p:cNvPr id="2" name="圖片 1">
            <a:extLst>
              <a:ext uri="{FF2B5EF4-FFF2-40B4-BE49-F238E27FC236}">
                <a16:creationId xmlns:a16="http://schemas.microsoft.com/office/drawing/2014/main" id="{1B9719D5-C5F9-694A-BD13-98FB163A505E}"/>
              </a:ext>
            </a:extLst>
          </p:cNvPr>
          <p:cNvPicPr>
            <a:picLocks noChangeAspect="1"/>
          </p:cNvPicPr>
          <p:nvPr/>
        </p:nvPicPr>
        <p:blipFill>
          <a:blip r:embed="rId2"/>
          <a:stretch>
            <a:fillRect/>
          </a:stretch>
        </p:blipFill>
        <p:spPr>
          <a:xfrm>
            <a:off x="2699792" y="5301208"/>
            <a:ext cx="4051300" cy="838200"/>
          </a:xfrm>
          <a:prstGeom prst="rect">
            <a:avLst/>
          </a:prstGeom>
        </p:spPr>
      </p:pic>
    </p:spTree>
    <p:extLst>
      <p:ext uri="{BB962C8B-B14F-4D97-AF65-F5344CB8AC3E}">
        <p14:creationId xmlns:p14="http://schemas.microsoft.com/office/powerpoint/2010/main" val="2585805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FBF9F454-1F86-8F45-92A6-8CE1CB06E5BC}"/>
              </a:ext>
            </a:extLst>
          </p:cNvPr>
          <p:cNvPicPr>
            <a:picLocks noChangeAspect="1"/>
          </p:cNvPicPr>
          <p:nvPr/>
        </p:nvPicPr>
        <p:blipFill>
          <a:blip r:embed="rId2"/>
          <a:stretch>
            <a:fillRect/>
          </a:stretch>
        </p:blipFill>
        <p:spPr>
          <a:xfrm>
            <a:off x="1942011" y="3528391"/>
            <a:ext cx="5438301" cy="3284985"/>
          </a:xfrm>
          <a:prstGeom prst="rect">
            <a:avLst/>
          </a:prstGeom>
        </p:spPr>
      </p:pic>
      <p:sp>
        <p:nvSpPr>
          <p:cNvPr id="18433" name="Rectangle 2"/>
          <p:cNvSpPr>
            <a:spLocks noGrp="1" noChangeArrowheads="1"/>
          </p:cNvSpPr>
          <p:nvPr>
            <p:ph type="title"/>
          </p:nvPr>
        </p:nvSpPr>
        <p:spPr/>
        <p:txBody>
          <a:bodyPr/>
          <a:lstStyle/>
          <a:p>
            <a:pPr eaLnBrk="1" hangingPunct="1"/>
            <a:r>
              <a:rPr lang="en-US" altLang="zh-TW" dirty="0">
                <a:ea typeface="標楷體" charset="-120"/>
              </a:rPr>
              <a:t>Learnability</a:t>
            </a:r>
            <a:endParaRPr lang="zh-TW" altLang="en-US" dirty="0">
              <a:ea typeface="標楷體" charset="-120"/>
            </a:endParaRPr>
          </a:p>
        </p:txBody>
      </p:sp>
      <p:sp>
        <p:nvSpPr>
          <p:cNvPr id="18434" name="Rectangle 3"/>
          <p:cNvSpPr>
            <a:spLocks noGrp="1" noChangeArrowheads="1"/>
          </p:cNvSpPr>
          <p:nvPr>
            <p:ph type="body" idx="1"/>
          </p:nvPr>
        </p:nvSpPr>
        <p:spPr>
          <a:xfrm>
            <a:off x="755650" y="1844675"/>
            <a:ext cx="7702550" cy="1800349"/>
          </a:xfrm>
        </p:spPr>
        <p:txBody>
          <a:bodyPr>
            <a:normAutofit fontScale="85000" lnSpcReduction="20000"/>
          </a:bodyPr>
          <a:lstStyle/>
          <a:p>
            <a:r>
              <a:rPr lang="en-US" altLang="zh-TW" dirty="0"/>
              <a:t>The goal of a parametric learning process is to find the best hypothesis whose corresponding prediction error is minimum and the residual generalization ability is enough to avoid overfitting.</a:t>
            </a:r>
          </a:p>
        </p:txBody>
      </p:sp>
    </p:spTree>
    <p:extLst>
      <p:ext uri="{BB962C8B-B14F-4D97-AF65-F5344CB8AC3E}">
        <p14:creationId xmlns:p14="http://schemas.microsoft.com/office/powerpoint/2010/main" val="3393319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tLang="zh-TW" dirty="0">
                <a:ea typeface="標楷體" charset="-120"/>
              </a:rPr>
              <a:t>Learnability</a:t>
            </a:r>
            <a:endParaRPr lang="zh-TW" altLang="en-US" dirty="0">
              <a:ea typeface="標楷體" charset="-120"/>
            </a:endParaRPr>
          </a:p>
        </p:txBody>
      </p:sp>
      <p:sp>
        <p:nvSpPr>
          <p:cNvPr id="18434" name="Rectangle 3"/>
          <p:cNvSpPr>
            <a:spLocks noGrp="1" noChangeArrowheads="1"/>
          </p:cNvSpPr>
          <p:nvPr>
            <p:ph type="body" idx="1"/>
          </p:nvPr>
        </p:nvSpPr>
        <p:spPr>
          <a:xfrm>
            <a:off x="755650" y="1844675"/>
            <a:ext cx="7992814" cy="4680669"/>
          </a:xfrm>
        </p:spPr>
        <p:txBody>
          <a:bodyPr>
            <a:normAutofit lnSpcReduction="10000"/>
          </a:bodyPr>
          <a:lstStyle/>
          <a:p>
            <a:r>
              <a:rPr lang="en-US" altLang="zh-TW" dirty="0"/>
              <a:t>It's important to consider two different dangers:</a:t>
            </a:r>
          </a:p>
          <a:p>
            <a:pPr lvl="1"/>
            <a:r>
              <a:rPr lang="en-US" altLang="zh-TW" dirty="0">
                <a:solidFill>
                  <a:srgbClr val="0000FF"/>
                </a:solidFill>
              </a:rPr>
              <a:t>Underfitting</a:t>
            </a:r>
            <a:r>
              <a:rPr lang="en-US" altLang="zh-TW" dirty="0"/>
              <a:t>: It means that the model isn't able to capture the dynamics shown by the same training set.</a:t>
            </a:r>
          </a:p>
          <a:p>
            <a:pPr lvl="1"/>
            <a:r>
              <a:rPr lang="en-US" altLang="zh-TW" dirty="0">
                <a:solidFill>
                  <a:srgbClr val="0000FF"/>
                </a:solidFill>
              </a:rPr>
              <a:t>Overfitting</a:t>
            </a:r>
            <a:r>
              <a:rPr lang="en-US" altLang="zh-TW" dirty="0"/>
              <a:t>: the model can associate almost perfectly all the known samples to the corresponding output values, but when an unknown input is presented, the corresponding prediction error can be very high.</a:t>
            </a:r>
          </a:p>
          <a:p>
            <a:pPr lvl="1"/>
            <a:endParaRPr lang="en-US" altLang="zh-TW" dirty="0"/>
          </a:p>
        </p:txBody>
      </p:sp>
    </p:spTree>
    <p:extLst>
      <p:ext uri="{BB962C8B-B14F-4D97-AF65-F5344CB8AC3E}">
        <p14:creationId xmlns:p14="http://schemas.microsoft.com/office/powerpoint/2010/main" val="725422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tLang="zh-TW" dirty="0">
                <a:ea typeface="標楷體" charset="-120"/>
              </a:rPr>
              <a:t>Learnability</a:t>
            </a:r>
            <a:endParaRPr lang="zh-TW" altLang="en-US" dirty="0">
              <a:ea typeface="標楷體" charset="-120"/>
            </a:endParaRPr>
          </a:p>
        </p:txBody>
      </p:sp>
      <p:sp>
        <p:nvSpPr>
          <p:cNvPr id="18434" name="Rectangle 3"/>
          <p:cNvSpPr>
            <a:spLocks noGrp="1" noChangeArrowheads="1"/>
          </p:cNvSpPr>
          <p:nvPr>
            <p:ph type="body" idx="1"/>
          </p:nvPr>
        </p:nvSpPr>
        <p:spPr>
          <a:xfrm>
            <a:off x="755650" y="1844675"/>
            <a:ext cx="7992814" cy="4680669"/>
          </a:xfrm>
        </p:spPr>
        <p:txBody>
          <a:bodyPr>
            <a:normAutofit/>
          </a:bodyPr>
          <a:lstStyle/>
          <a:p>
            <a:r>
              <a:rPr lang="en-US" altLang="zh-TW" dirty="0"/>
              <a:t>It's very important to avoid both underfitting and overfitting. </a:t>
            </a:r>
          </a:p>
          <a:p>
            <a:pPr lvl="1"/>
            <a:r>
              <a:rPr lang="en-US" altLang="zh-TW" dirty="0"/>
              <a:t>Underfitting is easier to detect considering the prediction </a:t>
            </a:r>
            <a:r>
              <a:rPr lang="en-US" altLang="zh-TW" dirty="0">
                <a:solidFill>
                  <a:srgbClr val="0000FF"/>
                </a:solidFill>
              </a:rPr>
              <a:t>error</a:t>
            </a:r>
            <a:r>
              <a:rPr lang="en-US" altLang="zh-TW" dirty="0"/>
              <a:t>, while </a:t>
            </a:r>
          </a:p>
          <a:p>
            <a:pPr lvl="1"/>
            <a:r>
              <a:rPr lang="en-US" altLang="zh-TW" dirty="0"/>
              <a:t>Overfitting may prove to be more difficult to discover as it could be initially considered the result of a perfect fitting</a:t>
            </a:r>
          </a:p>
          <a:p>
            <a:pPr lvl="1"/>
            <a:endParaRPr lang="en-US" altLang="zh-TW" dirty="0"/>
          </a:p>
        </p:txBody>
      </p:sp>
    </p:spTree>
    <p:extLst>
      <p:ext uri="{BB962C8B-B14F-4D97-AF65-F5344CB8AC3E}">
        <p14:creationId xmlns:p14="http://schemas.microsoft.com/office/powerpoint/2010/main" val="5007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tLang="zh-TW" dirty="0">
                <a:ea typeface="標楷體" charset="-120"/>
              </a:rPr>
              <a:t>Learnability</a:t>
            </a:r>
            <a:endParaRPr lang="zh-TW" altLang="en-US" dirty="0">
              <a:ea typeface="標楷體" charset="-120"/>
            </a:endParaRPr>
          </a:p>
        </p:txBody>
      </p:sp>
      <p:sp>
        <p:nvSpPr>
          <p:cNvPr id="18434" name="Rectangle 3"/>
          <p:cNvSpPr>
            <a:spLocks noGrp="1" noChangeArrowheads="1"/>
          </p:cNvSpPr>
          <p:nvPr>
            <p:ph type="body" idx="1"/>
          </p:nvPr>
        </p:nvSpPr>
        <p:spPr>
          <a:xfrm>
            <a:off x="755650" y="1844675"/>
            <a:ext cx="7992814" cy="4680669"/>
          </a:xfrm>
        </p:spPr>
        <p:txBody>
          <a:bodyPr>
            <a:normAutofit fontScale="92500" lnSpcReduction="10000"/>
          </a:bodyPr>
          <a:lstStyle/>
          <a:p>
            <a:r>
              <a:rPr lang="en-US" altLang="zh-TW" dirty="0"/>
              <a:t>The prediction error for any machine learning algorithm can be broken down into three parts:</a:t>
            </a:r>
          </a:p>
          <a:p>
            <a:pPr lvl="1"/>
            <a:r>
              <a:rPr lang="en-US" altLang="zh-TW" dirty="0"/>
              <a:t>Bias Error</a:t>
            </a:r>
          </a:p>
          <a:p>
            <a:pPr lvl="1"/>
            <a:r>
              <a:rPr lang="en-US" altLang="zh-TW" dirty="0"/>
              <a:t>Variance Error</a:t>
            </a:r>
          </a:p>
          <a:p>
            <a:pPr lvl="1"/>
            <a:r>
              <a:rPr lang="en-US" altLang="zh-TW" dirty="0"/>
              <a:t>Irreducible Error: cannot be reduced regardless of what algorithm is used. It is the error introduced from the chosen framing of the problem and may be caused by factors like unknown variables that influence the mapping of the input variables to the output variable.</a:t>
            </a:r>
          </a:p>
        </p:txBody>
      </p:sp>
    </p:spTree>
    <p:extLst>
      <p:ext uri="{BB962C8B-B14F-4D97-AF65-F5344CB8AC3E}">
        <p14:creationId xmlns:p14="http://schemas.microsoft.com/office/powerpoint/2010/main" val="2232139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eaLnBrk="1" hangingPunct="1"/>
            <a:r>
              <a:rPr lang="en-US" altLang="zh-TW">
                <a:ea typeface="標楷體" charset="-120"/>
              </a:rPr>
              <a:t>Outline</a:t>
            </a:r>
            <a:endParaRPr lang="zh-TW" altLang="en-US">
              <a:ea typeface="標楷體" charset="-120"/>
            </a:endParaRPr>
          </a:p>
        </p:txBody>
      </p:sp>
      <p:sp>
        <p:nvSpPr>
          <p:cNvPr id="16386" name="Rectangle 3"/>
          <p:cNvSpPr>
            <a:spLocks noGrp="1" noChangeArrowheads="1"/>
          </p:cNvSpPr>
          <p:nvPr>
            <p:ph type="body" idx="1"/>
          </p:nvPr>
        </p:nvSpPr>
        <p:spPr>
          <a:xfrm>
            <a:off x="685800" y="1844675"/>
            <a:ext cx="7772400" cy="4327525"/>
          </a:xfrm>
        </p:spPr>
        <p:txBody>
          <a:bodyPr/>
          <a:lstStyle/>
          <a:p>
            <a:pPr eaLnBrk="1" hangingPunct="1"/>
            <a:r>
              <a:rPr lang="en-US" altLang="zh-TW" sz="2800" dirty="0">
                <a:ea typeface="標楷體" charset="-120"/>
              </a:rPr>
              <a:t>Why</a:t>
            </a:r>
          </a:p>
          <a:p>
            <a:pPr eaLnBrk="1" hangingPunct="1"/>
            <a:r>
              <a:rPr lang="en-US" altLang="zh-TW" sz="2800" dirty="0">
                <a:ea typeface="標楷體" charset="-120"/>
              </a:rPr>
              <a:t>Data formats</a:t>
            </a:r>
          </a:p>
          <a:p>
            <a:pPr eaLnBrk="1" hangingPunct="1"/>
            <a:r>
              <a:rPr lang="en-US" altLang="zh-TW" sz="2800" dirty="0">
                <a:ea typeface="標楷體" charset="-120"/>
              </a:rPr>
              <a:t>Learnability</a:t>
            </a:r>
          </a:p>
          <a:p>
            <a:pPr eaLnBrk="1" hangingPunct="1"/>
            <a:r>
              <a:rPr lang="en-US" altLang="zh-TW" sz="2800" dirty="0">
                <a:ea typeface="標楷體" charset="-120"/>
              </a:rPr>
              <a:t>Statistical Learning Approaches</a:t>
            </a:r>
          </a:p>
          <a:p>
            <a:pPr eaLnBrk="1" hangingPunct="1"/>
            <a:r>
              <a:rPr lang="en-US" altLang="zh-TW" sz="2800" dirty="0">
                <a:ea typeface="標楷體" charset="-120"/>
              </a:rPr>
              <a:t>Elements of Information Theory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tLang="zh-TW" dirty="0">
                <a:ea typeface="標楷體" charset="-120"/>
              </a:rPr>
              <a:t>Learnability</a:t>
            </a:r>
            <a:endParaRPr lang="zh-TW" altLang="en-US" dirty="0">
              <a:ea typeface="標楷體" charset="-120"/>
            </a:endParaRPr>
          </a:p>
        </p:txBody>
      </p:sp>
      <p:sp>
        <p:nvSpPr>
          <p:cNvPr id="18434" name="Rectangle 3"/>
          <p:cNvSpPr>
            <a:spLocks noGrp="1" noChangeArrowheads="1"/>
          </p:cNvSpPr>
          <p:nvPr>
            <p:ph type="body" idx="1"/>
          </p:nvPr>
        </p:nvSpPr>
        <p:spPr>
          <a:xfrm>
            <a:off x="200026" y="1981736"/>
            <a:ext cx="3240360" cy="4395638"/>
          </a:xfrm>
        </p:spPr>
        <p:txBody>
          <a:bodyPr>
            <a:normAutofit fontScale="85000" lnSpcReduction="20000"/>
          </a:bodyPr>
          <a:lstStyle/>
          <a:p>
            <a:r>
              <a:rPr lang="en-US" altLang="zh-TW" dirty="0"/>
              <a:t>Bias vs. Variance</a:t>
            </a:r>
          </a:p>
          <a:p>
            <a:pPr lvl="1"/>
            <a:r>
              <a:rPr lang="zh-TW" altLang="en-US" dirty="0"/>
              <a:t>如果說​你打靶打得很精 </a:t>
            </a:r>
            <a:r>
              <a:rPr lang="en-US" altLang="zh-TW" dirty="0"/>
              <a:t>"</a:t>
            </a:r>
            <a:r>
              <a:rPr lang="zh-TW" altLang="en-US" b="1" dirty="0">
                <a:solidFill>
                  <a:srgbClr val="FF0000"/>
                </a:solidFill>
              </a:rPr>
              <a:t>準</a:t>
            </a:r>
            <a:r>
              <a:rPr lang="en-US" altLang="zh-TW" dirty="0"/>
              <a:t>"</a:t>
            </a:r>
            <a:r>
              <a:rPr lang="zh-TW" altLang="en-US" dirty="0"/>
              <a:t>，意味你子彈射中的地方離靶心很近，即 </a:t>
            </a:r>
            <a:r>
              <a:rPr lang="en-US" altLang="zh-TW" dirty="0"/>
              <a:t>Low Bias</a:t>
            </a:r>
            <a:r>
              <a:rPr lang="zh-TW" altLang="en-US" dirty="0"/>
              <a:t>；</a:t>
            </a:r>
            <a:endParaRPr lang="en-US" altLang="zh-TW" dirty="0"/>
          </a:p>
          <a:p>
            <a:pPr lvl="1"/>
            <a:br>
              <a:rPr lang="zh-TW" altLang="en-US" dirty="0"/>
            </a:br>
            <a:r>
              <a:rPr lang="zh-TW" altLang="en-US" dirty="0"/>
              <a:t>如果說​你打靶打得很精 </a:t>
            </a:r>
            <a:r>
              <a:rPr lang="en-US" altLang="zh-TW" dirty="0"/>
              <a:t>"</a:t>
            </a:r>
            <a:r>
              <a:rPr lang="zh-TW" altLang="en-US" b="1" dirty="0">
                <a:solidFill>
                  <a:srgbClr val="FF0000"/>
                </a:solidFill>
              </a:rPr>
              <a:t>確</a:t>
            </a:r>
            <a:r>
              <a:rPr lang="en-US" altLang="zh-TW" dirty="0"/>
              <a:t>"</a:t>
            </a:r>
            <a:r>
              <a:rPr lang="zh-TW" altLang="en-US" dirty="0"/>
              <a:t>，意味你在發射數槍之後這幾槍彼此之間在靶上的距離很近，即 </a:t>
            </a:r>
            <a:r>
              <a:rPr lang="en-US" altLang="zh-TW" dirty="0"/>
              <a:t>Low Variance</a:t>
            </a:r>
            <a:r>
              <a:rPr lang="zh-TW" altLang="en-US" dirty="0"/>
              <a:t>。</a:t>
            </a:r>
            <a:endParaRPr lang="en-US" altLang="zh-TW" dirty="0"/>
          </a:p>
        </p:txBody>
      </p:sp>
      <p:pic>
        <p:nvPicPr>
          <p:cNvPr id="3" name="圖片 2">
            <a:extLst>
              <a:ext uri="{FF2B5EF4-FFF2-40B4-BE49-F238E27FC236}">
                <a16:creationId xmlns:a16="http://schemas.microsoft.com/office/drawing/2014/main" id="{F980F84F-5FDE-45E6-93E9-ACEC1C59E4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7763" y="1412776"/>
            <a:ext cx="5176211" cy="5130302"/>
          </a:xfrm>
          <a:prstGeom prst="rect">
            <a:avLst/>
          </a:prstGeom>
        </p:spPr>
      </p:pic>
    </p:spTree>
    <p:extLst>
      <p:ext uri="{BB962C8B-B14F-4D97-AF65-F5344CB8AC3E}">
        <p14:creationId xmlns:p14="http://schemas.microsoft.com/office/powerpoint/2010/main" val="2604126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tLang="zh-TW" dirty="0">
                <a:ea typeface="標楷體" charset="-120"/>
              </a:rPr>
              <a:t>Learnability</a:t>
            </a:r>
            <a:endParaRPr lang="zh-TW" altLang="en-US" dirty="0">
              <a:ea typeface="標楷體" charset="-120"/>
            </a:endParaRPr>
          </a:p>
        </p:txBody>
      </p:sp>
      <p:sp>
        <p:nvSpPr>
          <p:cNvPr id="18434" name="Rectangle 3"/>
          <p:cNvSpPr>
            <a:spLocks noGrp="1" noChangeArrowheads="1"/>
          </p:cNvSpPr>
          <p:nvPr>
            <p:ph type="body" idx="1"/>
          </p:nvPr>
        </p:nvSpPr>
        <p:spPr>
          <a:xfrm>
            <a:off x="827584" y="1916832"/>
            <a:ext cx="7560840" cy="4395638"/>
          </a:xfrm>
        </p:spPr>
        <p:txBody>
          <a:bodyPr>
            <a:normAutofit/>
          </a:bodyPr>
          <a:lstStyle/>
          <a:p>
            <a:r>
              <a:rPr lang="zh-TW" altLang="en-US" dirty="0"/>
              <a:t>那麼我們能不能找出一個 </a:t>
            </a:r>
            <a:r>
              <a:rPr lang="en-US" altLang="zh-TW" dirty="0"/>
              <a:t>model </a:t>
            </a:r>
            <a:r>
              <a:rPr lang="zh-TW" altLang="en-US" dirty="0"/>
              <a:t>既準又確？很不幸的，這是一個非常著名的問題，叫做</a:t>
            </a:r>
            <a:r>
              <a:rPr lang="en-US" altLang="zh-TW" dirty="0"/>
              <a:t>”Bias-Variance Trade-off”</a:t>
            </a:r>
          </a:p>
          <a:p>
            <a:pPr lvl="1"/>
            <a:r>
              <a:rPr lang="zh-TW" altLang="en-US" dirty="0"/>
              <a:t>也就是：如果 </a:t>
            </a:r>
            <a:r>
              <a:rPr lang="en-US" altLang="zh-TW" dirty="0"/>
              <a:t>bias error </a:t>
            </a:r>
            <a:r>
              <a:rPr lang="zh-TW" altLang="en-US" dirty="0"/>
              <a:t>變小了，</a:t>
            </a:r>
            <a:r>
              <a:rPr lang="en-US" altLang="zh-TW" dirty="0"/>
              <a:t>Variance error </a:t>
            </a:r>
            <a:r>
              <a:rPr lang="zh-TW" altLang="en-US" dirty="0"/>
              <a:t>就變大了；反之亦然。</a:t>
            </a:r>
            <a:endParaRPr lang="en-US" altLang="zh-TW" dirty="0"/>
          </a:p>
          <a:p>
            <a:pPr lvl="1"/>
            <a:r>
              <a:rPr lang="zh-TW" altLang="en-US" dirty="0"/>
              <a:t>為什麼會這樣呢？</a:t>
            </a:r>
            <a:endParaRPr lang="en-US" altLang="zh-TW" dirty="0"/>
          </a:p>
        </p:txBody>
      </p:sp>
    </p:spTree>
    <p:extLst>
      <p:ext uri="{BB962C8B-B14F-4D97-AF65-F5344CB8AC3E}">
        <p14:creationId xmlns:p14="http://schemas.microsoft.com/office/powerpoint/2010/main" val="3835281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tLang="zh-TW" dirty="0">
                <a:ea typeface="標楷體" charset="-120"/>
              </a:rPr>
              <a:t>Learnability</a:t>
            </a:r>
            <a:endParaRPr lang="zh-TW" altLang="en-US" dirty="0">
              <a:ea typeface="標楷體" charset="-120"/>
            </a:endParaRPr>
          </a:p>
        </p:txBody>
      </p:sp>
      <p:sp>
        <p:nvSpPr>
          <p:cNvPr id="18434" name="Rectangle 3"/>
          <p:cNvSpPr>
            <a:spLocks noGrp="1" noChangeArrowheads="1"/>
          </p:cNvSpPr>
          <p:nvPr>
            <p:ph type="body" idx="1"/>
          </p:nvPr>
        </p:nvSpPr>
        <p:spPr>
          <a:xfrm>
            <a:off x="200026" y="1981736"/>
            <a:ext cx="3867918" cy="4395638"/>
          </a:xfrm>
        </p:spPr>
        <p:txBody>
          <a:bodyPr>
            <a:normAutofit fontScale="62500" lnSpcReduction="20000"/>
          </a:bodyPr>
          <a:lstStyle/>
          <a:p>
            <a:r>
              <a:rPr lang="zh-TW" altLang="en-US" dirty="0"/>
              <a:t>資料的分布如右圖上方，而我們分別採用了 </a:t>
            </a:r>
            <a:r>
              <a:rPr lang="en-US" altLang="zh-TW" dirty="0"/>
              <a:t>linear model </a:t>
            </a:r>
            <a:r>
              <a:rPr lang="zh-TW" altLang="en-US" dirty="0"/>
              <a:t>和 </a:t>
            </a:r>
            <a:r>
              <a:rPr lang="en-US" altLang="zh-TW" dirty="0"/>
              <a:t>polynomial model</a:t>
            </a:r>
          </a:p>
          <a:p>
            <a:r>
              <a:rPr lang="zh-TW" altLang="en-US" dirty="0"/>
              <a:t>很明顯的，</a:t>
            </a:r>
            <a:r>
              <a:rPr lang="en-US" altLang="zh-TW" dirty="0"/>
              <a:t>polynomial </a:t>
            </a:r>
            <a:r>
              <a:rPr lang="zh-TW" altLang="en-US" dirty="0"/>
              <a:t>很準（</a:t>
            </a:r>
            <a:r>
              <a:rPr lang="en-US" altLang="zh-TW" dirty="0"/>
              <a:t>low bias</a:t>
            </a:r>
            <a:r>
              <a:rPr lang="zh-TW" altLang="en-US" dirty="0"/>
              <a:t>），而 </a:t>
            </a:r>
            <a:r>
              <a:rPr lang="en-US" altLang="zh-TW" dirty="0"/>
              <a:t>linear </a:t>
            </a:r>
            <a:r>
              <a:rPr lang="zh-TW" altLang="en-US" dirty="0"/>
              <a:t>相對不準（</a:t>
            </a:r>
            <a:r>
              <a:rPr lang="en-US" altLang="zh-TW" dirty="0"/>
              <a:t>high bias</a:t>
            </a:r>
            <a:r>
              <a:rPr lang="zh-TW" altLang="en-US" dirty="0"/>
              <a:t>）</a:t>
            </a:r>
            <a:endParaRPr lang="en-US" altLang="zh-TW" dirty="0"/>
          </a:p>
          <a:p>
            <a:r>
              <a:rPr lang="zh-TW" altLang="en-US" dirty="0"/>
              <a:t>若有一筆新資料出現，以 </a:t>
            </a:r>
            <a:r>
              <a:rPr lang="en-US" altLang="zh-TW" dirty="0"/>
              <a:t>linear model </a:t>
            </a:r>
            <a:r>
              <a:rPr lang="zh-TW" altLang="en-US" dirty="0"/>
              <a:t>預測，</a:t>
            </a:r>
            <a:r>
              <a:rPr lang="en-US" altLang="zh-TW" dirty="0"/>
              <a:t>variance </a:t>
            </a:r>
            <a:r>
              <a:rPr lang="zh-TW" altLang="en-US" dirty="0"/>
              <a:t>的變化不大（</a:t>
            </a:r>
            <a:r>
              <a:rPr lang="en-US" altLang="zh-TW" dirty="0"/>
              <a:t>low variance</a:t>
            </a:r>
            <a:r>
              <a:rPr lang="zh-TW" altLang="en-US" dirty="0"/>
              <a:t>），但是如果以 </a:t>
            </a:r>
            <a:r>
              <a:rPr lang="en-US" altLang="zh-TW" dirty="0"/>
              <a:t>polynomial model </a:t>
            </a:r>
            <a:r>
              <a:rPr lang="zh-TW" altLang="en-US" dirty="0"/>
              <a:t>預設則比原來的 </a:t>
            </a:r>
            <a:r>
              <a:rPr lang="en-US" altLang="zh-TW" dirty="0"/>
              <a:t>variance </a:t>
            </a:r>
            <a:r>
              <a:rPr lang="zh-TW" altLang="en-US" dirty="0"/>
              <a:t>大很多（</a:t>
            </a:r>
            <a:r>
              <a:rPr lang="en-US" altLang="zh-TW" dirty="0"/>
              <a:t>high variance</a:t>
            </a:r>
            <a:r>
              <a:rPr lang="zh-TW" altLang="en-US" dirty="0"/>
              <a:t>）</a:t>
            </a:r>
            <a:endParaRPr lang="en-US" altLang="zh-TW" dirty="0"/>
          </a:p>
          <a:p>
            <a:r>
              <a:rPr lang="zh-TW" altLang="en-US" dirty="0"/>
              <a:t>也就是說，</a:t>
            </a:r>
            <a:r>
              <a:rPr lang="en-US" altLang="zh-TW" dirty="0"/>
              <a:t>polynomial model </a:t>
            </a:r>
            <a:r>
              <a:rPr lang="zh-TW" altLang="en-US" dirty="0"/>
              <a:t>在這個範例中是 </a:t>
            </a:r>
            <a:r>
              <a:rPr lang="en-US" altLang="zh-TW" dirty="0"/>
              <a:t>overfitting</a:t>
            </a:r>
          </a:p>
        </p:txBody>
      </p:sp>
      <p:pic>
        <p:nvPicPr>
          <p:cNvPr id="4" name="圖片 3">
            <a:extLst>
              <a:ext uri="{FF2B5EF4-FFF2-40B4-BE49-F238E27FC236}">
                <a16:creationId xmlns:a16="http://schemas.microsoft.com/office/drawing/2014/main" id="{0468C43C-621B-473C-9547-1FA022E5E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7832" y="1981736"/>
            <a:ext cx="4908664" cy="4785776"/>
          </a:xfrm>
          <a:prstGeom prst="rect">
            <a:avLst/>
          </a:prstGeom>
        </p:spPr>
      </p:pic>
    </p:spTree>
    <p:extLst>
      <p:ext uri="{BB962C8B-B14F-4D97-AF65-F5344CB8AC3E}">
        <p14:creationId xmlns:p14="http://schemas.microsoft.com/office/powerpoint/2010/main" val="424117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tLang="zh-TW" dirty="0">
                <a:ea typeface="標楷體" charset="-120"/>
              </a:rPr>
              <a:t>Learnability</a:t>
            </a:r>
            <a:endParaRPr lang="zh-TW" altLang="en-US" dirty="0">
              <a:ea typeface="標楷體" charset="-120"/>
            </a:endParaRPr>
          </a:p>
        </p:txBody>
      </p:sp>
      <p:sp>
        <p:nvSpPr>
          <p:cNvPr id="18434" name="Rectangle 3"/>
          <p:cNvSpPr>
            <a:spLocks noGrp="1" noChangeArrowheads="1"/>
          </p:cNvSpPr>
          <p:nvPr>
            <p:ph type="body" idx="1"/>
          </p:nvPr>
        </p:nvSpPr>
        <p:spPr>
          <a:xfrm>
            <a:off x="200026" y="1981736"/>
            <a:ext cx="3867918" cy="4395638"/>
          </a:xfrm>
        </p:spPr>
        <p:txBody>
          <a:bodyPr>
            <a:normAutofit fontScale="85000" lnSpcReduction="20000"/>
          </a:bodyPr>
          <a:lstStyle/>
          <a:p>
            <a:r>
              <a:rPr lang="zh-TW" altLang="en-US" dirty="0"/>
              <a:t>根據之前的概念，我們以 </a:t>
            </a:r>
            <a:r>
              <a:rPr lang="en-US" altLang="zh-TW" dirty="0"/>
              <a:t>prediction error </a:t>
            </a:r>
            <a:r>
              <a:rPr lang="zh-TW" altLang="en-US" dirty="0"/>
              <a:t>和 </a:t>
            </a:r>
            <a:r>
              <a:rPr lang="en-US" altLang="zh-TW" dirty="0"/>
              <a:t>model complexity </a:t>
            </a:r>
            <a:r>
              <a:rPr lang="zh-TW" altLang="en-US" dirty="0"/>
              <a:t>作為圖的兩個軸</a:t>
            </a:r>
            <a:endParaRPr lang="en-US" altLang="zh-TW" dirty="0"/>
          </a:p>
          <a:p>
            <a:pPr lvl="1"/>
            <a:r>
              <a:rPr lang="en-US" altLang="zh-TW" dirty="0"/>
              <a:t>Polynomial model </a:t>
            </a:r>
            <a:r>
              <a:rPr lang="zh-TW" altLang="en-US" dirty="0"/>
              <a:t>的 </a:t>
            </a:r>
            <a:r>
              <a:rPr lang="en-US" altLang="zh-TW" dirty="0"/>
              <a:t>model complexity </a:t>
            </a:r>
            <a:r>
              <a:rPr lang="zh-TW" altLang="en-US" dirty="0"/>
              <a:t>比 </a:t>
            </a:r>
            <a:r>
              <a:rPr lang="en-US" altLang="zh-TW" dirty="0"/>
              <a:t>linear model </a:t>
            </a:r>
            <a:r>
              <a:rPr lang="zh-TW" altLang="en-US" dirty="0"/>
              <a:t>高，因此 </a:t>
            </a:r>
            <a:r>
              <a:rPr lang="en-US" altLang="zh-TW" dirty="0"/>
              <a:t>bias </a:t>
            </a:r>
            <a:r>
              <a:rPr lang="zh-TW" altLang="en-US" dirty="0"/>
              <a:t>低，而 </a:t>
            </a:r>
            <a:r>
              <a:rPr lang="en-US" altLang="zh-TW" dirty="0"/>
              <a:t>variance </a:t>
            </a:r>
            <a:r>
              <a:rPr lang="zh-TW" altLang="en-US" dirty="0"/>
              <a:t>高</a:t>
            </a:r>
            <a:endParaRPr lang="en-US" altLang="zh-TW" dirty="0"/>
          </a:p>
          <a:p>
            <a:pPr lvl="1"/>
            <a:r>
              <a:rPr lang="en-US" altLang="zh-TW" dirty="0"/>
              <a:t>Linear model </a:t>
            </a:r>
            <a:r>
              <a:rPr lang="zh-TW" altLang="en-US" dirty="0"/>
              <a:t>的 </a:t>
            </a:r>
            <a:r>
              <a:rPr lang="en-US" altLang="zh-TW" dirty="0"/>
              <a:t>model complexity </a:t>
            </a:r>
            <a:r>
              <a:rPr lang="zh-TW" altLang="en-US" dirty="0"/>
              <a:t>低，因此 </a:t>
            </a:r>
            <a:r>
              <a:rPr lang="en-US" altLang="zh-TW" dirty="0"/>
              <a:t>bias </a:t>
            </a:r>
            <a:r>
              <a:rPr lang="zh-TW" altLang="en-US" dirty="0"/>
              <a:t>高，而 </a:t>
            </a:r>
            <a:r>
              <a:rPr lang="en-US" altLang="zh-TW" dirty="0"/>
              <a:t>variance </a:t>
            </a:r>
            <a:r>
              <a:rPr lang="zh-TW" altLang="en-US" dirty="0"/>
              <a:t>低</a:t>
            </a:r>
            <a:endParaRPr lang="en-US" altLang="zh-TW" dirty="0"/>
          </a:p>
        </p:txBody>
      </p:sp>
      <p:pic>
        <p:nvPicPr>
          <p:cNvPr id="3" name="圖片 2">
            <a:extLst>
              <a:ext uri="{FF2B5EF4-FFF2-40B4-BE49-F238E27FC236}">
                <a16:creationId xmlns:a16="http://schemas.microsoft.com/office/drawing/2014/main" id="{EAECC363-B253-4AE2-9BA7-6197FFE952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1960" y="2603037"/>
            <a:ext cx="4896544" cy="3264362"/>
          </a:xfrm>
          <a:prstGeom prst="rect">
            <a:avLst/>
          </a:prstGeom>
        </p:spPr>
      </p:pic>
    </p:spTree>
    <p:extLst>
      <p:ext uri="{BB962C8B-B14F-4D97-AF65-F5344CB8AC3E}">
        <p14:creationId xmlns:p14="http://schemas.microsoft.com/office/powerpoint/2010/main" val="3208985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tLang="zh-TW" dirty="0">
                <a:ea typeface="標楷體" charset="-120"/>
              </a:rPr>
              <a:t>Learnability</a:t>
            </a:r>
            <a:endParaRPr lang="zh-TW" altLang="en-US" dirty="0">
              <a:ea typeface="標楷體" charset="-120"/>
            </a:endParaRPr>
          </a:p>
        </p:txBody>
      </p:sp>
      <p:sp>
        <p:nvSpPr>
          <p:cNvPr id="18434" name="Rectangle 3"/>
          <p:cNvSpPr>
            <a:spLocks noGrp="1" noChangeArrowheads="1"/>
          </p:cNvSpPr>
          <p:nvPr>
            <p:ph type="body" idx="1"/>
          </p:nvPr>
        </p:nvSpPr>
        <p:spPr>
          <a:xfrm>
            <a:off x="827584" y="1916832"/>
            <a:ext cx="7560840" cy="4395638"/>
          </a:xfrm>
        </p:spPr>
        <p:txBody>
          <a:bodyPr>
            <a:normAutofit lnSpcReduction="10000"/>
          </a:bodyPr>
          <a:lstStyle/>
          <a:p>
            <a:r>
              <a:rPr lang="zh-TW" altLang="en-US" dirty="0"/>
              <a:t>雖然理論上，我們可以找到那個 </a:t>
            </a:r>
            <a:r>
              <a:rPr lang="en-US" altLang="zh-TW" dirty="0"/>
              <a:t>total error </a:t>
            </a:r>
            <a:r>
              <a:rPr lang="zh-TW" altLang="en-US" dirty="0"/>
              <a:t>的最低點，但是實務上不容易，一般來說，我們需要調整 </a:t>
            </a:r>
            <a:r>
              <a:rPr lang="en-US" altLang="zh-TW" dirty="0"/>
              <a:t>hyper-parameters </a:t>
            </a:r>
            <a:r>
              <a:rPr lang="zh-TW" altLang="en-US" dirty="0"/>
              <a:t>來找出比較好的 </a:t>
            </a:r>
            <a:r>
              <a:rPr lang="en-US" altLang="zh-TW" dirty="0"/>
              <a:t>model</a:t>
            </a:r>
            <a:r>
              <a:rPr lang="zh-TW" altLang="en-US" dirty="0"/>
              <a:t>。</a:t>
            </a:r>
            <a:endParaRPr lang="en-US" altLang="zh-TW" dirty="0"/>
          </a:p>
          <a:p>
            <a:r>
              <a:rPr lang="zh-TW" altLang="en-US" dirty="0"/>
              <a:t>實際操作上，一般我們會將 </a:t>
            </a:r>
            <a:r>
              <a:rPr lang="en-US" altLang="zh-TW" dirty="0"/>
              <a:t>dataset </a:t>
            </a:r>
            <a:r>
              <a:rPr lang="zh-TW" altLang="en-US" dirty="0"/>
              <a:t>切割成 </a:t>
            </a:r>
            <a:r>
              <a:rPr lang="en-US" altLang="zh-TW" dirty="0"/>
              <a:t>training set </a:t>
            </a:r>
            <a:r>
              <a:rPr lang="zh-TW" altLang="en-US" dirty="0"/>
              <a:t>跟 </a:t>
            </a:r>
            <a:r>
              <a:rPr lang="en-US" altLang="zh-TW" dirty="0"/>
              <a:t>validation set</a:t>
            </a:r>
            <a:r>
              <a:rPr lang="zh-TW" altLang="en-US" dirty="0"/>
              <a:t>（</a:t>
            </a:r>
            <a:r>
              <a:rPr lang="en-US" altLang="zh-TW" dirty="0"/>
              <a:t>test set?</a:t>
            </a:r>
            <a:r>
              <a:rPr lang="zh-TW" altLang="en-US" dirty="0"/>
              <a:t>），</a:t>
            </a:r>
            <a:r>
              <a:rPr lang="en-US" altLang="zh-TW" dirty="0"/>
              <a:t>training set </a:t>
            </a:r>
            <a:r>
              <a:rPr lang="zh-TW" altLang="en-US" dirty="0"/>
              <a:t>用於訓練模型；而 </a:t>
            </a:r>
            <a:r>
              <a:rPr lang="en-US" altLang="zh-TW" dirty="0"/>
              <a:t>validation set </a:t>
            </a:r>
            <a:r>
              <a:rPr lang="zh-TW" altLang="en-US" dirty="0"/>
              <a:t>將不會參與訓練，用於評估模型是否 </a:t>
            </a:r>
            <a:r>
              <a:rPr lang="en-US" altLang="zh-TW" dirty="0"/>
              <a:t>overfitting</a:t>
            </a:r>
            <a:r>
              <a:rPr lang="zh-TW" altLang="en-US" dirty="0"/>
              <a:t>。</a:t>
            </a:r>
            <a:endParaRPr lang="en-US" altLang="zh-TW" dirty="0"/>
          </a:p>
        </p:txBody>
      </p:sp>
    </p:spTree>
    <p:extLst>
      <p:ext uri="{BB962C8B-B14F-4D97-AF65-F5344CB8AC3E}">
        <p14:creationId xmlns:p14="http://schemas.microsoft.com/office/powerpoint/2010/main" val="703504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tLang="zh-TW" dirty="0">
                <a:ea typeface="標楷體" charset="-120"/>
              </a:rPr>
              <a:t>Learnability</a:t>
            </a:r>
            <a:endParaRPr lang="zh-TW" altLang="en-US" dirty="0">
              <a:ea typeface="標楷體" charset="-120"/>
            </a:endParaRPr>
          </a:p>
        </p:txBody>
      </p:sp>
      <p:sp>
        <p:nvSpPr>
          <p:cNvPr id="18434" name="Rectangle 3"/>
          <p:cNvSpPr>
            <a:spLocks noGrp="1" noChangeArrowheads="1"/>
          </p:cNvSpPr>
          <p:nvPr>
            <p:ph type="body" idx="1"/>
          </p:nvPr>
        </p:nvSpPr>
        <p:spPr>
          <a:xfrm>
            <a:off x="200026" y="1981736"/>
            <a:ext cx="3723902" cy="4258726"/>
          </a:xfrm>
        </p:spPr>
        <p:txBody>
          <a:bodyPr>
            <a:normAutofit fontScale="92500" lnSpcReduction="20000"/>
          </a:bodyPr>
          <a:lstStyle/>
          <a:p>
            <a:r>
              <a:rPr lang="zh-TW" altLang="en-US" dirty="0"/>
              <a:t>在 </a:t>
            </a:r>
            <a:r>
              <a:rPr lang="en-US" altLang="zh-TW" dirty="0"/>
              <a:t>Underfitting </a:t>
            </a:r>
            <a:r>
              <a:rPr lang="zh-TW" altLang="en-US" dirty="0"/>
              <a:t>的時候，不論是在 </a:t>
            </a:r>
            <a:r>
              <a:rPr lang="en-US" altLang="zh-TW" dirty="0"/>
              <a:t>Training set </a:t>
            </a:r>
            <a:r>
              <a:rPr lang="zh-TW" altLang="en-US" dirty="0"/>
              <a:t>還是 </a:t>
            </a:r>
            <a:r>
              <a:rPr lang="en-US" altLang="zh-TW" dirty="0"/>
              <a:t>Validation set </a:t>
            </a:r>
            <a:r>
              <a:rPr lang="zh-TW" altLang="en-US" dirty="0"/>
              <a:t>的 </a:t>
            </a:r>
            <a:r>
              <a:rPr lang="en-US" altLang="zh-TW" dirty="0"/>
              <a:t>Error </a:t>
            </a:r>
            <a:r>
              <a:rPr lang="zh-TW" altLang="en-US" dirty="0"/>
              <a:t>都很高。</a:t>
            </a:r>
          </a:p>
          <a:p>
            <a:r>
              <a:rPr lang="zh-TW" altLang="en-US" dirty="0"/>
              <a:t>在 </a:t>
            </a:r>
            <a:r>
              <a:rPr lang="en-US" altLang="zh-TW" dirty="0"/>
              <a:t>Overfitting </a:t>
            </a:r>
            <a:r>
              <a:rPr lang="zh-TW" altLang="en-US" dirty="0"/>
              <a:t>的時候，</a:t>
            </a:r>
            <a:r>
              <a:rPr lang="en-US" altLang="zh-TW" dirty="0"/>
              <a:t>Training set </a:t>
            </a:r>
            <a:r>
              <a:rPr lang="zh-TW" altLang="en-US" dirty="0"/>
              <a:t>的 </a:t>
            </a:r>
            <a:r>
              <a:rPr lang="en-US" altLang="zh-TW" dirty="0"/>
              <a:t>Error </a:t>
            </a:r>
            <a:r>
              <a:rPr lang="zh-TW" altLang="en-US" dirty="0"/>
              <a:t>已經將降低了，但 </a:t>
            </a:r>
            <a:r>
              <a:rPr lang="en-US" altLang="zh-TW" dirty="0"/>
              <a:t>Validation set </a:t>
            </a:r>
            <a:r>
              <a:rPr lang="zh-TW" altLang="en-US" dirty="0"/>
              <a:t>上的 </a:t>
            </a:r>
            <a:r>
              <a:rPr lang="en-US" altLang="zh-TW" dirty="0"/>
              <a:t>Error </a:t>
            </a:r>
            <a:r>
              <a:rPr lang="zh-TW" altLang="en-US" dirty="0"/>
              <a:t>會很高。</a:t>
            </a:r>
          </a:p>
        </p:txBody>
      </p:sp>
      <p:pic>
        <p:nvPicPr>
          <p:cNvPr id="4" name="圖片 3">
            <a:extLst>
              <a:ext uri="{FF2B5EF4-FFF2-40B4-BE49-F238E27FC236}">
                <a16:creationId xmlns:a16="http://schemas.microsoft.com/office/drawing/2014/main" id="{8D1D0C84-3421-46C5-AD17-1371AF2B7B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6749" y="2492896"/>
            <a:ext cx="5061755" cy="3374503"/>
          </a:xfrm>
          <a:prstGeom prst="rect">
            <a:avLst/>
          </a:prstGeom>
        </p:spPr>
      </p:pic>
    </p:spTree>
    <p:extLst>
      <p:ext uri="{BB962C8B-B14F-4D97-AF65-F5344CB8AC3E}">
        <p14:creationId xmlns:p14="http://schemas.microsoft.com/office/powerpoint/2010/main" val="1061047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tLang="zh-TW" dirty="0">
                <a:ea typeface="標楷體" charset="-120"/>
              </a:rPr>
              <a:t>Learnability</a:t>
            </a:r>
            <a:endParaRPr lang="zh-TW" altLang="en-US" dirty="0">
              <a:ea typeface="標楷體" charset="-120"/>
            </a:endParaRPr>
          </a:p>
        </p:txBody>
      </p:sp>
      <p:sp>
        <p:nvSpPr>
          <p:cNvPr id="18434" name="Rectangle 3"/>
          <p:cNvSpPr>
            <a:spLocks noGrp="1" noChangeArrowheads="1"/>
          </p:cNvSpPr>
          <p:nvPr>
            <p:ph type="body" idx="1"/>
          </p:nvPr>
        </p:nvSpPr>
        <p:spPr>
          <a:xfrm>
            <a:off x="755650" y="1844675"/>
            <a:ext cx="7992814" cy="4104605"/>
          </a:xfrm>
        </p:spPr>
        <p:txBody>
          <a:bodyPr>
            <a:normAutofit fontScale="92500" lnSpcReduction="10000"/>
          </a:bodyPr>
          <a:lstStyle/>
          <a:p>
            <a:r>
              <a:rPr lang="en-US" altLang="zh-TW" dirty="0"/>
              <a:t>Error Measures</a:t>
            </a:r>
          </a:p>
          <a:p>
            <a:pPr lvl="1"/>
            <a:r>
              <a:rPr lang="en-US" altLang="zh-TW" dirty="0"/>
              <a:t>Define a non-negative error measure (or function) </a:t>
            </a:r>
            <a:r>
              <a:rPr lang="en-US" altLang="zh-TW" dirty="0" err="1"/>
              <a:t>e</a:t>
            </a:r>
            <a:r>
              <a:rPr lang="en-US" altLang="zh-TW" baseline="-25000" dirty="0" err="1"/>
              <a:t>m</a:t>
            </a:r>
            <a:r>
              <a:rPr lang="en-US" altLang="zh-TW" baseline="-25000" dirty="0"/>
              <a:t>.</a:t>
            </a:r>
            <a:r>
              <a:rPr lang="en-US" altLang="zh-TW" dirty="0"/>
              <a:t> For a dataset of n samples, </a:t>
            </a:r>
            <a:endParaRPr lang="en-US" altLang="zh-TW" baseline="-25000" dirty="0"/>
          </a:p>
          <a:p>
            <a:pPr lvl="1"/>
            <a:endParaRPr lang="en-US" altLang="zh-TW" dirty="0"/>
          </a:p>
          <a:p>
            <a:pPr lvl="2"/>
            <a:endParaRPr lang="en-US" altLang="zh-TW" dirty="0"/>
          </a:p>
          <a:p>
            <a:pPr lvl="2"/>
            <a:r>
              <a:rPr lang="en-US" altLang="zh-TW" dirty="0"/>
              <a:t>This value is also implicitly dependent on the specific hypothesis H through the parameter set, therefore optimizing the error implies finding an optimal hypothesis (</a:t>
            </a:r>
            <a:r>
              <a:rPr lang="en-US" altLang="zh-TW" dirty="0" err="1"/>
              <a:t>ie</a:t>
            </a:r>
            <a:r>
              <a:rPr lang="en-US" altLang="zh-TW" dirty="0"/>
              <a:t>. an acceptable approximation).</a:t>
            </a:r>
          </a:p>
          <a:p>
            <a:pPr lvl="1"/>
            <a:r>
              <a:rPr lang="en-US" altLang="zh-TW" dirty="0"/>
              <a:t>If </a:t>
            </a:r>
            <a:r>
              <a:rPr lang="en-US" altLang="zh-TW" dirty="0" err="1"/>
              <a:t>e</a:t>
            </a:r>
            <a:r>
              <a:rPr lang="en-US" altLang="zh-TW" baseline="-25000" dirty="0" err="1"/>
              <a:t>m</a:t>
            </a:r>
            <a:r>
              <a:rPr lang="en-US" altLang="zh-TW" dirty="0"/>
              <a:t> is mean square error, then</a:t>
            </a:r>
          </a:p>
          <a:p>
            <a:pPr lvl="1"/>
            <a:endParaRPr lang="en-US" altLang="zh-TW" dirty="0"/>
          </a:p>
        </p:txBody>
      </p:sp>
      <p:pic>
        <p:nvPicPr>
          <p:cNvPr id="2" name="圖片 1">
            <a:extLst>
              <a:ext uri="{FF2B5EF4-FFF2-40B4-BE49-F238E27FC236}">
                <a16:creationId xmlns:a16="http://schemas.microsoft.com/office/drawing/2014/main" id="{49BCD0DF-30BE-1344-9239-E43A1B4FD885}"/>
              </a:ext>
            </a:extLst>
          </p:cNvPr>
          <p:cNvPicPr>
            <a:picLocks noChangeAspect="1"/>
          </p:cNvPicPr>
          <p:nvPr/>
        </p:nvPicPr>
        <p:blipFill>
          <a:blip r:embed="rId2"/>
          <a:stretch>
            <a:fillRect/>
          </a:stretch>
        </p:blipFill>
        <p:spPr>
          <a:xfrm>
            <a:off x="2267744" y="3150869"/>
            <a:ext cx="4104456" cy="790162"/>
          </a:xfrm>
          <a:prstGeom prst="rect">
            <a:avLst/>
          </a:prstGeom>
        </p:spPr>
      </p:pic>
      <p:pic>
        <p:nvPicPr>
          <p:cNvPr id="3" name="圖片 2">
            <a:extLst>
              <a:ext uri="{FF2B5EF4-FFF2-40B4-BE49-F238E27FC236}">
                <a16:creationId xmlns:a16="http://schemas.microsoft.com/office/drawing/2014/main" id="{98A37154-7D44-814D-9CD7-5EA81F9BB4B3}"/>
              </a:ext>
            </a:extLst>
          </p:cNvPr>
          <p:cNvPicPr>
            <a:picLocks noChangeAspect="1"/>
          </p:cNvPicPr>
          <p:nvPr/>
        </p:nvPicPr>
        <p:blipFill>
          <a:blip r:embed="rId3"/>
          <a:stretch>
            <a:fillRect/>
          </a:stretch>
        </p:blipFill>
        <p:spPr>
          <a:xfrm>
            <a:off x="3059832" y="5805264"/>
            <a:ext cx="2801466" cy="933822"/>
          </a:xfrm>
          <a:prstGeom prst="rect">
            <a:avLst/>
          </a:prstGeom>
        </p:spPr>
      </p:pic>
    </p:spTree>
    <p:extLst>
      <p:ext uri="{BB962C8B-B14F-4D97-AF65-F5344CB8AC3E}">
        <p14:creationId xmlns:p14="http://schemas.microsoft.com/office/powerpoint/2010/main" val="1359139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tLang="zh-TW" dirty="0">
                <a:ea typeface="標楷體" charset="-120"/>
              </a:rPr>
              <a:t>Learnability</a:t>
            </a:r>
            <a:endParaRPr lang="zh-TW" altLang="en-US" dirty="0">
              <a:ea typeface="標楷體" charset="-120"/>
            </a:endParaRPr>
          </a:p>
        </p:txBody>
      </p:sp>
      <p:sp>
        <p:nvSpPr>
          <p:cNvPr id="18434" name="Rectangle 3"/>
          <p:cNvSpPr>
            <a:spLocks noGrp="1" noChangeArrowheads="1"/>
          </p:cNvSpPr>
          <p:nvPr>
            <p:ph type="body" idx="1"/>
          </p:nvPr>
        </p:nvSpPr>
        <p:spPr>
          <a:xfrm>
            <a:off x="755650" y="1844675"/>
            <a:ext cx="7992814" cy="3744565"/>
          </a:xfrm>
        </p:spPr>
        <p:txBody>
          <a:bodyPr>
            <a:normAutofit fontScale="92500" lnSpcReduction="20000"/>
          </a:bodyPr>
          <a:lstStyle/>
          <a:p>
            <a:r>
              <a:rPr lang="en-US" altLang="zh-TW" dirty="0"/>
              <a:t>Error Measures</a:t>
            </a:r>
          </a:p>
          <a:p>
            <a:pPr lvl="1"/>
            <a:r>
              <a:rPr lang="en-US" altLang="zh-TW" dirty="0"/>
              <a:t>This measure is also called </a:t>
            </a:r>
            <a:r>
              <a:rPr lang="en-US" altLang="zh-TW" dirty="0">
                <a:solidFill>
                  <a:srgbClr val="0000FF"/>
                </a:solidFill>
              </a:rPr>
              <a:t>loss function </a:t>
            </a:r>
            <a:r>
              <a:rPr lang="en-US" altLang="zh-TW" dirty="0"/>
              <a:t>because its value must be minimized through an optimization problem</a:t>
            </a:r>
          </a:p>
          <a:p>
            <a:pPr lvl="1"/>
            <a:r>
              <a:rPr lang="en-US" altLang="zh-TW" dirty="0"/>
              <a:t>Another useful loss function is called zero-one-loss and it's particularly efficient for binary classifications (also for one-vs-rest multiclass strategy):</a:t>
            </a:r>
          </a:p>
          <a:p>
            <a:pPr lvl="2"/>
            <a:r>
              <a:rPr lang="en-US" altLang="zh-TW" dirty="0"/>
              <a:t>This function is implicitly an </a:t>
            </a:r>
            <a:r>
              <a:rPr lang="en-US" altLang="zh-TW" dirty="0">
                <a:solidFill>
                  <a:srgbClr val="0000FF"/>
                </a:solidFill>
              </a:rPr>
              <a:t>indicator</a:t>
            </a:r>
            <a:r>
              <a:rPr lang="en-US" altLang="zh-TW" dirty="0"/>
              <a:t> and can be easily adopted in loss functions based on the probability of misclassification</a:t>
            </a:r>
          </a:p>
          <a:p>
            <a:pPr lvl="2"/>
            <a:endParaRPr lang="en-US" altLang="zh-TW" dirty="0"/>
          </a:p>
        </p:txBody>
      </p:sp>
      <p:pic>
        <p:nvPicPr>
          <p:cNvPr id="5" name="圖片 4">
            <a:extLst>
              <a:ext uri="{FF2B5EF4-FFF2-40B4-BE49-F238E27FC236}">
                <a16:creationId xmlns:a16="http://schemas.microsoft.com/office/drawing/2014/main" id="{5E669757-B84B-1344-B922-81DB5242C592}"/>
              </a:ext>
            </a:extLst>
          </p:cNvPr>
          <p:cNvPicPr>
            <a:picLocks noChangeAspect="1"/>
          </p:cNvPicPr>
          <p:nvPr/>
        </p:nvPicPr>
        <p:blipFill>
          <a:blip r:embed="rId2"/>
          <a:stretch>
            <a:fillRect/>
          </a:stretch>
        </p:blipFill>
        <p:spPr>
          <a:xfrm>
            <a:off x="1832003" y="5589240"/>
            <a:ext cx="4348176" cy="1080120"/>
          </a:xfrm>
          <a:prstGeom prst="rect">
            <a:avLst/>
          </a:prstGeom>
        </p:spPr>
      </p:pic>
    </p:spTree>
    <p:extLst>
      <p:ext uri="{BB962C8B-B14F-4D97-AF65-F5344CB8AC3E}">
        <p14:creationId xmlns:p14="http://schemas.microsoft.com/office/powerpoint/2010/main" val="2775497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tLang="zh-TW" dirty="0">
                <a:ea typeface="標楷體" charset="-120"/>
              </a:rPr>
              <a:t>Learnability</a:t>
            </a:r>
            <a:endParaRPr lang="zh-TW" altLang="en-US" dirty="0">
              <a:ea typeface="標楷體" charset="-120"/>
            </a:endParaRPr>
          </a:p>
        </p:txBody>
      </p:sp>
      <p:sp>
        <p:nvSpPr>
          <p:cNvPr id="18434" name="Rectangle 3"/>
          <p:cNvSpPr>
            <a:spLocks noGrp="1" noChangeArrowheads="1"/>
          </p:cNvSpPr>
          <p:nvPr>
            <p:ph type="body" idx="1"/>
          </p:nvPr>
        </p:nvSpPr>
        <p:spPr>
          <a:xfrm>
            <a:off x="755650" y="1844675"/>
            <a:ext cx="7992814" cy="4824685"/>
          </a:xfrm>
        </p:spPr>
        <p:txBody>
          <a:bodyPr>
            <a:normAutofit lnSpcReduction="10000"/>
          </a:bodyPr>
          <a:lstStyle/>
          <a:p>
            <a:r>
              <a:rPr lang="en-US" altLang="zh-TW" dirty="0"/>
              <a:t>Given only training examples and a set of candidate hypotheses:</a:t>
            </a:r>
          </a:p>
          <a:p>
            <a:pPr lvl="1"/>
            <a:r>
              <a:rPr lang="en-US" altLang="zh-TW" i="1" dirty="0"/>
              <a:t>how many training examples are sufficient to successfully learn the </a:t>
            </a:r>
            <a:r>
              <a:rPr lang="en-US" altLang="zh-TW" i="1" dirty="0">
                <a:solidFill>
                  <a:srgbClr val="C00000"/>
                </a:solidFill>
              </a:rPr>
              <a:t>target function</a:t>
            </a:r>
            <a:r>
              <a:rPr lang="zh-TW" altLang="en-US" i="1" dirty="0">
                <a:solidFill>
                  <a:srgbClr val="C00000"/>
                </a:solidFill>
              </a:rPr>
              <a:t> （就是 </a:t>
            </a:r>
            <a:r>
              <a:rPr lang="en-US" altLang="zh-TW" i="1" dirty="0">
                <a:solidFill>
                  <a:srgbClr val="C00000"/>
                </a:solidFill>
              </a:rPr>
              <a:t>model</a:t>
            </a:r>
            <a:r>
              <a:rPr lang="zh-TW" altLang="en-US" i="1" dirty="0">
                <a:solidFill>
                  <a:srgbClr val="C00000"/>
                </a:solidFill>
              </a:rPr>
              <a:t>）</a:t>
            </a:r>
            <a:r>
              <a:rPr lang="en-US" altLang="zh-TW" dirty="0"/>
              <a:t>, and</a:t>
            </a:r>
          </a:p>
          <a:p>
            <a:pPr lvl="1"/>
            <a:r>
              <a:rPr lang="en-US" altLang="zh-TW" i="1" dirty="0"/>
              <a:t>how many mistakes will the learner make before succeeding</a:t>
            </a:r>
            <a:r>
              <a:rPr lang="en-US" altLang="zh-TW" dirty="0"/>
              <a:t>?</a:t>
            </a:r>
          </a:p>
          <a:p>
            <a:r>
              <a:rPr lang="zh-CN" altLang="en-US" dirty="0"/>
              <a:t>為了回答這個問題，</a:t>
            </a:r>
            <a:r>
              <a:rPr lang="en-US" altLang="zh-CN" dirty="0"/>
              <a:t>L. Valiant </a:t>
            </a:r>
            <a:r>
              <a:rPr lang="zh-CN" altLang="en-US" dirty="0"/>
              <a:t>在</a:t>
            </a:r>
            <a:r>
              <a:rPr lang="zh-TW" altLang="en-US" dirty="0"/>
              <a:t> </a:t>
            </a:r>
            <a:r>
              <a:rPr lang="en-US" altLang="zh-TW" dirty="0"/>
              <a:t>1984 </a:t>
            </a:r>
            <a:r>
              <a:rPr lang="zh-CN" altLang="en-US" dirty="0"/>
              <a:t>年提出了</a:t>
            </a:r>
            <a:r>
              <a:rPr lang="zh-TW" altLang="en-US" dirty="0"/>
              <a:t> </a:t>
            </a:r>
            <a:r>
              <a:rPr lang="en-US" altLang="zh-TW" dirty="0"/>
              <a:t>PAC</a:t>
            </a:r>
            <a:r>
              <a:rPr lang="zh-TW" altLang="en-US" dirty="0"/>
              <a:t> </a:t>
            </a:r>
            <a:r>
              <a:rPr lang="en-US" altLang="zh-TW" dirty="0"/>
              <a:t>(Probably Approximately Correct) Learning Theory</a:t>
            </a:r>
          </a:p>
          <a:p>
            <a:pPr lvl="2"/>
            <a:endParaRPr lang="en-US" altLang="zh-TW" dirty="0"/>
          </a:p>
        </p:txBody>
      </p:sp>
    </p:spTree>
    <p:extLst>
      <p:ext uri="{BB962C8B-B14F-4D97-AF65-F5344CB8AC3E}">
        <p14:creationId xmlns:p14="http://schemas.microsoft.com/office/powerpoint/2010/main" val="3201290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tLang="zh-TW" dirty="0">
                <a:ea typeface="標楷體" charset="-120"/>
              </a:rPr>
              <a:t>Learnability</a:t>
            </a:r>
            <a:endParaRPr lang="zh-TW" altLang="en-US" dirty="0">
              <a:ea typeface="標楷體" charset="-120"/>
            </a:endParaRPr>
          </a:p>
        </p:txBody>
      </p:sp>
      <p:sp>
        <p:nvSpPr>
          <p:cNvPr id="18434" name="Rectangle 3"/>
          <p:cNvSpPr>
            <a:spLocks noGrp="1" noChangeArrowheads="1"/>
          </p:cNvSpPr>
          <p:nvPr>
            <p:ph type="body" idx="1"/>
          </p:nvPr>
        </p:nvSpPr>
        <p:spPr>
          <a:xfrm>
            <a:off x="755650" y="1844675"/>
            <a:ext cx="7992814" cy="4824685"/>
          </a:xfrm>
        </p:spPr>
        <p:txBody>
          <a:bodyPr>
            <a:normAutofit/>
          </a:bodyPr>
          <a:lstStyle/>
          <a:p>
            <a:r>
              <a:rPr lang="en-US" altLang="zh-TW" dirty="0"/>
              <a:t>PAC Learning Theory</a:t>
            </a:r>
          </a:p>
          <a:p>
            <a:pPr lvl="1"/>
            <a:r>
              <a:rPr lang="zh-CN" altLang="en-US" dirty="0"/>
              <a:t>簡單的說，該理論的結果說明：如果訓練用的資料夠多，那麼我們很有可能（</a:t>
            </a:r>
            <a:r>
              <a:rPr lang="en-US" altLang="zh-CN" dirty="0"/>
              <a:t>probably</a:t>
            </a:r>
            <a:r>
              <a:rPr lang="zh-CN" altLang="en-US" dirty="0"/>
              <a:t>）找到一個</a:t>
            </a:r>
            <a:r>
              <a:rPr lang="zh-TW" altLang="en-US" dirty="0"/>
              <a:t> </a:t>
            </a:r>
            <a:r>
              <a:rPr lang="en-US" altLang="zh-TW"/>
              <a:t>model</a:t>
            </a:r>
            <a:r>
              <a:rPr lang="zh-TW" altLang="en-US"/>
              <a:t>，</a:t>
            </a:r>
            <a:r>
              <a:rPr lang="zh-TW" altLang="en-US" dirty="0"/>
              <a:t>且該 </a:t>
            </a:r>
            <a:r>
              <a:rPr lang="en-US" altLang="zh-TW" dirty="0"/>
              <a:t>model </a:t>
            </a:r>
            <a:r>
              <a:rPr lang="zh-CN" altLang="en-US" dirty="0"/>
              <a:t>可以足夠正確的（</a:t>
            </a:r>
            <a:r>
              <a:rPr lang="en-US" altLang="zh-CN" dirty="0"/>
              <a:t>approximately correct</a:t>
            </a:r>
            <a:r>
              <a:rPr lang="zh-CN" altLang="en-US" dirty="0"/>
              <a:t>）進行分類或者預測</a:t>
            </a:r>
            <a:endParaRPr lang="en-US" altLang="zh-CN" dirty="0"/>
          </a:p>
          <a:p>
            <a:pPr lvl="1"/>
            <a:r>
              <a:rPr lang="zh-CN" altLang="en-US" dirty="0"/>
              <a:t>只是這個理論無法保證可以找到“有效”的</a:t>
            </a:r>
            <a:r>
              <a:rPr lang="en-US" altLang="zh-CN" dirty="0"/>
              <a:t> model</a:t>
            </a:r>
            <a:r>
              <a:rPr lang="zh-CN" altLang="en-US" dirty="0"/>
              <a:t>（</a:t>
            </a:r>
            <a:r>
              <a:rPr lang="en-US" altLang="zh-CN" dirty="0"/>
              <a:t>time complexity </a:t>
            </a:r>
            <a:r>
              <a:rPr lang="zh-CN" altLang="en-US" dirty="0"/>
              <a:t>可能是</a:t>
            </a:r>
            <a:r>
              <a:rPr lang="zh-TW" altLang="en-US" dirty="0"/>
              <a:t> </a:t>
            </a:r>
            <a:r>
              <a:rPr lang="en-US" altLang="zh-TW" dirty="0"/>
              <a:t>exponential</a:t>
            </a:r>
            <a:r>
              <a:rPr lang="zh-CN" altLang="en-US" dirty="0"/>
              <a:t>）。</a:t>
            </a:r>
            <a:endParaRPr lang="en-US" altLang="zh-TW" dirty="0"/>
          </a:p>
        </p:txBody>
      </p:sp>
    </p:spTree>
    <p:extLst>
      <p:ext uri="{BB962C8B-B14F-4D97-AF65-F5344CB8AC3E}">
        <p14:creationId xmlns:p14="http://schemas.microsoft.com/office/powerpoint/2010/main" val="2916923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altLang="zh-TW" dirty="0">
                <a:ea typeface="標楷體" charset="-120"/>
              </a:rPr>
              <a:t>Why</a:t>
            </a:r>
            <a:endParaRPr lang="zh-TW" altLang="en-US" dirty="0">
              <a:ea typeface="標楷體" charset="-120"/>
            </a:endParaRPr>
          </a:p>
        </p:txBody>
      </p:sp>
      <p:sp>
        <p:nvSpPr>
          <p:cNvPr id="17410" name="Rectangle 3"/>
          <p:cNvSpPr>
            <a:spLocks noGrp="1" noChangeArrowheads="1"/>
          </p:cNvSpPr>
          <p:nvPr>
            <p:ph type="body" idx="1"/>
          </p:nvPr>
        </p:nvSpPr>
        <p:spPr>
          <a:xfrm>
            <a:off x="755650" y="1844675"/>
            <a:ext cx="7702550" cy="4679950"/>
          </a:xfrm>
        </p:spPr>
        <p:txBody>
          <a:bodyPr>
            <a:normAutofit lnSpcReduction="10000"/>
          </a:bodyPr>
          <a:lstStyle/>
          <a:p>
            <a:r>
              <a:rPr lang="en-US" altLang="zh-TW" dirty="0"/>
              <a:t>There are some important elements and approaches which span through all machine learning topics and also create a philosophical foundation for many common techniques</a:t>
            </a:r>
          </a:p>
          <a:p>
            <a:pPr lvl="1"/>
            <a:r>
              <a:rPr lang="en-US" altLang="zh-TW" dirty="0"/>
              <a:t>About (Training/Testing) Data</a:t>
            </a:r>
          </a:p>
          <a:p>
            <a:pPr lvl="2"/>
            <a:r>
              <a:rPr lang="en-US" altLang="zh-TW" dirty="0"/>
              <a:t>Multiclass Strategies</a:t>
            </a:r>
          </a:p>
          <a:p>
            <a:pPr lvl="1"/>
            <a:r>
              <a:rPr lang="en-US" altLang="zh-TW" dirty="0"/>
              <a:t>Learnability</a:t>
            </a:r>
          </a:p>
          <a:p>
            <a:pPr lvl="1"/>
            <a:r>
              <a:rPr lang="en-US" altLang="zh-TW" dirty="0"/>
              <a:t>Statistical Learning Approaches</a:t>
            </a:r>
          </a:p>
          <a:p>
            <a:pPr lvl="1"/>
            <a:r>
              <a:rPr lang="en-US" altLang="zh-TW" dirty="0"/>
              <a:t>Elements of Information Theory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eaLnBrk="1" hangingPunct="1"/>
            <a:r>
              <a:rPr lang="en-US" altLang="zh-TW">
                <a:ea typeface="標楷體" charset="-120"/>
              </a:rPr>
              <a:t>Outline</a:t>
            </a:r>
            <a:endParaRPr lang="zh-TW" altLang="en-US">
              <a:ea typeface="標楷體" charset="-120"/>
            </a:endParaRPr>
          </a:p>
        </p:txBody>
      </p:sp>
      <p:sp>
        <p:nvSpPr>
          <p:cNvPr id="16386" name="Rectangle 3"/>
          <p:cNvSpPr>
            <a:spLocks noGrp="1" noChangeArrowheads="1"/>
          </p:cNvSpPr>
          <p:nvPr>
            <p:ph type="body" idx="1"/>
          </p:nvPr>
        </p:nvSpPr>
        <p:spPr>
          <a:xfrm>
            <a:off x="685800" y="1844675"/>
            <a:ext cx="7772400" cy="4327525"/>
          </a:xfrm>
        </p:spPr>
        <p:txBody>
          <a:bodyPr/>
          <a:lstStyle/>
          <a:p>
            <a:pPr eaLnBrk="1" hangingPunct="1"/>
            <a:r>
              <a:rPr lang="en-US" altLang="zh-TW" sz="2800" dirty="0">
                <a:solidFill>
                  <a:schemeClr val="bg2">
                    <a:lumMod val="50000"/>
                    <a:lumOff val="50000"/>
                  </a:schemeClr>
                </a:solidFill>
                <a:ea typeface="標楷體" charset="-120"/>
              </a:rPr>
              <a:t>Why</a:t>
            </a:r>
          </a:p>
          <a:p>
            <a:pPr eaLnBrk="1" hangingPunct="1"/>
            <a:r>
              <a:rPr lang="en-US" altLang="zh-TW" sz="2800" dirty="0">
                <a:solidFill>
                  <a:schemeClr val="bg2">
                    <a:lumMod val="50000"/>
                    <a:lumOff val="50000"/>
                  </a:schemeClr>
                </a:solidFill>
                <a:ea typeface="標楷體" charset="-120"/>
              </a:rPr>
              <a:t>Data formats</a:t>
            </a:r>
          </a:p>
          <a:p>
            <a:pPr eaLnBrk="1" hangingPunct="1"/>
            <a:r>
              <a:rPr lang="en-US" altLang="zh-TW" sz="2800" dirty="0">
                <a:solidFill>
                  <a:schemeClr val="bg2">
                    <a:lumMod val="50000"/>
                    <a:lumOff val="50000"/>
                  </a:schemeClr>
                </a:solidFill>
                <a:ea typeface="標楷體" charset="-120"/>
              </a:rPr>
              <a:t>Learnability</a:t>
            </a:r>
          </a:p>
          <a:p>
            <a:pPr eaLnBrk="1" hangingPunct="1"/>
            <a:r>
              <a:rPr lang="en-US" altLang="zh-TW" sz="2800" dirty="0">
                <a:ea typeface="標楷體" charset="-120"/>
              </a:rPr>
              <a:t>Statistical Learning Approaches</a:t>
            </a:r>
          </a:p>
          <a:p>
            <a:pPr eaLnBrk="1" hangingPunct="1"/>
            <a:r>
              <a:rPr lang="en-US" altLang="zh-TW" sz="2800" dirty="0">
                <a:solidFill>
                  <a:schemeClr val="bg2">
                    <a:lumMod val="50000"/>
                    <a:lumOff val="50000"/>
                  </a:schemeClr>
                </a:solidFill>
                <a:ea typeface="標楷體" charset="-120"/>
              </a:rPr>
              <a:t>Elements of Information Theory</a:t>
            </a:r>
          </a:p>
        </p:txBody>
      </p:sp>
    </p:spTree>
    <p:extLst>
      <p:ext uri="{BB962C8B-B14F-4D97-AF65-F5344CB8AC3E}">
        <p14:creationId xmlns:p14="http://schemas.microsoft.com/office/powerpoint/2010/main" val="32690152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altLang="zh-TW" dirty="0">
                <a:ea typeface="標楷體" charset="-120"/>
              </a:rPr>
              <a:t>Probability Theory</a:t>
            </a:r>
            <a:endParaRPr lang="zh-TW" altLang="en-US" dirty="0">
              <a:ea typeface="標楷體" charset="-120"/>
            </a:endParaRPr>
          </a:p>
        </p:txBody>
      </p:sp>
      <p:sp>
        <p:nvSpPr>
          <p:cNvPr id="17410" name="Rectangle 3"/>
          <p:cNvSpPr>
            <a:spLocks noGrp="1" noChangeArrowheads="1"/>
          </p:cNvSpPr>
          <p:nvPr>
            <p:ph type="body" idx="1"/>
          </p:nvPr>
        </p:nvSpPr>
        <p:spPr>
          <a:xfrm>
            <a:off x="755650" y="1844675"/>
            <a:ext cx="7702550" cy="4679950"/>
          </a:xfrm>
        </p:spPr>
        <p:txBody>
          <a:bodyPr>
            <a:normAutofit/>
          </a:bodyPr>
          <a:lstStyle/>
          <a:p>
            <a:r>
              <a:rPr lang="en-US" altLang="zh-TW" dirty="0"/>
              <a:t>Probability is all about the possibility of various outcomes. </a:t>
            </a:r>
          </a:p>
          <a:p>
            <a:r>
              <a:rPr lang="en-US" altLang="zh-TW" dirty="0"/>
              <a:t>The set of all possible outcomes is called the </a:t>
            </a:r>
            <a:r>
              <a:rPr lang="en-US" altLang="zh-TW" b="1" dirty="0"/>
              <a:t>sample space</a:t>
            </a:r>
            <a:r>
              <a:rPr lang="en-US" altLang="zh-TW" dirty="0"/>
              <a:t>. </a:t>
            </a:r>
          </a:p>
          <a:p>
            <a:pPr lvl="1"/>
            <a:r>
              <a:rPr lang="en-US" altLang="zh-TW" dirty="0"/>
              <a:t>The sample space for a coin flip is {heads, tails}. </a:t>
            </a:r>
            <a:r>
              <a:rPr lang="en-US" altLang="zh-TW" dirty="0">
                <a:sym typeface="Wingdings" pitchFamily="2" charset="2"/>
              </a:rPr>
              <a:t> discrete</a:t>
            </a:r>
            <a:r>
              <a:rPr lang="en-US" altLang="zh-TW" dirty="0"/>
              <a:t> </a:t>
            </a:r>
          </a:p>
          <a:p>
            <a:pPr lvl="1"/>
            <a:r>
              <a:rPr lang="en-US" altLang="zh-TW" dirty="0"/>
              <a:t>The sample space for the temperature of water is all values between the freezing and boiling point. </a:t>
            </a:r>
            <a:r>
              <a:rPr lang="en-US" altLang="zh-TW" dirty="0">
                <a:sym typeface="Wingdings" pitchFamily="2" charset="2"/>
              </a:rPr>
              <a:t> continuous</a:t>
            </a:r>
            <a:endParaRPr lang="en-US" altLang="zh-TW" dirty="0"/>
          </a:p>
        </p:txBody>
      </p:sp>
    </p:spTree>
    <p:extLst>
      <p:ext uri="{BB962C8B-B14F-4D97-AF65-F5344CB8AC3E}">
        <p14:creationId xmlns:p14="http://schemas.microsoft.com/office/powerpoint/2010/main" val="38803429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altLang="zh-TW" dirty="0">
                <a:ea typeface="標楷體" charset="-120"/>
              </a:rPr>
              <a:t>Probability Theory</a:t>
            </a:r>
            <a:endParaRPr lang="zh-TW" altLang="en-US" dirty="0">
              <a:ea typeface="標楷體" charset="-120"/>
            </a:endParaRPr>
          </a:p>
        </p:txBody>
      </p:sp>
      <p:sp>
        <p:nvSpPr>
          <p:cNvPr id="17410" name="Rectangle 3"/>
          <p:cNvSpPr>
            <a:spLocks noGrp="1" noChangeArrowheads="1"/>
          </p:cNvSpPr>
          <p:nvPr>
            <p:ph type="body" idx="1"/>
          </p:nvPr>
        </p:nvSpPr>
        <p:spPr>
          <a:xfrm>
            <a:off x="755650" y="1844675"/>
            <a:ext cx="7702550" cy="3024485"/>
          </a:xfrm>
        </p:spPr>
        <p:txBody>
          <a:bodyPr>
            <a:normAutofit fontScale="85000" lnSpcReduction="20000"/>
          </a:bodyPr>
          <a:lstStyle/>
          <a:p>
            <a:r>
              <a:rPr lang="en-US" altLang="zh-TW" dirty="0"/>
              <a:t>Only one outcome in the sample space is possible at a time, and the sample space must contain all possible values. </a:t>
            </a:r>
          </a:p>
          <a:p>
            <a:r>
              <a:rPr lang="en-US" altLang="zh-TW" dirty="0"/>
              <a:t>The sample space is often depicted as </a:t>
            </a:r>
            <a:r>
              <a:rPr lang="el-GR" altLang="zh-TW" dirty="0"/>
              <a:t>Ω (</a:t>
            </a:r>
            <a:r>
              <a:rPr lang="en-US" altLang="zh-TW" dirty="0"/>
              <a:t>capital omega) and a specific outcome as </a:t>
            </a:r>
            <a:r>
              <a:rPr lang="el-GR" altLang="zh-TW" dirty="0"/>
              <a:t>ω (</a:t>
            </a:r>
            <a:r>
              <a:rPr lang="en-US" altLang="zh-TW" dirty="0"/>
              <a:t>lowercase omega). We represent the probability of an event </a:t>
            </a:r>
            <a:r>
              <a:rPr lang="el-GR" altLang="zh-TW" dirty="0"/>
              <a:t>ω </a:t>
            </a:r>
            <a:r>
              <a:rPr lang="en-US" altLang="zh-TW" dirty="0"/>
              <a:t>as P(</a:t>
            </a:r>
            <a:r>
              <a:rPr lang="el-GR" altLang="zh-TW" dirty="0"/>
              <a:t>ω).</a:t>
            </a:r>
            <a:endParaRPr lang="en-US" altLang="zh-TW" dirty="0"/>
          </a:p>
          <a:p>
            <a:r>
              <a:rPr lang="en-US" altLang="zh-TW" dirty="0"/>
              <a:t>The two basic axioms of probability are:</a:t>
            </a:r>
            <a:endParaRPr lang="en-GB" altLang="zh-TW" dirty="0"/>
          </a:p>
        </p:txBody>
      </p:sp>
      <p:pic>
        <p:nvPicPr>
          <p:cNvPr id="1026" name="Picture 2" descr="https://cdn-images-1.medium.com/max/2400/1*455Xw3AXawCWva3s0Jtv6g.png">
            <a:extLst>
              <a:ext uri="{FF2B5EF4-FFF2-40B4-BE49-F238E27FC236}">
                <a16:creationId xmlns:a16="http://schemas.microsoft.com/office/drawing/2014/main" id="{D067D491-A382-7141-B98A-7AF0EA498D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4815771"/>
            <a:ext cx="2880320" cy="1565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09042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altLang="zh-TW" dirty="0">
                <a:ea typeface="標楷體" charset="-120"/>
              </a:rPr>
              <a:t>Probability Theory</a:t>
            </a:r>
            <a:endParaRPr lang="zh-TW" altLang="en-US" dirty="0">
              <a:ea typeface="標楷體" charset="-120"/>
            </a:endParaRPr>
          </a:p>
        </p:txBody>
      </p:sp>
      <p:sp>
        <p:nvSpPr>
          <p:cNvPr id="17410" name="Rectangle 3"/>
          <p:cNvSpPr>
            <a:spLocks noGrp="1" noChangeArrowheads="1"/>
          </p:cNvSpPr>
          <p:nvPr>
            <p:ph type="body" idx="1"/>
          </p:nvPr>
        </p:nvSpPr>
        <p:spPr>
          <a:xfrm>
            <a:off x="755650" y="1844675"/>
            <a:ext cx="7920806" cy="4608661"/>
          </a:xfrm>
        </p:spPr>
        <p:txBody>
          <a:bodyPr>
            <a:normAutofit fontScale="77500" lnSpcReduction="20000"/>
          </a:bodyPr>
          <a:lstStyle/>
          <a:p>
            <a:r>
              <a:rPr lang="en-US" altLang="zh-TW" dirty="0"/>
              <a:t>A </a:t>
            </a:r>
            <a:r>
              <a:rPr lang="en-US" altLang="zh-TW" b="1" dirty="0"/>
              <a:t>random variable</a:t>
            </a:r>
            <a:r>
              <a:rPr lang="en-US" altLang="zh-TW" dirty="0"/>
              <a:t> x, is a variable which randomly takes on values from a </a:t>
            </a:r>
            <a:r>
              <a:rPr lang="en-US" altLang="zh-TW" dirty="0">
                <a:solidFill>
                  <a:srgbClr val="0000FF"/>
                </a:solidFill>
              </a:rPr>
              <a:t>sample space</a:t>
            </a:r>
            <a:r>
              <a:rPr lang="en-US" altLang="zh-TW" dirty="0"/>
              <a:t>.</a:t>
            </a:r>
            <a:r>
              <a:rPr lang="zh-TW" altLang="en-US" dirty="0"/>
              <a:t> </a:t>
            </a:r>
            <a:r>
              <a:rPr lang="en-US" altLang="zh-TW" dirty="0"/>
              <a:t>(ex. x represents the outcome of flip coins, thus x=‘head’ or x=‘tail’)</a:t>
            </a:r>
          </a:p>
          <a:p>
            <a:pPr lvl="1"/>
            <a:r>
              <a:rPr lang="en-US" altLang="zh-TW" dirty="0"/>
              <a:t>Random variables can either be discrete like the coin, or continuous</a:t>
            </a:r>
          </a:p>
          <a:p>
            <a:r>
              <a:rPr lang="en-US" altLang="zh-TW" dirty="0"/>
              <a:t>To describe the </a:t>
            </a:r>
            <a:r>
              <a:rPr lang="en-US" altLang="zh-TW" dirty="0">
                <a:solidFill>
                  <a:srgbClr val="0000FF"/>
                </a:solidFill>
              </a:rPr>
              <a:t>likelihood</a:t>
            </a:r>
            <a:r>
              <a:rPr lang="en-US" altLang="zh-TW" dirty="0"/>
              <a:t> of each possible value of a random variable x, we specify a </a:t>
            </a:r>
            <a:r>
              <a:rPr lang="en-US" altLang="zh-TW" b="1" dirty="0"/>
              <a:t>probability distribution</a:t>
            </a:r>
            <a:r>
              <a:rPr lang="en-US" altLang="zh-TW" dirty="0"/>
              <a:t>.</a:t>
            </a:r>
          </a:p>
          <a:p>
            <a:pPr lvl="1"/>
            <a:r>
              <a:rPr lang="en-US" altLang="zh-TW" dirty="0"/>
              <a:t>We write x ~ P(x) to indicate that x is a random variable which is drawn from a probability distribution P(x)</a:t>
            </a:r>
          </a:p>
          <a:p>
            <a:pPr lvl="1"/>
            <a:r>
              <a:rPr lang="en-US" altLang="zh-TW" dirty="0"/>
              <a:t>Probability distributions are described differently depending on if the random variable is discrete or continuous.</a:t>
            </a:r>
            <a:endParaRPr lang="en-GB" altLang="zh-TW" dirty="0"/>
          </a:p>
        </p:txBody>
      </p:sp>
    </p:spTree>
    <p:extLst>
      <p:ext uri="{BB962C8B-B14F-4D97-AF65-F5344CB8AC3E}">
        <p14:creationId xmlns:p14="http://schemas.microsoft.com/office/powerpoint/2010/main" val="2760833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altLang="zh-TW" dirty="0">
                <a:ea typeface="標楷體" charset="-120"/>
              </a:rPr>
              <a:t>Probability Theory</a:t>
            </a:r>
            <a:endParaRPr lang="zh-TW" altLang="en-US" dirty="0">
              <a:ea typeface="標楷體" charset="-120"/>
            </a:endParaRPr>
          </a:p>
        </p:txBody>
      </p:sp>
      <p:sp>
        <p:nvSpPr>
          <p:cNvPr id="17410" name="Rectangle 3"/>
          <p:cNvSpPr>
            <a:spLocks noGrp="1" noChangeArrowheads="1"/>
          </p:cNvSpPr>
          <p:nvPr>
            <p:ph type="body" idx="1"/>
          </p:nvPr>
        </p:nvSpPr>
        <p:spPr>
          <a:xfrm>
            <a:off x="755650" y="1844674"/>
            <a:ext cx="7920806" cy="4752677"/>
          </a:xfrm>
        </p:spPr>
        <p:txBody>
          <a:bodyPr>
            <a:normAutofit fontScale="92500" lnSpcReduction="20000"/>
          </a:bodyPr>
          <a:lstStyle/>
          <a:p>
            <a:r>
              <a:rPr lang="en-US" altLang="zh-TW" dirty="0"/>
              <a:t>Discrete random variables are described with a </a:t>
            </a:r>
            <a:r>
              <a:rPr lang="en-US" altLang="zh-TW" b="1" dirty="0"/>
              <a:t>probability mass function</a:t>
            </a:r>
            <a:r>
              <a:rPr lang="en-US" altLang="zh-TW" dirty="0"/>
              <a:t> (PMF). </a:t>
            </a:r>
          </a:p>
          <a:p>
            <a:pPr lvl="1"/>
            <a:r>
              <a:rPr lang="en-US" altLang="zh-TW" dirty="0"/>
              <a:t>A PMF maps each value in the variable’s sample space to a probability. </a:t>
            </a:r>
          </a:p>
          <a:p>
            <a:pPr lvl="1"/>
            <a:r>
              <a:rPr lang="en-US" altLang="zh-TW" dirty="0"/>
              <a:t>One such PMF is the </a:t>
            </a:r>
            <a:r>
              <a:rPr lang="en-US" altLang="zh-TW" dirty="0">
                <a:solidFill>
                  <a:srgbClr val="0000FF"/>
                </a:solidFill>
              </a:rPr>
              <a:t>uniform distribution</a:t>
            </a:r>
            <a:r>
              <a:rPr lang="en-US" altLang="zh-TW" dirty="0"/>
              <a:t> over </a:t>
            </a:r>
            <a:r>
              <a:rPr lang="en-US" altLang="zh-TW" i="1" dirty="0"/>
              <a:t>n</a:t>
            </a:r>
            <a:r>
              <a:rPr lang="en-US" altLang="zh-TW" dirty="0"/>
              <a:t> possible outcomes: P(x=</a:t>
            </a:r>
            <a:r>
              <a:rPr lang="en-US" altLang="zh-TW" i="1" dirty="0"/>
              <a:t>x</a:t>
            </a:r>
            <a:r>
              <a:rPr lang="en-US" altLang="zh-TW" dirty="0"/>
              <a:t>) = 1/</a:t>
            </a:r>
            <a:r>
              <a:rPr lang="en-US" altLang="zh-TW" i="1" dirty="0"/>
              <a:t>n</a:t>
            </a:r>
            <a:r>
              <a:rPr lang="en-US" altLang="zh-TW" dirty="0"/>
              <a:t>.</a:t>
            </a:r>
          </a:p>
          <a:p>
            <a:pPr lvl="2"/>
            <a:r>
              <a:rPr lang="zh-CN" altLang="en-US" dirty="0"/>
              <a:t>例如，</a:t>
            </a:r>
            <a:r>
              <a:rPr lang="en-US" altLang="zh-CN" dirty="0"/>
              <a:t>coin </a:t>
            </a:r>
            <a:r>
              <a:rPr lang="zh-CN" altLang="en-US" dirty="0"/>
              <a:t>的</a:t>
            </a:r>
            <a:r>
              <a:rPr lang="zh-TW" altLang="en-US" dirty="0"/>
              <a:t> </a:t>
            </a:r>
            <a:r>
              <a:rPr lang="en-US" altLang="zh-TW" dirty="0"/>
              <a:t>n = 2; dice </a:t>
            </a:r>
            <a:r>
              <a:rPr lang="zh-CN" altLang="en-US" dirty="0"/>
              <a:t>的</a:t>
            </a:r>
            <a:r>
              <a:rPr lang="zh-TW" altLang="en-US" dirty="0"/>
              <a:t> </a:t>
            </a:r>
            <a:r>
              <a:rPr lang="en-US" altLang="zh-TW" dirty="0"/>
              <a:t>n = 6.</a:t>
            </a:r>
          </a:p>
          <a:p>
            <a:pPr lvl="1"/>
            <a:r>
              <a:rPr lang="en-US" altLang="zh-TW" dirty="0"/>
              <a:t>Another common discrete distribution is the Bernoulli. A </a:t>
            </a:r>
            <a:r>
              <a:rPr lang="en-US" altLang="zh-TW" dirty="0">
                <a:solidFill>
                  <a:srgbClr val="0000FF"/>
                </a:solidFill>
              </a:rPr>
              <a:t>Bernoulli distribution</a:t>
            </a:r>
            <a:r>
              <a:rPr lang="en-US" altLang="zh-TW" dirty="0"/>
              <a:t> specifies the probability for a random variable which can take on one of two values. The PMF of a Bernoulli distribution is P(</a:t>
            </a:r>
            <a:r>
              <a:rPr lang="en-US" altLang="zh-TW" i="1" dirty="0"/>
              <a:t>x</a:t>
            </a:r>
            <a:r>
              <a:rPr lang="en-US" altLang="zh-TW" dirty="0"/>
              <a:t>) = {</a:t>
            </a:r>
            <a:r>
              <a:rPr lang="en-US" altLang="zh-TW" i="1" dirty="0"/>
              <a:t>p </a:t>
            </a:r>
            <a:r>
              <a:rPr lang="en-US" altLang="zh-TW" dirty="0"/>
              <a:t>if </a:t>
            </a:r>
            <a:r>
              <a:rPr lang="en-US" altLang="zh-TW" i="1" dirty="0"/>
              <a:t>x</a:t>
            </a:r>
            <a:r>
              <a:rPr lang="en-US" altLang="zh-TW" dirty="0"/>
              <a:t> =1, and 1-</a:t>
            </a:r>
            <a:r>
              <a:rPr lang="en-US" altLang="zh-TW" i="1" dirty="0"/>
              <a:t>p</a:t>
            </a:r>
            <a:r>
              <a:rPr lang="en-US" altLang="zh-TW" dirty="0"/>
              <a:t> if </a:t>
            </a:r>
            <a:r>
              <a:rPr lang="en-US" altLang="zh-TW" i="1" dirty="0"/>
              <a:t>x</a:t>
            </a:r>
            <a:r>
              <a:rPr lang="en-US" altLang="zh-TW" dirty="0"/>
              <a:t>=0}.</a:t>
            </a:r>
            <a:endParaRPr lang="en-GB" altLang="zh-TW" dirty="0"/>
          </a:p>
        </p:txBody>
      </p:sp>
    </p:spTree>
    <p:extLst>
      <p:ext uri="{BB962C8B-B14F-4D97-AF65-F5344CB8AC3E}">
        <p14:creationId xmlns:p14="http://schemas.microsoft.com/office/powerpoint/2010/main" val="38529100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altLang="zh-TW" dirty="0">
                <a:ea typeface="標楷體" charset="-120"/>
              </a:rPr>
              <a:t>Probability Theory</a:t>
            </a:r>
            <a:endParaRPr lang="zh-TW" altLang="en-US" dirty="0">
              <a:ea typeface="標楷體" charset="-120"/>
            </a:endParaRPr>
          </a:p>
        </p:txBody>
      </p:sp>
      <p:sp>
        <p:nvSpPr>
          <p:cNvPr id="17410" name="Rectangle 3"/>
          <p:cNvSpPr>
            <a:spLocks noGrp="1" noChangeArrowheads="1"/>
          </p:cNvSpPr>
          <p:nvPr>
            <p:ph type="body" idx="1"/>
          </p:nvPr>
        </p:nvSpPr>
        <p:spPr>
          <a:xfrm>
            <a:off x="755650" y="1844674"/>
            <a:ext cx="7920806" cy="4752677"/>
          </a:xfrm>
        </p:spPr>
        <p:txBody>
          <a:bodyPr>
            <a:normAutofit/>
          </a:bodyPr>
          <a:lstStyle/>
          <a:p>
            <a:r>
              <a:rPr lang="en-US" altLang="zh-TW" dirty="0"/>
              <a:t>Loaded dice with P(x=3) = P(3) ~= 0.35</a:t>
            </a:r>
          </a:p>
        </p:txBody>
      </p:sp>
      <p:pic>
        <p:nvPicPr>
          <p:cNvPr id="1026" name="Picture 2" descr="https://miro.medium.com/max/2280/1*gKGg7U3DdtgiiKqpmKgUbw.png">
            <a:extLst>
              <a:ext uri="{FF2B5EF4-FFF2-40B4-BE49-F238E27FC236}">
                <a16:creationId xmlns:a16="http://schemas.microsoft.com/office/drawing/2014/main" id="{51888787-22A9-3F4D-9A87-3B72AE1A81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844408"/>
            <a:ext cx="5832648" cy="3896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0482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altLang="zh-TW" dirty="0">
                <a:ea typeface="標楷體" charset="-120"/>
              </a:rPr>
              <a:t>Probability Theory</a:t>
            </a:r>
            <a:endParaRPr lang="zh-TW" altLang="en-US" dirty="0">
              <a:ea typeface="標楷體" charset="-120"/>
            </a:endParaRPr>
          </a:p>
        </p:txBody>
      </p:sp>
      <p:sp>
        <p:nvSpPr>
          <p:cNvPr id="17410" name="Rectangle 3"/>
          <p:cNvSpPr>
            <a:spLocks noGrp="1" noChangeArrowheads="1"/>
          </p:cNvSpPr>
          <p:nvPr>
            <p:ph type="body" idx="1"/>
          </p:nvPr>
        </p:nvSpPr>
        <p:spPr>
          <a:xfrm>
            <a:off x="755650" y="1844674"/>
            <a:ext cx="7920806" cy="4752677"/>
          </a:xfrm>
        </p:spPr>
        <p:txBody>
          <a:bodyPr>
            <a:normAutofit/>
          </a:bodyPr>
          <a:lstStyle/>
          <a:p>
            <a:r>
              <a:rPr lang="en-US" altLang="zh-TW" dirty="0"/>
              <a:t>Continuous random variables are described by </a:t>
            </a:r>
            <a:r>
              <a:rPr lang="en-US" altLang="zh-TW" b="1" dirty="0"/>
              <a:t>probability density functions </a:t>
            </a:r>
            <a:r>
              <a:rPr lang="en-US" altLang="zh-TW" dirty="0"/>
              <a:t>(PDF)</a:t>
            </a:r>
          </a:p>
          <a:p>
            <a:pPr lvl="1"/>
            <a:r>
              <a:rPr lang="en-US" altLang="zh-TW" dirty="0"/>
              <a:t>We generally indicate the PDF for a random variable x as </a:t>
            </a:r>
            <a:r>
              <a:rPr lang="en-US" altLang="zh-TW" i="1" dirty="0"/>
              <a:t>f</a:t>
            </a:r>
            <a:r>
              <a:rPr lang="en-US" altLang="zh-TW" dirty="0"/>
              <a:t>(</a:t>
            </a:r>
            <a:r>
              <a:rPr lang="en-US" altLang="zh-TW" i="1" dirty="0"/>
              <a:t>x</a:t>
            </a:r>
            <a:r>
              <a:rPr lang="en-US" altLang="zh-TW" dirty="0"/>
              <a:t>). [</a:t>
            </a:r>
            <a:r>
              <a:rPr lang="zh-TW" altLang="en-US" dirty="0"/>
              <a:t>注意：不再是 </a:t>
            </a:r>
            <a:r>
              <a:rPr lang="en-US" altLang="zh-TW" dirty="0"/>
              <a:t>PMF</a:t>
            </a:r>
            <a:r>
              <a:rPr lang="zh-TW" altLang="en-US" dirty="0"/>
              <a:t> 的 </a:t>
            </a:r>
            <a:r>
              <a:rPr lang="en-US" altLang="zh-TW" dirty="0"/>
              <a:t>P(x).]</a:t>
            </a:r>
          </a:p>
          <a:p>
            <a:pPr lvl="1"/>
            <a:r>
              <a:rPr lang="en-US" altLang="zh-TW" dirty="0"/>
              <a:t>PDFs map an infinite sample space to </a:t>
            </a:r>
            <a:r>
              <a:rPr lang="en-US" altLang="zh-TW" dirty="0">
                <a:solidFill>
                  <a:srgbClr val="0000FF"/>
                </a:solidFill>
              </a:rPr>
              <a:t>relative likelihood values</a:t>
            </a:r>
            <a:endParaRPr lang="en-GB" altLang="zh-TW" dirty="0">
              <a:solidFill>
                <a:srgbClr val="0000FF"/>
              </a:solidFill>
            </a:endParaRPr>
          </a:p>
        </p:txBody>
      </p:sp>
    </p:spTree>
    <p:extLst>
      <p:ext uri="{BB962C8B-B14F-4D97-AF65-F5344CB8AC3E}">
        <p14:creationId xmlns:p14="http://schemas.microsoft.com/office/powerpoint/2010/main" val="23725361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altLang="zh-TW" dirty="0">
                <a:ea typeface="標楷體" charset="-120"/>
              </a:rPr>
              <a:t>Probability Theory</a:t>
            </a:r>
            <a:endParaRPr lang="zh-TW" altLang="en-US" dirty="0">
              <a:ea typeface="標楷體" charset="-120"/>
            </a:endParaRPr>
          </a:p>
        </p:txBody>
      </p:sp>
      <p:sp>
        <p:nvSpPr>
          <p:cNvPr id="17410" name="Rectangle 3"/>
          <p:cNvSpPr>
            <a:spLocks noGrp="1" noChangeArrowheads="1"/>
          </p:cNvSpPr>
          <p:nvPr>
            <p:ph type="body" idx="1"/>
          </p:nvPr>
        </p:nvSpPr>
        <p:spPr>
          <a:xfrm>
            <a:off x="755650" y="1844675"/>
            <a:ext cx="7920806" cy="3312518"/>
          </a:xfrm>
        </p:spPr>
        <p:txBody>
          <a:bodyPr>
            <a:normAutofit fontScale="92500" lnSpcReduction="10000"/>
          </a:bodyPr>
          <a:lstStyle/>
          <a:p>
            <a:r>
              <a:rPr lang="en-US" altLang="zh-TW" dirty="0"/>
              <a:t>For example, the Gaussian (Normal) distribution is one of the most famous continuous distributions.</a:t>
            </a:r>
          </a:p>
          <a:p>
            <a:pPr lvl="1"/>
            <a:r>
              <a:rPr lang="en-US" altLang="zh-TW" dirty="0"/>
              <a:t>it is parameterized by two values: the mean </a:t>
            </a:r>
            <a:r>
              <a:rPr lang="el-GR" altLang="zh-TW" dirty="0"/>
              <a:t>μ (</a:t>
            </a:r>
            <a:r>
              <a:rPr lang="en-US" altLang="zh-TW" dirty="0"/>
              <a:t>mu) and variance </a:t>
            </a:r>
            <a:r>
              <a:rPr lang="el-GR" altLang="zh-TW" dirty="0"/>
              <a:t>σ² (</a:t>
            </a:r>
            <a:r>
              <a:rPr lang="en-US" altLang="zh-TW" dirty="0"/>
              <a:t>sigma squared).</a:t>
            </a:r>
          </a:p>
          <a:p>
            <a:pPr lvl="1"/>
            <a:r>
              <a:rPr lang="en-US" altLang="zh-TW" dirty="0"/>
              <a:t>To indicate that x is a random variable drawn from a Gaussian with mean </a:t>
            </a:r>
            <a:r>
              <a:rPr lang="el-GR" altLang="zh-TW" dirty="0"/>
              <a:t>μ </a:t>
            </a:r>
            <a:r>
              <a:rPr lang="en-US" altLang="zh-TW" dirty="0"/>
              <a:t>and variance </a:t>
            </a:r>
            <a:r>
              <a:rPr lang="el-GR" altLang="zh-TW" dirty="0"/>
              <a:t>σ², </a:t>
            </a:r>
            <a:r>
              <a:rPr lang="en-US" altLang="zh-TW" dirty="0"/>
              <a:t>we write:</a:t>
            </a:r>
            <a:endParaRPr lang="en-GB" altLang="zh-TW" dirty="0"/>
          </a:p>
        </p:txBody>
      </p:sp>
      <p:pic>
        <p:nvPicPr>
          <p:cNvPr id="1026" name="Picture 2" descr="https://cdn-images-1.medium.com/max/2400/1*b6yxU4ivLewyufRtxjpXOw.png">
            <a:extLst>
              <a:ext uri="{FF2B5EF4-FFF2-40B4-BE49-F238E27FC236}">
                <a16:creationId xmlns:a16="http://schemas.microsoft.com/office/drawing/2014/main" id="{4FA70BB9-BF06-024C-A5C0-DC2E55711B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9850" y="5318596"/>
            <a:ext cx="3924300" cy="77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090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altLang="zh-TW" dirty="0">
                <a:ea typeface="標楷體" charset="-120"/>
              </a:rPr>
              <a:t>Probability Theory</a:t>
            </a:r>
            <a:endParaRPr lang="zh-TW" altLang="en-US" dirty="0">
              <a:ea typeface="標楷體" charset="-120"/>
            </a:endParaRPr>
          </a:p>
        </p:txBody>
      </p:sp>
      <p:sp>
        <p:nvSpPr>
          <p:cNvPr id="17410" name="Rectangle 3"/>
          <p:cNvSpPr>
            <a:spLocks noGrp="1" noChangeArrowheads="1"/>
          </p:cNvSpPr>
          <p:nvPr>
            <p:ph type="body" idx="1"/>
          </p:nvPr>
        </p:nvSpPr>
        <p:spPr>
          <a:xfrm>
            <a:off x="755650" y="1844675"/>
            <a:ext cx="7920806" cy="2712294"/>
          </a:xfrm>
        </p:spPr>
        <p:txBody>
          <a:bodyPr>
            <a:normAutofit fontScale="92500" lnSpcReduction="20000"/>
          </a:bodyPr>
          <a:lstStyle/>
          <a:p>
            <a:r>
              <a:rPr lang="en-US" altLang="zh-TW" dirty="0"/>
              <a:t>The functional form of the PDF for the Gaussian</a:t>
            </a:r>
            <a:r>
              <a:rPr lang="zh-TW" altLang="en-US" dirty="0"/>
              <a:t> </a:t>
            </a:r>
            <a:r>
              <a:rPr lang="en-US" altLang="zh-TW" dirty="0"/>
              <a:t>is:</a:t>
            </a:r>
          </a:p>
          <a:p>
            <a:pPr lvl="1"/>
            <a:r>
              <a:rPr lang="en-US" altLang="zh-TW" dirty="0"/>
              <a:t>The left hand side of the equation says “The PDF of </a:t>
            </a:r>
            <a:r>
              <a:rPr lang="en-US" altLang="zh-TW" i="1" dirty="0"/>
              <a:t>x</a:t>
            </a:r>
            <a:r>
              <a:rPr lang="en-US" altLang="zh-TW" dirty="0"/>
              <a:t> given </a:t>
            </a:r>
            <a:r>
              <a:rPr lang="el-GR" altLang="zh-TW" dirty="0"/>
              <a:t>μ </a:t>
            </a:r>
            <a:r>
              <a:rPr lang="en-US" altLang="zh-TW" dirty="0"/>
              <a:t>and </a:t>
            </a:r>
            <a:r>
              <a:rPr lang="el-GR" altLang="zh-TW" dirty="0"/>
              <a:t>σ² ”. </a:t>
            </a:r>
            <a:r>
              <a:rPr lang="en-US" altLang="zh-TW" dirty="0"/>
              <a:t>The vertical bar represents the word “given” and indicates that we already know all of the values after it in the parenthesis</a:t>
            </a:r>
            <a:endParaRPr lang="en-GB" altLang="zh-TW" dirty="0"/>
          </a:p>
        </p:txBody>
      </p:sp>
      <p:pic>
        <p:nvPicPr>
          <p:cNvPr id="2050" name="Picture 2" descr="https://cdn-images-1.medium.com/max/2400/1*XhNxPXLsU3Q-BzA4bXzZew.png">
            <a:extLst>
              <a:ext uri="{FF2B5EF4-FFF2-40B4-BE49-F238E27FC236}">
                <a16:creationId xmlns:a16="http://schemas.microsoft.com/office/drawing/2014/main" id="{FF224922-00D6-A84F-B9ED-1E6107FAD2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4556968"/>
            <a:ext cx="7272808" cy="1864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7943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altLang="zh-TW" dirty="0">
                <a:ea typeface="標楷體" charset="-120"/>
              </a:rPr>
              <a:t>Probability Theory</a:t>
            </a:r>
            <a:endParaRPr lang="zh-TW" altLang="en-US" dirty="0">
              <a:ea typeface="標楷體" charset="-120"/>
            </a:endParaRPr>
          </a:p>
        </p:txBody>
      </p:sp>
      <p:sp>
        <p:nvSpPr>
          <p:cNvPr id="17410" name="Rectangle 3"/>
          <p:cNvSpPr>
            <a:spLocks noGrp="1" noChangeArrowheads="1"/>
          </p:cNvSpPr>
          <p:nvPr>
            <p:ph type="body" idx="1"/>
          </p:nvPr>
        </p:nvSpPr>
        <p:spPr>
          <a:xfrm>
            <a:off x="755650" y="1844675"/>
            <a:ext cx="7920806" cy="2712294"/>
          </a:xfrm>
        </p:spPr>
        <p:txBody>
          <a:bodyPr>
            <a:normAutofit/>
          </a:bodyPr>
          <a:lstStyle/>
          <a:p>
            <a:r>
              <a:rPr lang="en-US" altLang="zh-TW" dirty="0"/>
              <a:t>An example PDF</a:t>
            </a:r>
          </a:p>
        </p:txBody>
      </p:sp>
      <p:pic>
        <p:nvPicPr>
          <p:cNvPr id="2" name="Picture 2" descr="https://miro.medium.com/max/2243/1*P1ho8E4v6MSfXCZ5zKNFNQ.png">
            <a:extLst>
              <a:ext uri="{FF2B5EF4-FFF2-40B4-BE49-F238E27FC236}">
                <a16:creationId xmlns:a16="http://schemas.microsoft.com/office/drawing/2014/main" id="{ACC4EEDE-4F48-E449-A937-0C9F77E22C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513331"/>
            <a:ext cx="6408712" cy="4228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040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tLang="zh-TW" dirty="0">
                <a:ea typeface="標楷體" charset="-120"/>
              </a:rPr>
              <a:t>About Data</a:t>
            </a:r>
            <a:endParaRPr lang="zh-TW" altLang="en-US" dirty="0">
              <a:ea typeface="標楷體" charset="-120"/>
            </a:endParaRPr>
          </a:p>
        </p:txBody>
      </p:sp>
      <p:sp>
        <p:nvSpPr>
          <p:cNvPr id="18434" name="Rectangle 3"/>
          <p:cNvSpPr>
            <a:spLocks noGrp="1" noChangeArrowheads="1"/>
          </p:cNvSpPr>
          <p:nvPr>
            <p:ph type="body" idx="1"/>
          </p:nvPr>
        </p:nvSpPr>
        <p:spPr>
          <a:xfrm>
            <a:off x="755650" y="1844675"/>
            <a:ext cx="7702550" cy="3888581"/>
          </a:xfrm>
        </p:spPr>
        <p:txBody>
          <a:bodyPr>
            <a:normAutofit fontScale="92500"/>
          </a:bodyPr>
          <a:lstStyle/>
          <a:p>
            <a:pPr eaLnBrk="1" hangingPunct="1"/>
            <a:r>
              <a:rPr lang="en-US" altLang="zh-CN" dirty="0">
                <a:ea typeface="標楷體" charset="-120"/>
              </a:rPr>
              <a:t>In a supervised learning problem, there will always be a dataset, defined as a finite set of </a:t>
            </a:r>
            <a:r>
              <a:rPr lang="en-US" altLang="zh-CN" dirty="0">
                <a:solidFill>
                  <a:srgbClr val="0000FF"/>
                </a:solidFill>
                <a:ea typeface="標楷體" charset="-120"/>
              </a:rPr>
              <a:t>real vectors </a:t>
            </a:r>
            <a:r>
              <a:rPr lang="en-US" altLang="zh-CN" dirty="0">
                <a:ea typeface="標楷體" charset="-120"/>
              </a:rPr>
              <a:t>with </a:t>
            </a:r>
            <a:r>
              <a:rPr lang="en-US" altLang="zh-CN" dirty="0">
                <a:solidFill>
                  <a:srgbClr val="0000FF"/>
                </a:solidFill>
                <a:ea typeface="標楷體" charset="-120"/>
              </a:rPr>
              <a:t>m features</a:t>
            </a:r>
            <a:r>
              <a:rPr lang="en-US" altLang="zh-CN" dirty="0">
                <a:ea typeface="標楷體" charset="-120"/>
              </a:rPr>
              <a:t>:</a:t>
            </a:r>
          </a:p>
          <a:p>
            <a:pPr lvl="1" eaLnBrk="1" hangingPunct="1"/>
            <a:r>
              <a:rPr lang="en-US" altLang="zh-CN" dirty="0">
                <a:ea typeface="標楷體" charset="-120"/>
              </a:rPr>
              <a:t>D = {X</a:t>
            </a:r>
            <a:r>
              <a:rPr lang="en-US" altLang="zh-CN" baseline="-25000" dirty="0">
                <a:ea typeface="標楷體" charset="-120"/>
              </a:rPr>
              <a:t>1</a:t>
            </a:r>
            <a:r>
              <a:rPr lang="en-US" altLang="zh-CN" dirty="0">
                <a:ea typeface="標楷體" charset="-120"/>
              </a:rPr>
              <a:t>, X</a:t>
            </a:r>
            <a:r>
              <a:rPr lang="en-US" altLang="zh-CN" baseline="-25000" dirty="0">
                <a:ea typeface="標楷體" charset="-120"/>
              </a:rPr>
              <a:t>2</a:t>
            </a:r>
            <a:r>
              <a:rPr lang="en-US" altLang="zh-CN" dirty="0">
                <a:ea typeface="標楷體" charset="-120"/>
              </a:rPr>
              <a:t>, …, </a:t>
            </a:r>
            <a:r>
              <a:rPr lang="en-US" altLang="zh-CN" dirty="0" err="1">
                <a:ea typeface="標楷體" charset="-120"/>
              </a:rPr>
              <a:t>X</a:t>
            </a:r>
            <a:r>
              <a:rPr lang="en-US" altLang="zh-CN" baseline="-25000" dirty="0" err="1">
                <a:ea typeface="標楷體" charset="-120"/>
              </a:rPr>
              <a:t>n</a:t>
            </a:r>
            <a:r>
              <a:rPr lang="en-US" altLang="zh-CN" dirty="0">
                <a:ea typeface="標楷體" charset="-120"/>
              </a:rPr>
              <a:t>} where X</a:t>
            </a:r>
            <a:r>
              <a:rPr lang="en-US" altLang="zh-CN" baseline="-25000" dirty="0">
                <a:ea typeface="標楷體" charset="-120"/>
              </a:rPr>
              <a:t>i</a:t>
            </a:r>
            <a:r>
              <a:rPr lang="en-US" altLang="zh-CN" dirty="0">
                <a:ea typeface="標楷體" charset="-120"/>
              </a:rPr>
              <a:t> ∈ </a:t>
            </a:r>
            <a:r>
              <a:rPr lang="en-US" altLang="zh-CN" dirty="0" err="1">
                <a:ea typeface="標楷體" charset="-120"/>
              </a:rPr>
              <a:t>ℝ</a:t>
            </a:r>
            <a:r>
              <a:rPr lang="en-US" altLang="zh-CN" baseline="30000" dirty="0" err="1">
                <a:ea typeface="標楷體" charset="-120"/>
              </a:rPr>
              <a:t>m</a:t>
            </a:r>
            <a:r>
              <a:rPr lang="en-US" altLang="zh-CN" dirty="0">
                <a:ea typeface="標楷體" charset="-120"/>
              </a:rPr>
              <a:t> </a:t>
            </a:r>
          </a:p>
          <a:p>
            <a:pPr lvl="1" eaLnBrk="1" hangingPunct="1"/>
            <a:r>
              <a:rPr lang="zh-CN" altLang="en-US" dirty="0">
                <a:ea typeface="標楷體" charset="-120"/>
              </a:rPr>
              <a:t>以第一個範例為例，我們選擇三個</a:t>
            </a:r>
            <a:r>
              <a:rPr lang="zh-TW" altLang="en-US" dirty="0">
                <a:ea typeface="標楷體" charset="-120"/>
              </a:rPr>
              <a:t> </a:t>
            </a:r>
            <a:r>
              <a:rPr lang="en-US" altLang="zh-TW" dirty="0">
                <a:ea typeface="標楷體" charset="-120"/>
              </a:rPr>
              <a:t>features</a:t>
            </a:r>
            <a:r>
              <a:rPr lang="zh-TW" altLang="en-US" dirty="0">
                <a:ea typeface="標楷體" charset="-120"/>
              </a:rPr>
              <a:t>（</a:t>
            </a:r>
            <a:r>
              <a:rPr lang="en-US" altLang="zh-TW" dirty="0">
                <a:ea typeface="標楷體" charset="-120"/>
              </a:rPr>
              <a:t>loan, age, balance</a:t>
            </a:r>
            <a:r>
              <a:rPr lang="zh-TW" altLang="en-US" dirty="0">
                <a:ea typeface="標楷體" charset="-120"/>
              </a:rPr>
              <a:t>），所以 </a:t>
            </a:r>
            <a:r>
              <a:rPr lang="en-US" altLang="zh-TW" dirty="0">
                <a:ea typeface="標楷體" charset="-120"/>
              </a:rPr>
              <a:t>m = 3</a:t>
            </a:r>
            <a:r>
              <a:rPr lang="zh-TW" altLang="en-US" dirty="0">
                <a:ea typeface="標楷體" charset="-120"/>
              </a:rPr>
              <a:t>，而範例資料顯示</a:t>
            </a:r>
            <a:r>
              <a:rPr lang="en-US" altLang="zh-TW" dirty="0">
                <a:ea typeface="標楷體" charset="-120"/>
              </a:rPr>
              <a:t> X</a:t>
            </a:r>
            <a:r>
              <a:rPr lang="en-US" altLang="zh-CN" baseline="-25000" dirty="0">
                <a:ea typeface="標楷體" charset="-120"/>
              </a:rPr>
              <a:t>1</a:t>
            </a:r>
            <a:r>
              <a:rPr lang="zh-TW" altLang="en-US" baseline="-25000" dirty="0">
                <a:ea typeface="標楷體" charset="-120"/>
              </a:rPr>
              <a:t> </a:t>
            </a:r>
            <a:r>
              <a:rPr lang="en-US" altLang="zh-CN" dirty="0">
                <a:ea typeface="標楷體" charset="-120"/>
              </a:rPr>
              <a:t>= [0, 30, 1787]. </a:t>
            </a:r>
            <a:r>
              <a:rPr lang="zh-CN" altLang="en-US" dirty="0">
                <a:ea typeface="標楷體" charset="-120"/>
              </a:rPr>
              <a:t>（</a:t>
            </a:r>
            <a:r>
              <a:rPr lang="zh-TW" altLang="en-US" dirty="0">
                <a:ea typeface="標楷體" charset="-120"/>
              </a:rPr>
              <a:t> </a:t>
            </a:r>
            <a:r>
              <a:rPr lang="en-US" altLang="zh-TW" dirty="0">
                <a:ea typeface="標楷體" charset="-120"/>
              </a:rPr>
              <a:t>loan</a:t>
            </a:r>
            <a:r>
              <a:rPr lang="zh-CN" altLang="en-US" dirty="0">
                <a:ea typeface="標楷體" charset="-120"/>
              </a:rPr>
              <a:t>是</a:t>
            </a:r>
            <a:r>
              <a:rPr lang="en-US" altLang="zh-CN" dirty="0">
                <a:ea typeface="標楷體" charset="-120"/>
              </a:rPr>
              <a:t>no</a:t>
            </a:r>
            <a:r>
              <a:rPr lang="zh-CN" altLang="en-US" dirty="0">
                <a:ea typeface="標楷體" charset="-120"/>
              </a:rPr>
              <a:t>；</a:t>
            </a:r>
            <a:r>
              <a:rPr lang="en-US" altLang="zh-TW" dirty="0">
                <a:ea typeface="標楷體" charset="-120"/>
              </a:rPr>
              <a:t> </a:t>
            </a:r>
            <a:r>
              <a:rPr lang="zh-CN" altLang="en-US" dirty="0">
                <a:ea typeface="標楷體" charset="-120"/>
              </a:rPr>
              <a:t>每一筆資料也稱之為</a:t>
            </a:r>
            <a:r>
              <a:rPr lang="zh-TW" altLang="en-US" dirty="0">
                <a:ea typeface="標楷體" charset="-120"/>
              </a:rPr>
              <a:t> </a:t>
            </a:r>
            <a:r>
              <a:rPr lang="en-US" altLang="zh-TW" dirty="0">
                <a:solidFill>
                  <a:srgbClr val="0000FF"/>
                </a:solidFill>
                <a:ea typeface="標楷體" charset="-120"/>
              </a:rPr>
              <a:t>sample</a:t>
            </a:r>
            <a:r>
              <a:rPr lang="zh-CN" altLang="en-US" dirty="0">
                <a:ea typeface="標楷體" charset="-120"/>
              </a:rPr>
              <a:t>）</a:t>
            </a:r>
            <a:endParaRPr lang="en-US" altLang="zh-TW" dirty="0">
              <a:ea typeface="標楷體" charset="-120"/>
            </a:endParaRPr>
          </a:p>
        </p:txBody>
      </p:sp>
      <p:pic>
        <p:nvPicPr>
          <p:cNvPr id="2" name="圖片 1">
            <a:extLst>
              <a:ext uri="{FF2B5EF4-FFF2-40B4-BE49-F238E27FC236}">
                <a16:creationId xmlns:a16="http://schemas.microsoft.com/office/drawing/2014/main" id="{082DE59D-91E2-F54E-A1C0-4CF5D61A21BF}"/>
              </a:ext>
            </a:extLst>
          </p:cNvPr>
          <p:cNvPicPr>
            <a:picLocks noChangeAspect="1"/>
          </p:cNvPicPr>
          <p:nvPr/>
        </p:nvPicPr>
        <p:blipFill>
          <a:blip r:embed="rId2"/>
          <a:stretch>
            <a:fillRect/>
          </a:stretch>
        </p:blipFill>
        <p:spPr>
          <a:xfrm>
            <a:off x="577850" y="5589240"/>
            <a:ext cx="7988300" cy="952500"/>
          </a:xfrm>
          <a:prstGeom prst="rect">
            <a:avLst/>
          </a:prstGeom>
        </p:spPr>
      </p:pic>
      <p:pic>
        <p:nvPicPr>
          <p:cNvPr id="3" name="圖片 2">
            <a:extLst>
              <a:ext uri="{FF2B5EF4-FFF2-40B4-BE49-F238E27FC236}">
                <a16:creationId xmlns:a16="http://schemas.microsoft.com/office/drawing/2014/main" id="{D1683BAA-1C43-5A4F-ABCC-FB49F8E2F827}"/>
              </a:ext>
            </a:extLst>
          </p:cNvPr>
          <p:cNvPicPr>
            <a:picLocks noChangeAspect="1"/>
          </p:cNvPicPr>
          <p:nvPr/>
        </p:nvPicPr>
        <p:blipFill>
          <a:blip r:embed="rId3"/>
          <a:stretch>
            <a:fillRect/>
          </a:stretch>
        </p:blipFill>
        <p:spPr>
          <a:xfrm>
            <a:off x="7020272" y="1087115"/>
            <a:ext cx="432048" cy="561662"/>
          </a:xfrm>
          <a:prstGeom prst="rect">
            <a:avLst/>
          </a:prstGeom>
          <a:noFill/>
          <a:ln w="47625" cmpd="sng">
            <a:solidFill>
              <a:schemeClr val="accent1"/>
            </a:solid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altLang="zh-TW" dirty="0">
                <a:ea typeface="標楷體" charset="-120"/>
              </a:rPr>
              <a:t>Probability Theory</a:t>
            </a:r>
            <a:endParaRPr lang="zh-TW" altLang="en-US" dirty="0">
              <a:ea typeface="標楷體" charset="-120"/>
            </a:endParaRPr>
          </a:p>
        </p:txBody>
      </p:sp>
      <p:sp>
        <p:nvSpPr>
          <p:cNvPr id="17410" name="Rectangle 3"/>
          <p:cNvSpPr>
            <a:spLocks noGrp="1" noChangeArrowheads="1"/>
          </p:cNvSpPr>
          <p:nvPr>
            <p:ph type="body" idx="1"/>
          </p:nvPr>
        </p:nvSpPr>
        <p:spPr>
          <a:xfrm>
            <a:off x="755650" y="1844674"/>
            <a:ext cx="7920806" cy="3960589"/>
          </a:xfrm>
        </p:spPr>
        <p:txBody>
          <a:bodyPr>
            <a:normAutofit/>
          </a:bodyPr>
          <a:lstStyle/>
          <a:p>
            <a:r>
              <a:rPr lang="en-US" altLang="zh-TW" dirty="0"/>
              <a:t>So what is relative likelihoods? </a:t>
            </a:r>
          </a:p>
          <a:p>
            <a:pPr lvl="1"/>
            <a:r>
              <a:rPr lang="en-US" altLang="zh-TW" dirty="0"/>
              <a:t>Unlike discrete distributions, the value of the PDF at x = </a:t>
            </a:r>
            <a:r>
              <a:rPr lang="en-US" altLang="zh-TW" i="1" dirty="0"/>
              <a:t>x</a:t>
            </a:r>
            <a:r>
              <a:rPr lang="en-US" altLang="zh-TW" dirty="0"/>
              <a:t> is not the actual probability of </a:t>
            </a:r>
            <a:r>
              <a:rPr lang="en-US" altLang="zh-TW" i="1" dirty="0"/>
              <a:t>x</a:t>
            </a:r>
            <a:r>
              <a:rPr lang="en-US" altLang="zh-TW" dirty="0"/>
              <a:t>. This is </a:t>
            </a:r>
            <a:r>
              <a:rPr lang="en-US" altLang="zh-TW" dirty="0">
                <a:solidFill>
                  <a:srgbClr val="0000FF"/>
                </a:solidFill>
              </a:rPr>
              <a:t>a common misconception </a:t>
            </a:r>
            <a:r>
              <a:rPr lang="en-US" altLang="zh-TW" dirty="0"/>
              <a:t>when people first start dabbling with probability theory</a:t>
            </a:r>
          </a:p>
          <a:p>
            <a:pPr lvl="1"/>
            <a:r>
              <a:rPr lang="en-US" altLang="zh-TW" dirty="0">
                <a:solidFill>
                  <a:srgbClr val="0000FF"/>
                </a:solidFill>
              </a:rPr>
              <a:t>The value of the PDF at x = </a:t>
            </a:r>
            <a:r>
              <a:rPr lang="en-US" altLang="zh-TW" i="1" dirty="0">
                <a:solidFill>
                  <a:srgbClr val="0000FF"/>
                </a:solidFill>
              </a:rPr>
              <a:t>x</a:t>
            </a:r>
            <a:r>
              <a:rPr lang="en-US" altLang="zh-TW" dirty="0">
                <a:solidFill>
                  <a:srgbClr val="0000FF"/>
                </a:solidFill>
              </a:rPr>
              <a:t> can be interpreted as a (relative) likelihood of x = </a:t>
            </a:r>
            <a:r>
              <a:rPr lang="en-US" altLang="zh-TW" i="1" dirty="0">
                <a:solidFill>
                  <a:srgbClr val="0000FF"/>
                </a:solidFill>
              </a:rPr>
              <a:t>x</a:t>
            </a:r>
            <a:endParaRPr lang="en-GB" altLang="zh-TW" i="1" dirty="0">
              <a:solidFill>
                <a:srgbClr val="0000FF"/>
              </a:solidFill>
            </a:endParaRPr>
          </a:p>
        </p:txBody>
      </p:sp>
    </p:spTree>
    <p:extLst>
      <p:ext uri="{BB962C8B-B14F-4D97-AF65-F5344CB8AC3E}">
        <p14:creationId xmlns:p14="http://schemas.microsoft.com/office/powerpoint/2010/main" val="38380538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altLang="zh-TW" dirty="0">
                <a:ea typeface="標楷體" charset="-120"/>
              </a:rPr>
              <a:t>Probability Theory</a:t>
            </a:r>
            <a:endParaRPr lang="zh-TW" altLang="en-US" dirty="0">
              <a:ea typeface="標楷體" charset="-120"/>
            </a:endParaRPr>
          </a:p>
        </p:txBody>
      </p:sp>
      <p:sp>
        <p:nvSpPr>
          <p:cNvPr id="17410" name="Rectangle 3"/>
          <p:cNvSpPr>
            <a:spLocks noGrp="1" noChangeArrowheads="1"/>
          </p:cNvSpPr>
          <p:nvPr>
            <p:ph type="body" idx="1"/>
          </p:nvPr>
        </p:nvSpPr>
        <p:spPr>
          <a:xfrm>
            <a:off x="755650" y="1844675"/>
            <a:ext cx="7920806" cy="3528542"/>
          </a:xfrm>
        </p:spPr>
        <p:txBody>
          <a:bodyPr>
            <a:normAutofit lnSpcReduction="10000"/>
          </a:bodyPr>
          <a:lstStyle/>
          <a:p>
            <a:r>
              <a:rPr lang="en-US" altLang="zh-TW" dirty="0"/>
              <a:t>Because the area is what we’re interested in, it’s often more useful to work with a continuous random variable’s </a:t>
            </a:r>
            <a:r>
              <a:rPr lang="en-US" altLang="zh-TW" b="1" dirty="0"/>
              <a:t>cumulative distribution function</a:t>
            </a:r>
            <a:r>
              <a:rPr lang="en-US" altLang="zh-TW" dirty="0"/>
              <a:t> (CDF). </a:t>
            </a:r>
          </a:p>
          <a:p>
            <a:r>
              <a:rPr lang="en-US" altLang="zh-TW" dirty="0"/>
              <a:t>We write the CDF, </a:t>
            </a:r>
            <a:r>
              <a:rPr lang="en-US" altLang="zh-TW" i="1" dirty="0"/>
              <a:t>F</a:t>
            </a:r>
            <a:r>
              <a:rPr lang="en-US" altLang="zh-TW" dirty="0"/>
              <a:t>(</a:t>
            </a:r>
            <a:r>
              <a:rPr lang="en-US" altLang="zh-TW" i="1" dirty="0"/>
              <a:t>x</a:t>
            </a:r>
            <a:r>
              <a:rPr lang="en-US" altLang="zh-TW" dirty="0"/>
              <a:t>) as</a:t>
            </a:r>
          </a:p>
          <a:p>
            <a:pPr lvl="1"/>
            <a:r>
              <a:rPr lang="en-US" altLang="zh-TW" dirty="0"/>
              <a:t>so </a:t>
            </a:r>
            <a:r>
              <a:rPr lang="en-US" altLang="zh-TW" i="1" dirty="0"/>
              <a:t>F</a:t>
            </a:r>
            <a:r>
              <a:rPr lang="en-US" altLang="zh-TW" dirty="0"/>
              <a:t>(</a:t>
            </a:r>
            <a:r>
              <a:rPr lang="en-US" altLang="zh-TW" i="1" dirty="0"/>
              <a:t>x</a:t>
            </a:r>
            <a:r>
              <a:rPr lang="en-US" altLang="zh-TW" dirty="0"/>
              <a:t>) gives us P(</a:t>
            </a:r>
            <a:r>
              <a:rPr lang="en-US" altLang="zh-TW" dirty="0" err="1"/>
              <a:t>x≤</a:t>
            </a:r>
            <a:r>
              <a:rPr lang="en-US" altLang="zh-TW" i="1" dirty="0" err="1"/>
              <a:t>x</a:t>
            </a:r>
            <a:r>
              <a:rPr lang="en-US" altLang="zh-TW" dirty="0"/>
              <a:t>)</a:t>
            </a:r>
            <a:endParaRPr lang="en-GB" altLang="zh-TW" dirty="0"/>
          </a:p>
        </p:txBody>
      </p:sp>
      <p:pic>
        <p:nvPicPr>
          <p:cNvPr id="4098" name="Picture 2" descr="https://cdn-images-1.medium.com/max/2400/1*x8DdNm9OAbIufxKLtvO2XQ.png">
            <a:extLst>
              <a:ext uri="{FF2B5EF4-FFF2-40B4-BE49-F238E27FC236}">
                <a16:creationId xmlns:a16="http://schemas.microsoft.com/office/drawing/2014/main" id="{766F3AC6-DAF5-F143-81D4-E3637BDD29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0424" y="5301208"/>
            <a:ext cx="6137920" cy="114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5366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altLang="zh-TW" dirty="0">
                <a:ea typeface="標楷體" charset="-120"/>
              </a:rPr>
              <a:t>Probability Theory</a:t>
            </a:r>
            <a:endParaRPr lang="zh-TW" altLang="en-US" dirty="0">
              <a:ea typeface="標楷體" charset="-120"/>
            </a:endParaRPr>
          </a:p>
        </p:txBody>
      </p:sp>
      <p:sp>
        <p:nvSpPr>
          <p:cNvPr id="17410" name="Rectangle 3"/>
          <p:cNvSpPr>
            <a:spLocks noGrp="1" noChangeArrowheads="1"/>
          </p:cNvSpPr>
          <p:nvPr>
            <p:ph type="body" idx="1"/>
          </p:nvPr>
        </p:nvSpPr>
        <p:spPr>
          <a:xfrm>
            <a:off x="755650" y="1844675"/>
            <a:ext cx="7920806" cy="3528542"/>
          </a:xfrm>
        </p:spPr>
        <p:txBody>
          <a:bodyPr>
            <a:normAutofit/>
          </a:bodyPr>
          <a:lstStyle/>
          <a:p>
            <a:r>
              <a:rPr lang="en-US" altLang="zh-TW" dirty="0"/>
              <a:t>An example CDF</a:t>
            </a:r>
            <a:endParaRPr lang="en-GB" altLang="zh-TW" dirty="0"/>
          </a:p>
        </p:txBody>
      </p:sp>
      <p:pic>
        <p:nvPicPr>
          <p:cNvPr id="3074" name="Picture 2" descr="https://miro.medium.com/max/2233/1*Qns3LMbAsx-B6DGQFU2SYg.png">
            <a:extLst>
              <a:ext uri="{FF2B5EF4-FFF2-40B4-BE49-F238E27FC236}">
                <a16:creationId xmlns:a16="http://schemas.microsoft.com/office/drawing/2014/main" id="{F3CC08CD-32FD-7242-A7E9-0784032F9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492896"/>
            <a:ext cx="6432713" cy="4320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0217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altLang="zh-TW" dirty="0">
                <a:ea typeface="標楷體" charset="-120"/>
              </a:rPr>
              <a:t>Probability Theory</a:t>
            </a:r>
            <a:endParaRPr lang="zh-TW" altLang="en-US" dirty="0">
              <a:ea typeface="標楷體" charset="-120"/>
            </a:endParaRPr>
          </a:p>
        </p:txBody>
      </p:sp>
      <p:sp>
        <p:nvSpPr>
          <p:cNvPr id="17410" name="Rectangle 3"/>
          <p:cNvSpPr>
            <a:spLocks noGrp="1" noChangeArrowheads="1"/>
          </p:cNvSpPr>
          <p:nvPr>
            <p:ph type="body" idx="1"/>
          </p:nvPr>
        </p:nvSpPr>
        <p:spPr>
          <a:xfrm>
            <a:off x="755650" y="1844675"/>
            <a:ext cx="7920806" cy="3528542"/>
          </a:xfrm>
        </p:spPr>
        <p:txBody>
          <a:bodyPr>
            <a:normAutofit/>
          </a:bodyPr>
          <a:lstStyle/>
          <a:p>
            <a:r>
              <a:rPr lang="en-US" altLang="zh-TW" dirty="0"/>
              <a:t>Now, we can use the CDF to determine the probability of any given range [</a:t>
            </a:r>
            <a:r>
              <a:rPr lang="en-US" altLang="zh-TW" i="1" dirty="0" err="1"/>
              <a:t>a</a:t>
            </a:r>
            <a:r>
              <a:rPr lang="en-US" altLang="zh-TW" dirty="0" err="1"/>
              <a:t>,</a:t>
            </a:r>
            <a:r>
              <a:rPr lang="en-US" altLang="zh-TW" i="1" dirty="0" err="1"/>
              <a:t>b</a:t>
            </a:r>
            <a:r>
              <a:rPr lang="en-US" altLang="zh-TW" dirty="0"/>
              <a:t>] by noticing that P(</a:t>
            </a:r>
            <a:r>
              <a:rPr lang="en-US" altLang="zh-TW" i="1" dirty="0" err="1"/>
              <a:t>a</a:t>
            </a:r>
            <a:r>
              <a:rPr lang="en-US" altLang="zh-TW" dirty="0" err="1"/>
              <a:t>≤x≤</a:t>
            </a:r>
            <a:r>
              <a:rPr lang="en-US" altLang="zh-TW" i="1" dirty="0" err="1"/>
              <a:t>b</a:t>
            </a:r>
            <a:r>
              <a:rPr lang="en-US" altLang="zh-TW" dirty="0"/>
              <a:t>) = </a:t>
            </a:r>
            <a:r>
              <a:rPr lang="en-US" altLang="zh-TW" i="1" dirty="0"/>
              <a:t>F</a:t>
            </a:r>
            <a:r>
              <a:rPr lang="en-US" altLang="zh-TW" dirty="0"/>
              <a:t>(</a:t>
            </a:r>
            <a:r>
              <a:rPr lang="en-US" altLang="zh-TW" i="1" dirty="0"/>
              <a:t>b</a:t>
            </a:r>
            <a:r>
              <a:rPr lang="en-US" altLang="zh-TW" dirty="0"/>
              <a:t>)-</a:t>
            </a:r>
            <a:r>
              <a:rPr lang="en-US" altLang="zh-TW" i="1" dirty="0"/>
              <a:t>F</a:t>
            </a:r>
            <a:r>
              <a:rPr lang="en-US" altLang="zh-TW" dirty="0"/>
              <a:t>(</a:t>
            </a:r>
            <a:r>
              <a:rPr lang="en-US" altLang="zh-TW" i="1" dirty="0"/>
              <a:t>a</a:t>
            </a:r>
            <a:r>
              <a:rPr lang="en-US" altLang="zh-TW" dirty="0"/>
              <a:t>)</a:t>
            </a:r>
          </a:p>
          <a:p>
            <a:r>
              <a:rPr lang="en-US" altLang="zh-TW" dirty="0"/>
              <a:t>Asking for P(x=</a:t>
            </a:r>
            <a:r>
              <a:rPr lang="en-US" altLang="zh-TW" i="1" dirty="0"/>
              <a:t>x</a:t>
            </a:r>
            <a:r>
              <a:rPr lang="en-US" altLang="zh-TW" dirty="0"/>
              <a:t>) is equivalent to asking P(</a:t>
            </a:r>
            <a:r>
              <a:rPr lang="en-US" altLang="zh-TW" i="1" dirty="0" err="1"/>
              <a:t>x</a:t>
            </a:r>
            <a:r>
              <a:rPr lang="en-US" altLang="zh-TW" dirty="0" err="1"/>
              <a:t>≤x≤</a:t>
            </a:r>
            <a:r>
              <a:rPr lang="en-US" altLang="zh-TW" i="1" dirty="0" err="1"/>
              <a:t>x</a:t>
            </a:r>
            <a:r>
              <a:rPr lang="en-US" altLang="zh-TW" dirty="0"/>
              <a:t>) = F(</a:t>
            </a:r>
            <a:r>
              <a:rPr lang="en-US" altLang="zh-TW" i="1" dirty="0"/>
              <a:t>x</a:t>
            </a:r>
            <a:r>
              <a:rPr lang="en-US" altLang="zh-TW" dirty="0"/>
              <a:t>)-F(</a:t>
            </a:r>
            <a:r>
              <a:rPr lang="en-US" altLang="zh-TW" i="1" dirty="0"/>
              <a:t>x</a:t>
            </a:r>
            <a:r>
              <a:rPr lang="en-US" altLang="zh-TW" dirty="0"/>
              <a:t>) = 0.</a:t>
            </a:r>
            <a:endParaRPr lang="en-GB" altLang="zh-TW" dirty="0"/>
          </a:p>
        </p:txBody>
      </p:sp>
    </p:spTree>
    <p:extLst>
      <p:ext uri="{BB962C8B-B14F-4D97-AF65-F5344CB8AC3E}">
        <p14:creationId xmlns:p14="http://schemas.microsoft.com/office/powerpoint/2010/main" val="30623605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altLang="zh-TW" dirty="0">
                <a:ea typeface="標楷體" charset="-120"/>
              </a:rPr>
              <a:t>Probability Theory</a:t>
            </a:r>
            <a:endParaRPr lang="zh-TW" altLang="en-US" dirty="0">
              <a:ea typeface="標楷體" charset="-120"/>
            </a:endParaRPr>
          </a:p>
        </p:txBody>
      </p:sp>
      <p:sp>
        <p:nvSpPr>
          <p:cNvPr id="17410" name="Rectangle 3"/>
          <p:cNvSpPr>
            <a:spLocks noGrp="1" noChangeArrowheads="1"/>
          </p:cNvSpPr>
          <p:nvPr>
            <p:ph type="body" idx="1"/>
          </p:nvPr>
        </p:nvSpPr>
        <p:spPr>
          <a:xfrm>
            <a:off x="755650" y="1844675"/>
            <a:ext cx="7920806" cy="1656334"/>
          </a:xfrm>
        </p:spPr>
        <p:txBody>
          <a:bodyPr>
            <a:normAutofit fontScale="92500" lnSpcReduction="20000"/>
          </a:bodyPr>
          <a:lstStyle/>
          <a:p>
            <a:r>
              <a:rPr lang="en-US" altLang="zh-TW" dirty="0"/>
              <a:t>Probability vs. Likelihood for continuous random variable x.</a:t>
            </a:r>
          </a:p>
          <a:p>
            <a:pPr lvl="1"/>
            <a:r>
              <a:rPr lang="en-US" altLang="zh-TW" dirty="0"/>
              <a:t>In the following distribution, it is a mouse-weight distribution.</a:t>
            </a:r>
          </a:p>
        </p:txBody>
      </p:sp>
      <p:pic>
        <p:nvPicPr>
          <p:cNvPr id="2" name="圖片 1">
            <a:extLst>
              <a:ext uri="{FF2B5EF4-FFF2-40B4-BE49-F238E27FC236}">
                <a16:creationId xmlns:a16="http://schemas.microsoft.com/office/drawing/2014/main" id="{399ABF2C-60C0-7046-92E7-9AAA7BB593CF}"/>
              </a:ext>
            </a:extLst>
          </p:cNvPr>
          <p:cNvPicPr>
            <a:picLocks noChangeAspect="1"/>
          </p:cNvPicPr>
          <p:nvPr/>
        </p:nvPicPr>
        <p:blipFill>
          <a:blip r:embed="rId2"/>
          <a:stretch>
            <a:fillRect/>
          </a:stretch>
        </p:blipFill>
        <p:spPr>
          <a:xfrm>
            <a:off x="755576" y="3414146"/>
            <a:ext cx="7976815" cy="3183206"/>
          </a:xfrm>
          <a:prstGeom prst="rect">
            <a:avLst/>
          </a:prstGeom>
        </p:spPr>
      </p:pic>
    </p:spTree>
    <p:extLst>
      <p:ext uri="{BB962C8B-B14F-4D97-AF65-F5344CB8AC3E}">
        <p14:creationId xmlns:p14="http://schemas.microsoft.com/office/powerpoint/2010/main" val="4751014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altLang="zh-TW" dirty="0">
                <a:ea typeface="標楷體" charset="-120"/>
              </a:rPr>
              <a:t>Probability Theory</a:t>
            </a:r>
            <a:endParaRPr lang="zh-TW" altLang="en-US" dirty="0">
              <a:ea typeface="標楷體" charset="-120"/>
            </a:endParaRPr>
          </a:p>
        </p:txBody>
      </p:sp>
      <p:sp>
        <p:nvSpPr>
          <p:cNvPr id="17410" name="Rectangle 3"/>
          <p:cNvSpPr>
            <a:spLocks noGrp="1" noChangeArrowheads="1"/>
          </p:cNvSpPr>
          <p:nvPr>
            <p:ph type="body" idx="1"/>
          </p:nvPr>
        </p:nvSpPr>
        <p:spPr>
          <a:xfrm>
            <a:off x="755650" y="1844675"/>
            <a:ext cx="7920806" cy="1368301"/>
          </a:xfrm>
        </p:spPr>
        <p:txBody>
          <a:bodyPr>
            <a:normAutofit fontScale="92500" lnSpcReduction="10000"/>
          </a:bodyPr>
          <a:lstStyle/>
          <a:p>
            <a:r>
              <a:rPr lang="en-US" altLang="zh-TW" dirty="0"/>
              <a:t>Probability vs. Likelihood for continuous random variable x.</a:t>
            </a:r>
          </a:p>
          <a:p>
            <a:pPr lvl="1"/>
            <a:r>
              <a:rPr lang="en-US" altLang="zh-TW" dirty="0"/>
              <a:t>L is likelihood.</a:t>
            </a:r>
          </a:p>
        </p:txBody>
      </p:sp>
      <p:pic>
        <p:nvPicPr>
          <p:cNvPr id="3" name="圖片 2">
            <a:extLst>
              <a:ext uri="{FF2B5EF4-FFF2-40B4-BE49-F238E27FC236}">
                <a16:creationId xmlns:a16="http://schemas.microsoft.com/office/drawing/2014/main" id="{A811825E-3F3A-BF49-B3AB-6ADF77F845F1}"/>
              </a:ext>
            </a:extLst>
          </p:cNvPr>
          <p:cNvPicPr>
            <a:picLocks noChangeAspect="1"/>
          </p:cNvPicPr>
          <p:nvPr/>
        </p:nvPicPr>
        <p:blipFill>
          <a:blip r:embed="rId2"/>
          <a:stretch>
            <a:fillRect/>
          </a:stretch>
        </p:blipFill>
        <p:spPr>
          <a:xfrm>
            <a:off x="647136" y="3356992"/>
            <a:ext cx="8120033" cy="3240359"/>
          </a:xfrm>
          <a:prstGeom prst="rect">
            <a:avLst/>
          </a:prstGeom>
        </p:spPr>
      </p:pic>
    </p:spTree>
    <p:extLst>
      <p:ext uri="{BB962C8B-B14F-4D97-AF65-F5344CB8AC3E}">
        <p14:creationId xmlns:p14="http://schemas.microsoft.com/office/powerpoint/2010/main" val="22605045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altLang="zh-TW" dirty="0">
                <a:ea typeface="標楷體" charset="-120"/>
              </a:rPr>
              <a:t>Probability Theory</a:t>
            </a:r>
            <a:endParaRPr lang="zh-TW" altLang="en-US" dirty="0">
              <a:ea typeface="標楷體" charset="-120"/>
            </a:endParaRPr>
          </a:p>
        </p:txBody>
      </p:sp>
      <p:sp>
        <p:nvSpPr>
          <p:cNvPr id="17410" name="Rectangle 3"/>
          <p:cNvSpPr>
            <a:spLocks noGrp="1" noChangeArrowheads="1"/>
          </p:cNvSpPr>
          <p:nvPr>
            <p:ph type="body" idx="1"/>
          </p:nvPr>
        </p:nvSpPr>
        <p:spPr>
          <a:xfrm>
            <a:off x="755650" y="1844675"/>
            <a:ext cx="7920806" cy="2016373"/>
          </a:xfrm>
        </p:spPr>
        <p:txBody>
          <a:bodyPr>
            <a:normAutofit fontScale="92500" lnSpcReduction="20000"/>
          </a:bodyPr>
          <a:lstStyle/>
          <a:p>
            <a:r>
              <a:rPr lang="en-US" altLang="zh-TW" dirty="0"/>
              <a:t>Likelihood is thus denoted as L(</a:t>
            </a:r>
            <a:r>
              <a:rPr lang="el-GR" altLang="zh-CN" dirty="0"/>
              <a:t>θ</a:t>
            </a:r>
            <a:r>
              <a:rPr lang="en-US" altLang="zh-CN" dirty="0"/>
              <a:t> | x</a:t>
            </a:r>
            <a:r>
              <a:rPr lang="en-US" altLang="zh-CN" baseline="-25000" dirty="0"/>
              <a:t>i</a:t>
            </a:r>
            <a:r>
              <a:rPr lang="en-US" altLang="zh-TW" dirty="0"/>
              <a:t>) or </a:t>
            </a:r>
            <a:r>
              <a:rPr lang="en-US" altLang="zh-TW" dirty="0" err="1"/>
              <a:t>L</a:t>
            </a:r>
            <a:r>
              <a:rPr lang="en-US" altLang="zh-CN" baseline="-25000" dirty="0" err="1"/>
              <a:t>xi</a:t>
            </a:r>
            <a:r>
              <a:rPr lang="en-US" altLang="zh-TW" dirty="0"/>
              <a:t>(</a:t>
            </a:r>
            <a:r>
              <a:rPr lang="el-GR" altLang="zh-CN" dirty="0"/>
              <a:t>θ</a:t>
            </a:r>
            <a:r>
              <a:rPr lang="en-US" altLang="zh-TW" dirty="0"/>
              <a:t>).</a:t>
            </a:r>
          </a:p>
          <a:p>
            <a:pPr lvl="1"/>
            <a:r>
              <a:rPr lang="el-GR" altLang="zh-CN" dirty="0"/>
              <a:t>θ</a:t>
            </a:r>
            <a:r>
              <a:rPr lang="en-US" altLang="zh-CN" dirty="0"/>
              <a:t>, in general, represents a model (in machine learning); </a:t>
            </a:r>
            <a:r>
              <a:rPr lang="en-US" altLang="zh-TW" dirty="0"/>
              <a:t>is also the parameter to be estimated.</a:t>
            </a:r>
          </a:p>
        </p:txBody>
      </p:sp>
      <p:pic>
        <p:nvPicPr>
          <p:cNvPr id="3" name="圖片 2">
            <a:extLst>
              <a:ext uri="{FF2B5EF4-FFF2-40B4-BE49-F238E27FC236}">
                <a16:creationId xmlns:a16="http://schemas.microsoft.com/office/drawing/2014/main" id="{A811825E-3F3A-BF49-B3AB-6ADF77F845F1}"/>
              </a:ext>
            </a:extLst>
          </p:cNvPr>
          <p:cNvPicPr>
            <a:picLocks noChangeAspect="1"/>
          </p:cNvPicPr>
          <p:nvPr/>
        </p:nvPicPr>
        <p:blipFill>
          <a:blip r:embed="rId2"/>
          <a:stretch>
            <a:fillRect/>
          </a:stretch>
        </p:blipFill>
        <p:spPr>
          <a:xfrm>
            <a:off x="1331640" y="4183924"/>
            <a:ext cx="6408712" cy="2557444"/>
          </a:xfrm>
          <a:prstGeom prst="rect">
            <a:avLst/>
          </a:prstGeom>
        </p:spPr>
      </p:pic>
    </p:spTree>
    <p:extLst>
      <p:ext uri="{BB962C8B-B14F-4D97-AF65-F5344CB8AC3E}">
        <p14:creationId xmlns:p14="http://schemas.microsoft.com/office/powerpoint/2010/main" val="6362686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r>
              <a:rPr lang="en-US" altLang="zh-TW" dirty="0"/>
              <a:t>Likelihood</a:t>
            </a:r>
          </a:p>
        </p:txBody>
      </p:sp>
      <p:sp>
        <p:nvSpPr>
          <p:cNvPr id="17410" name="Rectangle 3"/>
          <p:cNvSpPr>
            <a:spLocks noGrp="1" noChangeArrowheads="1"/>
          </p:cNvSpPr>
          <p:nvPr>
            <p:ph type="body" idx="1"/>
          </p:nvPr>
        </p:nvSpPr>
        <p:spPr>
          <a:xfrm>
            <a:off x="755650" y="1844675"/>
            <a:ext cx="8006180" cy="3456533"/>
          </a:xfrm>
        </p:spPr>
        <p:txBody>
          <a:bodyPr>
            <a:normAutofit fontScale="92500" lnSpcReduction="20000"/>
          </a:bodyPr>
          <a:lstStyle/>
          <a:p>
            <a:r>
              <a:rPr lang="zh-CN" altLang="en-US" dirty="0"/>
              <a:t>之前介紹機率的時候，</a:t>
            </a:r>
            <a:r>
              <a:rPr lang="en-US" altLang="zh-TW" dirty="0"/>
              <a:t>we talked about the likelihood of a continuous random variable taking on a specific value</a:t>
            </a:r>
          </a:p>
          <a:p>
            <a:pPr lvl="1"/>
            <a:r>
              <a:rPr lang="en-US" altLang="zh-TW" dirty="0"/>
              <a:t>We got this likelihood from the probability density function (PDF) for the distribution </a:t>
            </a:r>
            <a:r>
              <a:rPr lang="en-US" altLang="zh-TW" dirty="0">
                <a:solidFill>
                  <a:srgbClr val="C00000"/>
                </a:solidFill>
              </a:rPr>
              <a:t>with the parameters fixed </a:t>
            </a:r>
            <a:r>
              <a:rPr lang="en-US" altLang="zh-TW" dirty="0"/>
              <a:t>at some value</a:t>
            </a:r>
          </a:p>
          <a:p>
            <a:pPr lvl="1"/>
            <a:r>
              <a:rPr lang="en-US" altLang="zh-TW" dirty="0"/>
              <a:t>For a continuous distribution with PDF </a:t>
            </a:r>
            <a:r>
              <a:rPr lang="en-US" altLang="zh-TW" i="1" dirty="0"/>
              <a:t>f</a:t>
            </a:r>
            <a:r>
              <a:rPr lang="en-US" altLang="zh-TW" dirty="0"/>
              <a:t>(</a:t>
            </a:r>
            <a:r>
              <a:rPr lang="en-US" altLang="zh-TW" i="1" dirty="0"/>
              <a:t>x</a:t>
            </a:r>
            <a:r>
              <a:rPr lang="en-US" altLang="zh-TW" dirty="0"/>
              <a:t>|</a:t>
            </a:r>
            <a:r>
              <a:rPr lang="el-GR" altLang="zh-TW" b="1" dirty="0"/>
              <a:t>θ</a:t>
            </a:r>
            <a:r>
              <a:rPr lang="el-GR" altLang="zh-TW" dirty="0"/>
              <a:t>), </a:t>
            </a:r>
            <a:r>
              <a:rPr lang="en-US" altLang="zh-TW" dirty="0"/>
              <a:t>the likelihood function becomes:</a:t>
            </a:r>
          </a:p>
          <a:p>
            <a:pPr lvl="2"/>
            <a:r>
              <a:rPr lang="en-US" altLang="zh-TW" dirty="0"/>
              <a:t>𝙻</a:t>
            </a:r>
            <a:r>
              <a:rPr lang="en-US" altLang="zh-TW" i="1" baseline="-25000" dirty="0"/>
              <a:t>x</a:t>
            </a:r>
            <a:r>
              <a:rPr lang="en-US" altLang="zh-TW" dirty="0"/>
              <a:t>(</a:t>
            </a:r>
            <a:r>
              <a:rPr lang="el-GR" altLang="zh-TW" i="1" dirty="0"/>
              <a:t>θ</a:t>
            </a:r>
            <a:r>
              <a:rPr lang="en-US" altLang="zh-TW" dirty="0"/>
              <a:t>) </a:t>
            </a:r>
            <a:r>
              <a:rPr lang="zh-CN" altLang="en-US" dirty="0"/>
              <a:t>也有人寫成</a:t>
            </a:r>
            <a:r>
              <a:rPr lang="zh-TW" altLang="en-US" dirty="0"/>
              <a:t> </a:t>
            </a:r>
            <a:r>
              <a:rPr lang="en-US" altLang="zh-TW" dirty="0"/>
              <a:t>𝙻(</a:t>
            </a:r>
            <a:r>
              <a:rPr lang="el-GR" altLang="zh-TW" i="1" dirty="0"/>
              <a:t>θ</a:t>
            </a:r>
            <a:r>
              <a:rPr lang="zh-TW" altLang="en-US" i="1" dirty="0"/>
              <a:t> </a:t>
            </a:r>
            <a:r>
              <a:rPr lang="en-US" altLang="zh-TW" dirty="0"/>
              <a:t>|</a:t>
            </a:r>
            <a:r>
              <a:rPr lang="en-US" altLang="zh-TW" i="1" dirty="0"/>
              <a:t> x</a:t>
            </a:r>
            <a:r>
              <a:rPr lang="en-US" altLang="zh-TW" dirty="0"/>
              <a:t>)</a:t>
            </a:r>
          </a:p>
        </p:txBody>
      </p:sp>
      <p:pic>
        <p:nvPicPr>
          <p:cNvPr id="3074" name="Picture 2" descr="https://cdn-images-1.medium.com/max/2400/1*2vIp-1lRPG8Jpbum8NMhxQ.png">
            <a:extLst>
              <a:ext uri="{FF2B5EF4-FFF2-40B4-BE49-F238E27FC236}">
                <a16:creationId xmlns:a16="http://schemas.microsoft.com/office/drawing/2014/main" id="{5411A74D-75C0-4F4F-A3BD-4C24B03E77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5661248"/>
            <a:ext cx="4356100" cy="774700"/>
          </a:xfrm>
          <a:prstGeom prst="rect">
            <a:avLst/>
          </a:prstGeom>
          <a:noFill/>
          <a:extLst>
            <a:ext uri="{909E8E84-426E-40DD-AFC4-6F175D3DCCD1}">
              <a14:hiddenFill xmlns:a14="http://schemas.microsoft.com/office/drawing/2010/main">
                <a:solidFill>
                  <a:srgbClr val="FFFFFF"/>
                </a:solidFill>
              </a14:hiddenFill>
            </a:ext>
          </a:extLst>
        </p:spPr>
      </p:pic>
      <p:sp>
        <p:nvSpPr>
          <p:cNvPr id="2" name="文字方塊 1">
            <a:extLst>
              <a:ext uri="{FF2B5EF4-FFF2-40B4-BE49-F238E27FC236}">
                <a16:creationId xmlns:a16="http://schemas.microsoft.com/office/drawing/2014/main" id="{A270D0CC-AFD7-4C0C-A09C-3CAC98ED2B14}"/>
              </a:ext>
            </a:extLst>
          </p:cNvPr>
          <p:cNvSpPr txBox="1"/>
          <p:nvPr/>
        </p:nvSpPr>
        <p:spPr bwMode="auto">
          <a:xfrm>
            <a:off x="5004047" y="476672"/>
            <a:ext cx="3370947" cy="83099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xtLst>
            <a:ext uri="{FAA26D3D-D897-4be2-8F04-BA451C77F1D7}">
              <ma14:placeholderFlag xmlns:ma14="http://schemas.microsoft.com/office/mac/drawingml/2011/main" xmlns="" val="1"/>
            </a:ext>
          </a:extLst>
        </p:spPr>
        <p:txBody>
          <a:bodyPr wrap="square" rtlCol="0">
            <a:spAutoFit/>
          </a:bodyPr>
          <a:lstStyle/>
          <a:p>
            <a:r>
              <a:rPr lang="zh-TW" altLang="en-US" dirty="0"/>
              <a:t>我個人認為最難翻譯清楚的部分，請仔細閱讀</a:t>
            </a:r>
          </a:p>
        </p:txBody>
      </p:sp>
    </p:spTree>
    <p:extLst>
      <p:ext uri="{BB962C8B-B14F-4D97-AF65-F5344CB8AC3E}">
        <p14:creationId xmlns:p14="http://schemas.microsoft.com/office/powerpoint/2010/main" val="31495993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r>
              <a:rPr lang="en-US" altLang="zh-TW" dirty="0"/>
              <a:t>Likelihood</a:t>
            </a:r>
          </a:p>
        </p:txBody>
      </p:sp>
      <p:sp>
        <p:nvSpPr>
          <p:cNvPr id="17410" name="Rectangle 3"/>
          <p:cNvSpPr>
            <a:spLocks noGrp="1" noChangeArrowheads="1"/>
          </p:cNvSpPr>
          <p:nvPr>
            <p:ph type="body" idx="1"/>
          </p:nvPr>
        </p:nvSpPr>
        <p:spPr>
          <a:xfrm>
            <a:off x="755650" y="1844675"/>
            <a:ext cx="8006180" cy="3456533"/>
          </a:xfrm>
        </p:spPr>
        <p:txBody>
          <a:bodyPr>
            <a:normAutofit/>
          </a:bodyPr>
          <a:lstStyle/>
          <a:p>
            <a:pPr lvl="1"/>
            <a:r>
              <a:rPr lang="en-US" altLang="zh-TW" dirty="0"/>
              <a:t>Similarly, for a discrete distribution with probability mass function (PMF) P(</a:t>
            </a:r>
            <a:r>
              <a:rPr lang="en-US" altLang="zh-TW" i="1" dirty="0"/>
              <a:t>x</a:t>
            </a:r>
            <a:r>
              <a:rPr lang="en-US" altLang="zh-TW" dirty="0"/>
              <a:t>|</a:t>
            </a:r>
            <a:r>
              <a:rPr lang="el-GR" altLang="zh-TW" b="1" dirty="0"/>
              <a:t>θ</a:t>
            </a:r>
            <a:r>
              <a:rPr lang="el-GR" altLang="zh-TW" dirty="0"/>
              <a:t>), </a:t>
            </a:r>
            <a:r>
              <a:rPr lang="en-US" altLang="zh-TW" dirty="0"/>
              <a:t>the likelihood function becomes:</a:t>
            </a:r>
          </a:p>
        </p:txBody>
      </p:sp>
      <p:pic>
        <p:nvPicPr>
          <p:cNvPr id="4098" name="Picture 2" descr="https://cdn-images-1.medium.com/max/2400/1*Ha3bZb4npyWieby66ZUp0g.png">
            <a:extLst>
              <a:ext uri="{FF2B5EF4-FFF2-40B4-BE49-F238E27FC236}">
                <a16:creationId xmlns:a16="http://schemas.microsoft.com/office/drawing/2014/main" id="{E2B8B1E3-76FE-2A4A-9B90-71D3C1362C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577704"/>
            <a:ext cx="4572000" cy="787400"/>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a:extLst>
              <a:ext uri="{FF2B5EF4-FFF2-40B4-BE49-F238E27FC236}">
                <a16:creationId xmlns:a16="http://schemas.microsoft.com/office/drawing/2014/main" id="{E486E423-FFEF-4A43-A490-A94B6D8F5774}"/>
              </a:ext>
            </a:extLst>
          </p:cNvPr>
          <p:cNvSpPr txBox="1"/>
          <p:nvPr/>
        </p:nvSpPr>
        <p:spPr bwMode="auto">
          <a:xfrm>
            <a:off x="1676509" y="5267136"/>
            <a:ext cx="3039507"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xtLst>
            <a:ext uri="{FAA26D3D-D897-4be2-8F04-BA451C77F1D7}">
              <ma14:placeholderFlag xmlns:ma14="http://schemas.microsoft.com/office/mac/drawingml/2011/main" xmlns="" val="1"/>
            </a:ext>
          </a:extLst>
        </p:spPr>
        <p:txBody>
          <a:bodyPr wrap="square" rtlCol="0">
            <a:spAutoFit/>
          </a:bodyPr>
          <a:lstStyle/>
          <a:p>
            <a:r>
              <a:rPr lang="zh-TW" altLang="en-US" dirty="0"/>
              <a:t>這兩頁請了解並熟記</a:t>
            </a:r>
          </a:p>
        </p:txBody>
      </p:sp>
    </p:spTree>
    <p:extLst>
      <p:ext uri="{BB962C8B-B14F-4D97-AF65-F5344CB8AC3E}">
        <p14:creationId xmlns:p14="http://schemas.microsoft.com/office/powerpoint/2010/main" val="9266550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altLang="zh-TW" dirty="0">
                <a:ea typeface="標楷體" charset="-120"/>
              </a:rPr>
              <a:t>Joint Probability</a:t>
            </a:r>
            <a:r>
              <a:rPr lang="zh-TW" altLang="en-US" dirty="0">
                <a:ea typeface="標楷體" charset="-120"/>
              </a:rPr>
              <a:t> </a:t>
            </a:r>
            <a:r>
              <a:rPr lang="en-US" altLang="zh-TW" dirty="0">
                <a:ea typeface="標楷體" charset="-120"/>
              </a:rPr>
              <a:t>Distribution</a:t>
            </a:r>
            <a:endParaRPr lang="zh-TW" altLang="en-US" dirty="0">
              <a:ea typeface="標楷體" charset="-120"/>
            </a:endParaRPr>
          </a:p>
        </p:txBody>
      </p:sp>
      <p:sp>
        <p:nvSpPr>
          <p:cNvPr id="17410" name="Rectangle 3"/>
          <p:cNvSpPr>
            <a:spLocks noGrp="1" noChangeArrowheads="1"/>
          </p:cNvSpPr>
          <p:nvPr>
            <p:ph type="body" idx="1"/>
          </p:nvPr>
        </p:nvSpPr>
        <p:spPr>
          <a:xfrm>
            <a:off x="755650" y="1844675"/>
            <a:ext cx="7702550" cy="4679950"/>
          </a:xfrm>
        </p:spPr>
        <p:txBody>
          <a:bodyPr>
            <a:normAutofit/>
          </a:bodyPr>
          <a:lstStyle/>
          <a:p>
            <a:r>
              <a:rPr lang="en-US" altLang="zh-TW" dirty="0"/>
              <a:t>A distribution over multiple random variables is called a </a:t>
            </a:r>
            <a:r>
              <a:rPr lang="en-US" altLang="zh-TW" b="1" dirty="0"/>
              <a:t>joint probability distribution</a:t>
            </a:r>
            <a:r>
              <a:rPr lang="en-US" altLang="zh-TW" dirty="0"/>
              <a:t>. </a:t>
            </a:r>
          </a:p>
          <a:p>
            <a:pPr lvl="1"/>
            <a:r>
              <a:rPr lang="en-US" altLang="zh-TW" dirty="0"/>
              <a:t>We can write a collection of random variables as a vector </a:t>
            </a:r>
            <a:r>
              <a:rPr lang="en-US" altLang="zh-TW" b="1" dirty="0"/>
              <a:t>x</a:t>
            </a:r>
            <a:r>
              <a:rPr lang="en-US" altLang="zh-TW" dirty="0"/>
              <a:t>.</a:t>
            </a:r>
          </a:p>
          <a:p>
            <a:pPr lvl="1"/>
            <a:r>
              <a:rPr lang="en-US" altLang="zh-TW" dirty="0"/>
              <a:t>let’s consider two random variables x and y. We write the joint probability as P(x=</a:t>
            </a:r>
            <a:r>
              <a:rPr lang="en-US" altLang="zh-TW" i="1" dirty="0"/>
              <a:t>x</a:t>
            </a:r>
            <a:r>
              <a:rPr lang="en-US" altLang="zh-TW" dirty="0"/>
              <a:t>, y=</a:t>
            </a:r>
            <a:r>
              <a:rPr lang="en-US" altLang="zh-TW" i="1" dirty="0"/>
              <a:t>y</a:t>
            </a:r>
            <a:r>
              <a:rPr lang="en-US" altLang="zh-TW" dirty="0"/>
              <a:t>) or just P(</a:t>
            </a:r>
            <a:r>
              <a:rPr lang="en-US" altLang="zh-TW" i="1" dirty="0"/>
              <a:t>x</a:t>
            </a:r>
            <a:r>
              <a:rPr lang="en-US" altLang="zh-TW" dirty="0"/>
              <a:t>, </a:t>
            </a:r>
            <a:r>
              <a:rPr lang="en-US" altLang="zh-TW" i="1" dirty="0"/>
              <a:t>y</a:t>
            </a:r>
            <a:r>
              <a:rPr lang="en-US" altLang="zh-TW" dirty="0"/>
              <a:t>) for short. (</a:t>
            </a:r>
            <a:r>
              <a:rPr lang="en-US" altLang="zh-TW" dirty="0" err="1"/>
              <a:t>ie</a:t>
            </a:r>
            <a:r>
              <a:rPr lang="en-US" altLang="zh-TW" dirty="0"/>
              <a:t>. “The probability that x=</a:t>
            </a:r>
            <a:r>
              <a:rPr lang="en-US" altLang="zh-TW" i="1" dirty="0"/>
              <a:t>x</a:t>
            </a:r>
            <a:r>
              <a:rPr lang="en-US" altLang="zh-TW" dirty="0"/>
              <a:t> and y=</a:t>
            </a:r>
            <a:r>
              <a:rPr lang="en-US" altLang="zh-TW" i="1" dirty="0"/>
              <a:t>y</a:t>
            </a:r>
            <a:r>
              <a:rPr lang="en-US" altLang="zh-TW" dirty="0"/>
              <a:t>”). </a:t>
            </a:r>
          </a:p>
        </p:txBody>
      </p:sp>
    </p:spTree>
    <p:extLst>
      <p:ext uri="{BB962C8B-B14F-4D97-AF65-F5344CB8AC3E}">
        <p14:creationId xmlns:p14="http://schemas.microsoft.com/office/powerpoint/2010/main" val="2068687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tLang="zh-TW">
                <a:ea typeface="標楷體" charset="-120"/>
              </a:rPr>
              <a:t>About Data</a:t>
            </a:r>
            <a:endParaRPr lang="zh-TW" altLang="en-US" dirty="0">
              <a:ea typeface="標楷體" charset="-120"/>
            </a:endParaRPr>
          </a:p>
        </p:txBody>
      </p:sp>
      <p:sp>
        <p:nvSpPr>
          <p:cNvPr id="18434" name="Rectangle 3"/>
          <p:cNvSpPr>
            <a:spLocks noGrp="1" noChangeArrowheads="1"/>
          </p:cNvSpPr>
          <p:nvPr>
            <p:ph type="body" idx="1"/>
          </p:nvPr>
        </p:nvSpPr>
        <p:spPr>
          <a:xfrm>
            <a:off x="755650" y="1844675"/>
            <a:ext cx="7702550" cy="4536653"/>
          </a:xfrm>
        </p:spPr>
        <p:txBody>
          <a:bodyPr>
            <a:normAutofit lnSpcReduction="10000"/>
          </a:bodyPr>
          <a:lstStyle/>
          <a:p>
            <a:r>
              <a:rPr lang="en-US" altLang="zh-TW" dirty="0"/>
              <a:t>Considering that our approach is always probabilistic, we need to consider each X</a:t>
            </a:r>
            <a:r>
              <a:rPr lang="en-US" altLang="zh-TW" baseline="-25000" dirty="0"/>
              <a:t>i</a:t>
            </a:r>
            <a:r>
              <a:rPr lang="en-US" altLang="zh-TW" dirty="0"/>
              <a:t> as drawn from a statistical multivariate distribution D.</a:t>
            </a:r>
          </a:p>
          <a:p>
            <a:pPr lvl="1"/>
            <a:r>
              <a:rPr lang="zh-TW" altLang="en-US" dirty="0"/>
              <a:t>多變量的、多維度的（例如，</a:t>
            </a:r>
            <a:r>
              <a:rPr lang="en-US" altLang="zh-TW" dirty="0"/>
              <a:t>m=3</a:t>
            </a:r>
            <a:r>
              <a:rPr lang="zh-TW" altLang="en-US" dirty="0"/>
              <a:t>）</a:t>
            </a:r>
            <a:endParaRPr lang="en-US" altLang="zh-TW" dirty="0"/>
          </a:p>
          <a:p>
            <a:r>
              <a:rPr lang="en-US" altLang="zh-TW" dirty="0"/>
              <a:t>We expect all samples to be </a:t>
            </a:r>
            <a:r>
              <a:rPr lang="en-US" altLang="zh-TW" dirty="0">
                <a:solidFill>
                  <a:srgbClr val="0000FF"/>
                </a:solidFill>
              </a:rPr>
              <a:t>independent and identically distributed</a:t>
            </a:r>
            <a:r>
              <a:rPr lang="en-US" altLang="zh-TW" dirty="0"/>
              <a:t> (</a:t>
            </a:r>
            <a:r>
              <a:rPr lang="en-US" altLang="zh-TW" dirty="0" err="1">
                <a:solidFill>
                  <a:srgbClr val="0000FF"/>
                </a:solidFill>
              </a:rPr>
              <a:t>i.i.d</a:t>
            </a:r>
            <a:r>
              <a:rPr lang="en-US" altLang="zh-TW" dirty="0"/>
              <a:t>). This means all samples belong to the same distribution D.</a:t>
            </a:r>
          </a:p>
        </p:txBody>
      </p:sp>
    </p:spTree>
    <p:extLst>
      <p:ext uri="{BB962C8B-B14F-4D97-AF65-F5344CB8AC3E}">
        <p14:creationId xmlns:p14="http://schemas.microsoft.com/office/powerpoint/2010/main" val="19696045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altLang="zh-TW" dirty="0">
                <a:ea typeface="標楷體" charset="-120"/>
              </a:rPr>
              <a:t>Joint Probability</a:t>
            </a:r>
            <a:r>
              <a:rPr lang="zh-TW" altLang="en-US" dirty="0">
                <a:ea typeface="標楷體" charset="-120"/>
              </a:rPr>
              <a:t> </a:t>
            </a:r>
            <a:r>
              <a:rPr lang="en-US" altLang="zh-TW" dirty="0">
                <a:ea typeface="標楷體" charset="-120"/>
              </a:rPr>
              <a:t>Distribution</a:t>
            </a:r>
            <a:endParaRPr lang="zh-TW" altLang="en-US" dirty="0">
              <a:ea typeface="標楷體" charset="-120"/>
            </a:endParaRPr>
          </a:p>
        </p:txBody>
      </p:sp>
      <p:sp>
        <p:nvSpPr>
          <p:cNvPr id="17410" name="Rectangle 3"/>
          <p:cNvSpPr>
            <a:spLocks noGrp="1" noChangeArrowheads="1"/>
          </p:cNvSpPr>
          <p:nvPr>
            <p:ph type="body" idx="1"/>
          </p:nvPr>
        </p:nvSpPr>
        <p:spPr>
          <a:xfrm>
            <a:off x="755650" y="1844675"/>
            <a:ext cx="7702550" cy="2820052"/>
          </a:xfrm>
        </p:spPr>
        <p:txBody>
          <a:bodyPr>
            <a:normAutofit fontScale="92500" lnSpcReduction="10000"/>
          </a:bodyPr>
          <a:lstStyle/>
          <a:p>
            <a:pPr lvl="1"/>
            <a:r>
              <a:rPr lang="en-US" altLang="zh-TW" dirty="0"/>
              <a:t>If both random variables are discrete, we can represent the joint distribution as a simple table of probabilities.</a:t>
            </a:r>
          </a:p>
          <a:p>
            <a:pPr lvl="1"/>
            <a:r>
              <a:rPr lang="en-US" altLang="zh-TW" dirty="0"/>
              <a:t>For example, let’s consider the joint distribution of which outer garment I wear with the weather conditions</a:t>
            </a:r>
          </a:p>
          <a:p>
            <a:pPr lvl="2"/>
            <a:r>
              <a:rPr lang="en-US" altLang="zh-TW" dirty="0"/>
              <a:t>P(clothes=T-Shirt, weather=Sunny) = ?</a:t>
            </a:r>
            <a:endParaRPr lang="zh-TW" altLang="zh-TW" dirty="0"/>
          </a:p>
        </p:txBody>
      </p:sp>
      <p:pic>
        <p:nvPicPr>
          <p:cNvPr id="6146" name="Picture 2" descr="https://cdn-images-1.medium.com/max/2400/1*3ESAV1Rvdt7SZ-gyGCRAhw.png">
            <a:extLst>
              <a:ext uri="{FF2B5EF4-FFF2-40B4-BE49-F238E27FC236}">
                <a16:creationId xmlns:a16="http://schemas.microsoft.com/office/drawing/2014/main" id="{070EB48D-5BD0-D546-A01F-079D759BB6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4664727"/>
            <a:ext cx="5688632" cy="2148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5524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r>
              <a:rPr lang="en-US" altLang="zh-TW" dirty="0"/>
              <a:t>Marginal Probability Distributions</a:t>
            </a:r>
          </a:p>
        </p:txBody>
      </p:sp>
      <p:sp>
        <p:nvSpPr>
          <p:cNvPr id="17410" name="Rectangle 3"/>
          <p:cNvSpPr>
            <a:spLocks noGrp="1" noChangeArrowheads="1"/>
          </p:cNvSpPr>
          <p:nvPr>
            <p:ph type="body" idx="1"/>
          </p:nvPr>
        </p:nvSpPr>
        <p:spPr>
          <a:xfrm>
            <a:off x="755650" y="1844674"/>
            <a:ext cx="7920806" cy="4680670"/>
          </a:xfrm>
        </p:spPr>
        <p:txBody>
          <a:bodyPr>
            <a:normAutofit fontScale="85000" lnSpcReduction="20000"/>
          </a:bodyPr>
          <a:lstStyle/>
          <a:p>
            <a:r>
              <a:rPr lang="en-US" altLang="zh-TW" dirty="0"/>
              <a:t>Let’s look at the </a:t>
            </a:r>
            <a:r>
              <a:rPr lang="en-US" altLang="zh-TW" b="1" dirty="0">
                <a:solidFill>
                  <a:srgbClr val="C00000"/>
                </a:solidFill>
              </a:rPr>
              <a:t>sum rule</a:t>
            </a:r>
            <a:r>
              <a:rPr lang="en-US" altLang="zh-TW" dirty="0"/>
              <a:t>:</a:t>
            </a:r>
          </a:p>
          <a:p>
            <a:endParaRPr lang="en-US" altLang="zh-TW" dirty="0"/>
          </a:p>
          <a:p>
            <a:endParaRPr lang="en-US" altLang="zh-TW" dirty="0"/>
          </a:p>
          <a:p>
            <a:pPr lvl="1"/>
            <a:r>
              <a:rPr lang="en-US" altLang="zh-TW" dirty="0"/>
              <a:t>The term P(</a:t>
            </a:r>
            <a:r>
              <a:rPr lang="en-US" altLang="zh-TW" i="1" dirty="0"/>
              <a:t>x</a:t>
            </a:r>
            <a:r>
              <a:rPr lang="en-US" altLang="zh-TW" dirty="0"/>
              <a:t>) is called the </a:t>
            </a:r>
            <a:r>
              <a:rPr lang="en-US" altLang="zh-TW" b="1" dirty="0"/>
              <a:t>marginal probability distribution</a:t>
            </a:r>
            <a:r>
              <a:rPr lang="en-US" altLang="zh-TW" dirty="0"/>
              <a:t>, since we’ve “marginalized” away the random variable y. </a:t>
            </a:r>
          </a:p>
          <a:p>
            <a:pPr lvl="1"/>
            <a:r>
              <a:rPr lang="en-US" altLang="zh-TW" dirty="0"/>
              <a:t>Let’s use the sum rule to calculate the probability I’ll wear a hoodie. P(Hoodie) = P(Hoodie, Sunny) + P(Hoodie, Cloudy) + P(Hoodie, Rainy) = 3/9.</a:t>
            </a:r>
          </a:p>
          <a:p>
            <a:r>
              <a:rPr lang="en-US" altLang="zh-TW" dirty="0"/>
              <a:t>If P(</a:t>
            </a:r>
            <a:r>
              <a:rPr lang="en-US" altLang="zh-TW" i="1" dirty="0"/>
              <a:t>x</a:t>
            </a:r>
            <a:r>
              <a:rPr lang="en-US" altLang="zh-TW" dirty="0"/>
              <a:t>, </a:t>
            </a:r>
            <a:r>
              <a:rPr lang="en-US" altLang="zh-TW" i="1" dirty="0"/>
              <a:t>y</a:t>
            </a:r>
            <a:r>
              <a:rPr lang="en-US" altLang="zh-TW" dirty="0"/>
              <a:t>) was a joint distribution over continuous random variables, then to marginalize out y we turn the summation into an integration over y just like before</a:t>
            </a:r>
            <a:endParaRPr lang="zh-TW" altLang="zh-TW" dirty="0"/>
          </a:p>
        </p:txBody>
      </p:sp>
      <p:pic>
        <p:nvPicPr>
          <p:cNvPr id="7170" name="Picture 2" descr="https://cdn-images-1.medium.com/max/2400/1*1YfHOgYJSBbEaEex1AXjPQ.png">
            <a:extLst>
              <a:ext uri="{FF2B5EF4-FFF2-40B4-BE49-F238E27FC236}">
                <a16:creationId xmlns:a16="http://schemas.microsoft.com/office/drawing/2014/main" id="{975D56D8-C846-8640-B8EB-AE42728390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2276872"/>
            <a:ext cx="4465166" cy="776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2731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altLang="zh-TW" dirty="0">
                <a:ea typeface="標楷體" charset="-120"/>
              </a:rPr>
              <a:t>Conditional Probability</a:t>
            </a:r>
            <a:endParaRPr lang="zh-TW" altLang="en-US" dirty="0">
              <a:ea typeface="標楷體" charset="-120"/>
            </a:endParaRPr>
          </a:p>
        </p:txBody>
      </p:sp>
      <p:sp>
        <p:nvSpPr>
          <p:cNvPr id="17410" name="Rectangle 3"/>
          <p:cNvSpPr>
            <a:spLocks noGrp="1" noChangeArrowheads="1"/>
          </p:cNvSpPr>
          <p:nvPr>
            <p:ph type="body" idx="1"/>
          </p:nvPr>
        </p:nvSpPr>
        <p:spPr>
          <a:xfrm>
            <a:off x="755650" y="1844675"/>
            <a:ext cx="7848798" cy="4679950"/>
          </a:xfrm>
        </p:spPr>
        <p:txBody>
          <a:bodyPr>
            <a:normAutofit fontScale="85000" lnSpcReduction="20000"/>
          </a:bodyPr>
          <a:lstStyle/>
          <a:p>
            <a:r>
              <a:rPr lang="en-US" altLang="zh-TW" dirty="0"/>
              <a:t>We denote the </a:t>
            </a:r>
            <a:r>
              <a:rPr lang="en-US" altLang="zh-TW" b="1" dirty="0"/>
              <a:t>conditional probability distributions </a:t>
            </a:r>
            <a:r>
              <a:rPr lang="en-US" altLang="zh-TW" dirty="0"/>
              <a:t>of x given y as:</a:t>
            </a:r>
          </a:p>
          <a:p>
            <a:endParaRPr lang="en-US" altLang="zh-TW" dirty="0"/>
          </a:p>
          <a:p>
            <a:endParaRPr lang="en-US" altLang="zh-TW" dirty="0"/>
          </a:p>
          <a:p>
            <a:pPr lvl="1"/>
            <a:endParaRPr lang="en-US" altLang="zh-TW" dirty="0"/>
          </a:p>
          <a:p>
            <a:pPr lvl="1"/>
            <a:r>
              <a:rPr lang="en-US" altLang="zh-TW" dirty="0"/>
              <a:t>In other words, if I’ve observed that y=</a:t>
            </a:r>
            <a:r>
              <a:rPr lang="en-US" altLang="zh-TW" i="1" dirty="0"/>
              <a:t>y</a:t>
            </a:r>
            <a:r>
              <a:rPr lang="en-US" altLang="zh-TW" dirty="0"/>
              <a:t>, then the probability that x=</a:t>
            </a:r>
            <a:r>
              <a:rPr lang="en-US" altLang="zh-TW" i="1" dirty="0"/>
              <a:t>x</a:t>
            </a:r>
            <a:r>
              <a:rPr lang="en-US" altLang="zh-TW" dirty="0"/>
              <a:t> is P(</a:t>
            </a:r>
            <a:r>
              <a:rPr lang="en-US" altLang="zh-TW" i="1" dirty="0"/>
              <a:t>x, y</a:t>
            </a:r>
            <a:r>
              <a:rPr lang="en-US" altLang="zh-TW" dirty="0"/>
              <a:t>)/P(</a:t>
            </a:r>
            <a:r>
              <a:rPr lang="en-US" altLang="zh-TW" i="1" dirty="0"/>
              <a:t>y</a:t>
            </a:r>
            <a:r>
              <a:rPr lang="en-US" altLang="zh-TW" dirty="0"/>
              <a:t>)</a:t>
            </a:r>
          </a:p>
          <a:p>
            <a:r>
              <a:rPr lang="en-US" altLang="zh-TW" dirty="0"/>
              <a:t>Why does observing y change the probability of x? </a:t>
            </a:r>
          </a:p>
          <a:p>
            <a:pPr lvl="1"/>
            <a:r>
              <a:rPr lang="en-US" altLang="zh-TW" dirty="0"/>
              <a:t>Well, imagine you saw me walk inside with a jacket on. Knowing that I’m wearing a jacket gives you information about the weather without observing the weather directly.</a:t>
            </a:r>
            <a:endParaRPr lang="en-GB" altLang="zh-TW" dirty="0"/>
          </a:p>
        </p:txBody>
      </p:sp>
      <p:pic>
        <p:nvPicPr>
          <p:cNvPr id="8194" name="Picture 2" descr="https://cdn-images-1.medium.com/max/2400/1*6nvktt-uGGbhGER_aqyDCA.png">
            <a:extLst>
              <a:ext uri="{FF2B5EF4-FFF2-40B4-BE49-F238E27FC236}">
                <a16:creationId xmlns:a16="http://schemas.microsoft.com/office/drawing/2014/main" id="{B6D6F3C9-65A1-764A-85DD-80DA3D9985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4750" y="2564904"/>
            <a:ext cx="3711426" cy="1052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0435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altLang="zh-TW" dirty="0">
                <a:ea typeface="標楷體" charset="-120"/>
              </a:rPr>
              <a:t>Conditional Probability</a:t>
            </a:r>
            <a:endParaRPr lang="zh-TW" altLang="en-US" dirty="0">
              <a:ea typeface="標楷體" charset="-120"/>
            </a:endParaRPr>
          </a:p>
        </p:txBody>
      </p:sp>
      <p:sp>
        <p:nvSpPr>
          <p:cNvPr id="17410" name="Rectangle 3"/>
          <p:cNvSpPr>
            <a:spLocks noGrp="1" noChangeArrowheads="1"/>
          </p:cNvSpPr>
          <p:nvPr>
            <p:ph type="body" idx="1"/>
          </p:nvPr>
        </p:nvSpPr>
        <p:spPr>
          <a:xfrm>
            <a:off x="755650" y="1844675"/>
            <a:ext cx="7848798" cy="4679950"/>
          </a:xfrm>
        </p:spPr>
        <p:txBody>
          <a:bodyPr>
            <a:normAutofit/>
          </a:bodyPr>
          <a:lstStyle/>
          <a:p>
            <a:r>
              <a:rPr lang="en-US" altLang="zh-TW" dirty="0"/>
              <a:t>By multiplying both sides of the last equation by P(</a:t>
            </a:r>
            <a:r>
              <a:rPr lang="en-US" altLang="zh-TW" i="1" dirty="0"/>
              <a:t>y</a:t>
            </a:r>
            <a:r>
              <a:rPr lang="en-US" altLang="zh-TW" dirty="0"/>
              <a:t>) we get the </a:t>
            </a:r>
            <a:r>
              <a:rPr lang="en-US" altLang="zh-TW" b="1" dirty="0">
                <a:solidFill>
                  <a:srgbClr val="C00000"/>
                </a:solidFill>
              </a:rPr>
              <a:t>chain rule</a:t>
            </a:r>
            <a:r>
              <a:rPr lang="en-US" altLang="zh-TW" dirty="0"/>
              <a:t> of probability, P(</a:t>
            </a:r>
            <a:r>
              <a:rPr lang="en-US" altLang="zh-TW" i="1" dirty="0"/>
              <a:t>x, y</a:t>
            </a:r>
            <a:r>
              <a:rPr lang="en-US" altLang="zh-TW" dirty="0"/>
              <a:t>) = P(</a:t>
            </a:r>
            <a:r>
              <a:rPr lang="en-US" altLang="zh-TW" i="1" dirty="0" err="1"/>
              <a:t>x</a:t>
            </a:r>
            <a:r>
              <a:rPr lang="en-US" altLang="zh-TW" dirty="0" err="1"/>
              <a:t>|</a:t>
            </a:r>
            <a:r>
              <a:rPr lang="en-US" altLang="zh-TW" i="1" dirty="0" err="1"/>
              <a:t>y</a:t>
            </a:r>
            <a:r>
              <a:rPr lang="en-US" altLang="zh-TW" dirty="0"/>
              <a:t>) ⋅ P(</a:t>
            </a:r>
            <a:r>
              <a:rPr lang="en-US" altLang="zh-TW" i="1" dirty="0"/>
              <a:t>y</a:t>
            </a:r>
            <a:r>
              <a:rPr lang="en-US" altLang="zh-TW" dirty="0"/>
              <a:t>). </a:t>
            </a:r>
          </a:p>
          <a:p>
            <a:r>
              <a:rPr lang="en-US" altLang="zh-TW" dirty="0"/>
              <a:t>The chain rule can be generalized to joint distributions with any number of random variables: P(</a:t>
            </a:r>
            <a:r>
              <a:rPr lang="en-US" altLang="zh-TW" i="1" dirty="0"/>
              <a:t>x, y, z</a:t>
            </a:r>
            <a:r>
              <a:rPr lang="en-US" altLang="zh-TW" dirty="0"/>
              <a:t>) = P(</a:t>
            </a:r>
            <a:r>
              <a:rPr lang="en-US" altLang="zh-TW" i="1" dirty="0" err="1"/>
              <a:t>x</a:t>
            </a:r>
            <a:r>
              <a:rPr lang="en-US" altLang="zh-TW" dirty="0" err="1"/>
              <a:t>|</a:t>
            </a:r>
            <a:r>
              <a:rPr lang="en-US" altLang="zh-TW" i="1" dirty="0" err="1"/>
              <a:t>y</a:t>
            </a:r>
            <a:r>
              <a:rPr lang="en-US" altLang="zh-TW" i="1" dirty="0"/>
              <a:t>, z</a:t>
            </a:r>
            <a:r>
              <a:rPr lang="en-US" altLang="zh-TW" dirty="0"/>
              <a:t>) ⋅ P(</a:t>
            </a:r>
            <a:r>
              <a:rPr lang="en-US" altLang="zh-TW" i="1" dirty="0"/>
              <a:t>y, z</a:t>
            </a:r>
            <a:r>
              <a:rPr lang="en-US" altLang="zh-TW" dirty="0"/>
              <a:t>) = P(</a:t>
            </a:r>
            <a:r>
              <a:rPr lang="en-US" altLang="zh-TW" i="1" dirty="0" err="1"/>
              <a:t>x</a:t>
            </a:r>
            <a:r>
              <a:rPr lang="en-US" altLang="zh-TW" dirty="0" err="1"/>
              <a:t>|</a:t>
            </a:r>
            <a:r>
              <a:rPr lang="en-US" altLang="zh-TW" i="1" dirty="0" err="1"/>
              <a:t>y</a:t>
            </a:r>
            <a:r>
              <a:rPr lang="en-US" altLang="zh-TW" i="1" dirty="0"/>
              <a:t>, z</a:t>
            </a:r>
            <a:r>
              <a:rPr lang="en-US" altLang="zh-TW" dirty="0"/>
              <a:t>) ⋅ P(</a:t>
            </a:r>
            <a:r>
              <a:rPr lang="en-US" altLang="zh-TW" i="1" dirty="0" err="1"/>
              <a:t>y</a:t>
            </a:r>
            <a:r>
              <a:rPr lang="en-US" altLang="zh-TW" dirty="0" err="1"/>
              <a:t>|</a:t>
            </a:r>
            <a:r>
              <a:rPr lang="en-US" altLang="zh-TW" i="1" dirty="0" err="1"/>
              <a:t>z</a:t>
            </a:r>
            <a:r>
              <a:rPr lang="en-US" altLang="zh-TW" dirty="0"/>
              <a:t>) ⋅ P(</a:t>
            </a:r>
            <a:r>
              <a:rPr lang="en-US" altLang="zh-TW" i="1" dirty="0"/>
              <a:t>z</a:t>
            </a:r>
            <a:r>
              <a:rPr lang="en-US" altLang="zh-TW" dirty="0"/>
              <a:t>).</a:t>
            </a:r>
            <a:endParaRPr lang="en-GB" altLang="zh-TW" dirty="0"/>
          </a:p>
        </p:txBody>
      </p:sp>
    </p:spTree>
    <p:extLst>
      <p:ext uri="{BB962C8B-B14F-4D97-AF65-F5344CB8AC3E}">
        <p14:creationId xmlns:p14="http://schemas.microsoft.com/office/powerpoint/2010/main" val="6541365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r>
              <a:rPr lang="en-US" altLang="zh-TW" dirty="0"/>
              <a:t>Bayes’ Rule</a:t>
            </a:r>
          </a:p>
        </p:txBody>
      </p:sp>
      <p:sp>
        <p:nvSpPr>
          <p:cNvPr id="17410" name="Rectangle 3"/>
          <p:cNvSpPr>
            <a:spLocks noGrp="1" noChangeArrowheads="1"/>
          </p:cNvSpPr>
          <p:nvPr>
            <p:ph type="body" idx="1"/>
          </p:nvPr>
        </p:nvSpPr>
        <p:spPr>
          <a:xfrm>
            <a:off x="755650" y="1844675"/>
            <a:ext cx="7702550" cy="4679950"/>
          </a:xfrm>
        </p:spPr>
        <p:txBody>
          <a:bodyPr>
            <a:normAutofit/>
          </a:bodyPr>
          <a:lstStyle/>
          <a:p>
            <a:r>
              <a:rPr lang="en-US" altLang="zh-TW" dirty="0"/>
              <a:t>Notice that we can write the chain rule for two variables in two equivalent ways: P(</a:t>
            </a:r>
            <a:r>
              <a:rPr lang="en-US" altLang="zh-TW" i="1" dirty="0"/>
              <a:t>x, y</a:t>
            </a:r>
            <a:r>
              <a:rPr lang="en-US" altLang="zh-TW" dirty="0"/>
              <a:t>) = P(</a:t>
            </a:r>
            <a:r>
              <a:rPr lang="en-US" altLang="zh-TW" i="1" dirty="0" err="1"/>
              <a:t>x</a:t>
            </a:r>
            <a:r>
              <a:rPr lang="en-US" altLang="zh-TW" dirty="0" err="1"/>
              <a:t>|</a:t>
            </a:r>
            <a:r>
              <a:rPr lang="en-US" altLang="zh-TW" i="1" dirty="0" err="1"/>
              <a:t>y</a:t>
            </a:r>
            <a:r>
              <a:rPr lang="en-US" altLang="zh-TW" dirty="0"/>
              <a:t>) ⋅ P(</a:t>
            </a:r>
            <a:r>
              <a:rPr lang="en-US" altLang="zh-TW" i="1" dirty="0"/>
              <a:t>y</a:t>
            </a:r>
            <a:r>
              <a:rPr lang="en-US" altLang="zh-TW" dirty="0"/>
              <a:t>) and P(</a:t>
            </a:r>
            <a:r>
              <a:rPr lang="en-US" altLang="zh-TW" i="1" dirty="0"/>
              <a:t>x, y</a:t>
            </a:r>
            <a:r>
              <a:rPr lang="en-US" altLang="zh-TW" dirty="0"/>
              <a:t>) = P(</a:t>
            </a:r>
            <a:r>
              <a:rPr lang="en-US" altLang="zh-TW" dirty="0" err="1"/>
              <a:t>y|</a:t>
            </a:r>
            <a:r>
              <a:rPr lang="en-US" altLang="zh-TW" i="1" dirty="0" err="1"/>
              <a:t>x</a:t>
            </a:r>
            <a:r>
              <a:rPr lang="en-US" altLang="zh-TW" dirty="0"/>
              <a:t>) ⋅ P(</a:t>
            </a:r>
            <a:r>
              <a:rPr lang="en-US" altLang="zh-TW" i="1" dirty="0"/>
              <a:t>x</a:t>
            </a:r>
            <a:r>
              <a:rPr lang="en-US" altLang="zh-TW" dirty="0"/>
              <a:t>)</a:t>
            </a:r>
          </a:p>
          <a:p>
            <a:r>
              <a:rPr lang="en-US" altLang="zh-TW" dirty="0"/>
              <a:t>Then the Bayes’ rule:</a:t>
            </a:r>
            <a:endParaRPr lang="en-GB" altLang="zh-TW" dirty="0"/>
          </a:p>
        </p:txBody>
      </p:sp>
      <p:pic>
        <p:nvPicPr>
          <p:cNvPr id="10242" name="Picture 2" descr="https://cdn-images-1.medium.com/max/2400/1*5K_xXbSE3n84XBAWWYk_QA.png">
            <a:extLst>
              <a:ext uri="{FF2B5EF4-FFF2-40B4-BE49-F238E27FC236}">
                <a16:creationId xmlns:a16="http://schemas.microsoft.com/office/drawing/2014/main" id="{663AD7B0-3633-7C46-85E7-51989FA4CE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2300" y="4738588"/>
            <a:ext cx="5359400" cy="128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2437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altLang="zh-TW" dirty="0"/>
              <a:t>Independence and Conditional Independence</a:t>
            </a:r>
            <a:endParaRPr lang="zh-TW" altLang="en-US" dirty="0">
              <a:ea typeface="標楷體" charset="-120"/>
            </a:endParaRPr>
          </a:p>
        </p:txBody>
      </p:sp>
      <p:sp>
        <p:nvSpPr>
          <p:cNvPr id="17410" name="Rectangle 3"/>
          <p:cNvSpPr>
            <a:spLocks noGrp="1" noChangeArrowheads="1"/>
          </p:cNvSpPr>
          <p:nvPr>
            <p:ph type="body" idx="1"/>
          </p:nvPr>
        </p:nvSpPr>
        <p:spPr>
          <a:xfrm>
            <a:off x="755650" y="1844675"/>
            <a:ext cx="7702550" cy="4679950"/>
          </a:xfrm>
        </p:spPr>
        <p:txBody>
          <a:bodyPr>
            <a:normAutofit/>
          </a:bodyPr>
          <a:lstStyle/>
          <a:p>
            <a:r>
              <a:rPr lang="zh-CN" altLang="en-US" dirty="0"/>
              <a:t>在前一個衣服</a:t>
            </a:r>
            <a:r>
              <a:rPr lang="en-US" altLang="zh-CN" dirty="0"/>
              <a:t>/</a:t>
            </a:r>
            <a:r>
              <a:rPr lang="zh-CN" altLang="en-US" dirty="0"/>
              <a:t>天氣的範例中，</a:t>
            </a:r>
            <a:r>
              <a:rPr lang="en-US" altLang="zh-TW" dirty="0"/>
              <a:t>P(</a:t>
            </a:r>
            <a:r>
              <a:rPr lang="en-US" altLang="zh-TW" i="1" dirty="0" err="1"/>
              <a:t>x|y</a:t>
            </a:r>
            <a:r>
              <a:rPr lang="en-US" altLang="zh-TW" dirty="0"/>
              <a:t>) ≠ P(</a:t>
            </a:r>
            <a:r>
              <a:rPr lang="en-US" altLang="zh-TW" i="1" dirty="0"/>
              <a:t>x</a:t>
            </a:r>
            <a:r>
              <a:rPr lang="en-US" altLang="zh-TW" dirty="0"/>
              <a:t>)</a:t>
            </a:r>
            <a:r>
              <a:rPr lang="zh-TW" altLang="en-US" dirty="0"/>
              <a:t>，</a:t>
            </a:r>
            <a:r>
              <a:rPr lang="en-GB" altLang="zh-TW" dirty="0"/>
              <a:t>this indicates that the random variables </a:t>
            </a:r>
            <a:r>
              <a:rPr lang="en-GB" altLang="zh-TW" i="1" dirty="0"/>
              <a:t>x </a:t>
            </a:r>
            <a:r>
              <a:rPr lang="en-GB" altLang="zh-TW" dirty="0"/>
              <a:t>and </a:t>
            </a:r>
            <a:r>
              <a:rPr lang="en-GB" altLang="zh-TW" i="1" dirty="0"/>
              <a:t>y </a:t>
            </a:r>
            <a:r>
              <a:rPr lang="en-GB" altLang="zh-TW" dirty="0"/>
              <a:t>are not independent of each other</a:t>
            </a:r>
          </a:p>
          <a:p>
            <a:pPr lvl="1"/>
            <a:r>
              <a:rPr lang="en-US" altLang="zh-TW" dirty="0"/>
              <a:t>P(</a:t>
            </a:r>
            <a:r>
              <a:rPr lang="en-US" altLang="zh-TW" i="1" dirty="0" err="1"/>
              <a:t>x</a:t>
            </a:r>
            <a:r>
              <a:rPr lang="en-US" altLang="zh-TW" dirty="0" err="1"/>
              <a:t>|</a:t>
            </a:r>
            <a:r>
              <a:rPr lang="en-US" altLang="zh-TW" i="1" dirty="0" err="1"/>
              <a:t>y</a:t>
            </a:r>
            <a:r>
              <a:rPr lang="en-US" altLang="zh-TW" dirty="0"/>
              <a:t>) = P(</a:t>
            </a:r>
            <a:r>
              <a:rPr lang="en-US" altLang="zh-TW" i="1" dirty="0"/>
              <a:t>x, y</a:t>
            </a:r>
            <a:r>
              <a:rPr lang="en-US" altLang="zh-TW" dirty="0"/>
              <a:t>) / P(</a:t>
            </a:r>
            <a:r>
              <a:rPr lang="en-US" altLang="zh-TW" i="1" dirty="0"/>
              <a:t>y</a:t>
            </a:r>
            <a:r>
              <a:rPr lang="en-US" altLang="zh-TW" dirty="0"/>
              <a:t>)</a:t>
            </a:r>
          </a:p>
          <a:p>
            <a:r>
              <a:rPr lang="zh-CN" altLang="en-US" dirty="0"/>
              <a:t>若</a:t>
            </a:r>
            <a:r>
              <a:rPr lang="zh-TW" altLang="en-US" dirty="0"/>
              <a:t> </a:t>
            </a:r>
            <a:r>
              <a:rPr lang="en-GB" altLang="zh-TW" i="1" dirty="0"/>
              <a:t>x </a:t>
            </a:r>
            <a:r>
              <a:rPr lang="en-GB" altLang="zh-TW" dirty="0"/>
              <a:t>and </a:t>
            </a:r>
            <a:r>
              <a:rPr lang="en-GB" altLang="zh-TW" i="1" dirty="0"/>
              <a:t>y </a:t>
            </a:r>
            <a:r>
              <a:rPr lang="en-GB" altLang="zh-TW" dirty="0"/>
              <a:t>are independent</a:t>
            </a:r>
            <a:r>
              <a:rPr lang="zh-TW" altLang="en-US" dirty="0"/>
              <a:t>，則 </a:t>
            </a:r>
            <a:r>
              <a:rPr lang="en-US" altLang="zh-TW" dirty="0"/>
              <a:t>P(</a:t>
            </a:r>
            <a:r>
              <a:rPr lang="en-US" altLang="zh-TW" i="1" dirty="0"/>
              <a:t>x, y</a:t>
            </a:r>
            <a:r>
              <a:rPr lang="en-US" altLang="zh-TW" dirty="0"/>
              <a:t>) = </a:t>
            </a:r>
            <a:r>
              <a:rPr lang="en-US" altLang="zh-TW" i="1" dirty="0"/>
              <a:t>P(x</a:t>
            </a:r>
            <a:r>
              <a:rPr lang="en-US" altLang="zh-TW" dirty="0"/>
              <a:t>) ⋅ P(</a:t>
            </a:r>
            <a:r>
              <a:rPr lang="en-US" altLang="zh-TW" i="1" dirty="0"/>
              <a:t>y</a:t>
            </a:r>
            <a:r>
              <a:rPr lang="en-US" altLang="zh-TW" dirty="0"/>
              <a:t>)  [</a:t>
            </a:r>
            <a:r>
              <a:rPr lang="zh-CN" altLang="en-US" dirty="0"/>
              <a:t>寫成</a:t>
            </a:r>
            <a:r>
              <a:rPr lang="zh-Hant" altLang="en-US" dirty="0"/>
              <a:t> </a:t>
            </a:r>
            <a:r>
              <a:rPr lang="en-US" altLang="zh-TW" i="1" dirty="0"/>
              <a:t>x</a:t>
            </a:r>
            <a:r>
              <a:rPr lang="en-US" altLang="zh-Hant" dirty="0"/>
              <a:t> </a:t>
            </a:r>
            <a:r>
              <a:rPr lang="en-US" altLang="zh-Hant" sz="3600" dirty="0"/>
              <a:t>⊥</a:t>
            </a:r>
            <a:r>
              <a:rPr lang="en-US" altLang="zh-Hant" dirty="0"/>
              <a:t> </a:t>
            </a:r>
            <a:r>
              <a:rPr lang="en-US" altLang="zh-TW" i="1" dirty="0"/>
              <a:t>y</a:t>
            </a:r>
            <a:r>
              <a:rPr lang="en-US" altLang="zh-Hant" dirty="0"/>
              <a:t> </a:t>
            </a:r>
            <a:r>
              <a:rPr lang="en-US" altLang="zh-TW" dirty="0"/>
              <a:t>]</a:t>
            </a:r>
          </a:p>
          <a:p>
            <a:pPr lvl="1"/>
            <a:r>
              <a:rPr lang="zh-CN" altLang="en-US" dirty="0"/>
              <a:t>即</a:t>
            </a:r>
            <a:r>
              <a:rPr lang="zh-TW" altLang="en-US" dirty="0"/>
              <a:t> </a:t>
            </a:r>
            <a:r>
              <a:rPr lang="en-US" altLang="zh-TW" dirty="0"/>
              <a:t>P(</a:t>
            </a:r>
            <a:r>
              <a:rPr lang="en-US" altLang="zh-TW" i="1" dirty="0" err="1"/>
              <a:t>x</a:t>
            </a:r>
            <a:r>
              <a:rPr lang="en-US" altLang="zh-TW" dirty="0" err="1"/>
              <a:t>|</a:t>
            </a:r>
            <a:r>
              <a:rPr lang="en-US" altLang="zh-TW" i="1" dirty="0" err="1"/>
              <a:t>y</a:t>
            </a:r>
            <a:r>
              <a:rPr lang="en-US" altLang="zh-TW" dirty="0"/>
              <a:t>) = P(</a:t>
            </a:r>
            <a:r>
              <a:rPr lang="en-US" altLang="zh-TW" i="1" dirty="0"/>
              <a:t>x</a:t>
            </a:r>
            <a:r>
              <a:rPr lang="en-US" altLang="zh-TW" dirty="0"/>
              <a:t>) if </a:t>
            </a:r>
            <a:r>
              <a:rPr lang="en-GB" altLang="zh-TW" i="1" dirty="0"/>
              <a:t>x </a:t>
            </a:r>
            <a:r>
              <a:rPr lang="en-GB" altLang="zh-TW" dirty="0"/>
              <a:t>and </a:t>
            </a:r>
            <a:r>
              <a:rPr lang="en-GB" altLang="zh-TW" i="1" dirty="0"/>
              <a:t>y </a:t>
            </a:r>
            <a:r>
              <a:rPr lang="en-GB" altLang="zh-TW" dirty="0"/>
              <a:t>are (</a:t>
            </a:r>
            <a:r>
              <a:rPr lang="en-GB" altLang="zh-TW" dirty="0">
                <a:solidFill>
                  <a:srgbClr val="0000FF"/>
                </a:solidFill>
              </a:rPr>
              <a:t>statistically/</a:t>
            </a:r>
            <a:r>
              <a:rPr lang="en-US" altLang="zh-TW" dirty="0">
                <a:solidFill>
                  <a:srgbClr val="0000FF"/>
                </a:solidFill>
              </a:rPr>
              <a:t> stochastically</a:t>
            </a:r>
            <a:r>
              <a:rPr lang="en-GB" altLang="zh-TW" dirty="0"/>
              <a:t>) independent</a:t>
            </a:r>
          </a:p>
        </p:txBody>
      </p:sp>
    </p:spTree>
    <p:extLst>
      <p:ext uri="{BB962C8B-B14F-4D97-AF65-F5344CB8AC3E}">
        <p14:creationId xmlns:p14="http://schemas.microsoft.com/office/powerpoint/2010/main" val="30243253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r>
              <a:rPr lang="en-US" altLang="zh-TW" dirty="0"/>
              <a:t>Independence and Conditional Independence</a:t>
            </a:r>
          </a:p>
        </p:txBody>
      </p:sp>
      <p:sp>
        <p:nvSpPr>
          <p:cNvPr id="17410" name="Rectangle 3"/>
          <p:cNvSpPr>
            <a:spLocks noGrp="1" noChangeArrowheads="1"/>
          </p:cNvSpPr>
          <p:nvPr>
            <p:ph type="body" idx="1"/>
          </p:nvPr>
        </p:nvSpPr>
        <p:spPr>
          <a:xfrm>
            <a:off x="755650" y="1844675"/>
            <a:ext cx="7702550" cy="4679950"/>
          </a:xfrm>
        </p:spPr>
        <p:txBody>
          <a:bodyPr>
            <a:normAutofit fontScale="85000" lnSpcReduction="20000"/>
          </a:bodyPr>
          <a:lstStyle/>
          <a:p>
            <a:r>
              <a:rPr lang="en-US" altLang="zh-TW" dirty="0"/>
              <a:t>A similar concept is that of </a:t>
            </a:r>
            <a:r>
              <a:rPr lang="en-US" altLang="zh-TW" b="1" dirty="0"/>
              <a:t>conditional independence</a:t>
            </a:r>
            <a:r>
              <a:rPr lang="en-US" altLang="zh-TW" dirty="0"/>
              <a:t>. </a:t>
            </a:r>
          </a:p>
          <a:p>
            <a:r>
              <a:rPr lang="en-US" altLang="zh-TW" dirty="0"/>
              <a:t>Two variables x and y are called conditionally independent given another variable z if P(</a:t>
            </a:r>
            <a:r>
              <a:rPr lang="en-US" altLang="zh-TW" i="1" dirty="0"/>
              <a:t>x, </a:t>
            </a:r>
            <a:r>
              <a:rPr lang="en-US" altLang="zh-TW" i="1" dirty="0" err="1"/>
              <a:t>y|z</a:t>
            </a:r>
            <a:r>
              <a:rPr lang="en-US" altLang="zh-TW" dirty="0"/>
              <a:t>) = P(</a:t>
            </a:r>
            <a:r>
              <a:rPr lang="en-US" altLang="zh-TW" i="1" dirty="0" err="1"/>
              <a:t>x|z</a:t>
            </a:r>
            <a:r>
              <a:rPr lang="en-US" altLang="zh-TW" dirty="0"/>
              <a:t>) ⋅ P(</a:t>
            </a:r>
            <a:r>
              <a:rPr lang="en-US" altLang="zh-TW" i="1" dirty="0" err="1"/>
              <a:t>y|z</a:t>
            </a:r>
            <a:r>
              <a:rPr lang="en-US" altLang="zh-TW" dirty="0"/>
              <a:t>)</a:t>
            </a:r>
          </a:p>
          <a:p>
            <a:r>
              <a:rPr lang="zh-CN" altLang="en-US" dirty="0"/>
              <a:t>根據</a:t>
            </a:r>
            <a:r>
              <a:rPr lang="zh-TW" altLang="en-US" dirty="0"/>
              <a:t> </a:t>
            </a:r>
            <a:r>
              <a:rPr lang="en-US" altLang="zh-TW" dirty="0"/>
              <a:t>wiki </a:t>
            </a:r>
            <a:r>
              <a:rPr lang="zh-CN" altLang="en-US" dirty="0"/>
              <a:t>的說法：</a:t>
            </a:r>
            <a:r>
              <a:rPr lang="en-US" altLang="zh-TW" i="1" dirty="0"/>
              <a:t>x</a:t>
            </a:r>
            <a:r>
              <a:rPr lang="en-US" altLang="zh-TW" dirty="0"/>
              <a:t> and </a:t>
            </a:r>
            <a:r>
              <a:rPr lang="en-US" altLang="zh-TW" i="1" dirty="0"/>
              <a:t>y</a:t>
            </a:r>
            <a:r>
              <a:rPr lang="en-US" altLang="zh-TW" dirty="0"/>
              <a:t> are conditionally independent [given </a:t>
            </a:r>
            <a:r>
              <a:rPr lang="en-US" altLang="zh-TW" i="1" dirty="0"/>
              <a:t>z</a:t>
            </a:r>
            <a:r>
              <a:rPr lang="en-US" altLang="zh-TW" dirty="0"/>
              <a:t>] if and only if, given knowledge of whether </a:t>
            </a:r>
            <a:r>
              <a:rPr lang="en-US" altLang="zh-TW" i="1" dirty="0"/>
              <a:t>z</a:t>
            </a:r>
            <a:r>
              <a:rPr lang="en-US" altLang="zh-TW" dirty="0"/>
              <a:t> occurs, knowledge of whether </a:t>
            </a:r>
            <a:r>
              <a:rPr lang="en-US" altLang="zh-TW" i="1" dirty="0"/>
              <a:t>x</a:t>
            </a:r>
            <a:r>
              <a:rPr lang="en-US" altLang="zh-TW" dirty="0"/>
              <a:t> occurs provides no information on the likelihood of </a:t>
            </a:r>
            <a:r>
              <a:rPr lang="en-US" altLang="zh-TW" i="1" dirty="0"/>
              <a:t>y</a:t>
            </a:r>
            <a:r>
              <a:rPr lang="en-US" altLang="zh-TW" dirty="0"/>
              <a:t> occurring, and knowledge of whether </a:t>
            </a:r>
            <a:r>
              <a:rPr lang="en-US" altLang="zh-TW" i="1" dirty="0"/>
              <a:t>y</a:t>
            </a:r>
            <a:r>
              <a:rPr lang="en-US" altLang="zh-TW" dirty="0"/>
              <a:t> occurs provides no information on the likelihood of </a:t>
            </a:r>
            <a:r>
              <a:rPr lang="en-US" altLang="zh-TW" i="1" dirty="0"/>
              <a:t>x</a:t>
            </a:r>
            <a:r>
              <a:rPr lang="en-US" altLang="zh-TW" dirty="0"/>
              <a:t> occurring.</a:t>
            </a:r>
          </a:p>
        </p:txBody>
      </p:sp>
    </p:spTree>
    <p:extLst>
      <p:ext uri="{BB962C8B-B14F-4D97-AF65-F5344CB8AC3E}">
        <p14:creationId xmlns:p14="http://schemas.microsoft.com/office/powerpoint/2010/main" val="2815201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r>
              <a:rPr lang="en-US" altLang="zh-TW" dirty="0"/>
              <a:t>Independence and Conditional Independence</a:t>
            </a:r>
          </a:p>
        </p:txBody>
      </p:sp>
      <p:sp>
        <p:nvSpPr>
          <p:cNvPr id="17410" name="Rectangle 3"/>
          <p:cNvSpPr>
            <a:spLocks noGrp="1" noChangeArrowheads="1"/>
          </p:cNvSpPr>
          <p:nvPr>
            <p:ph type="body" idx="1"/>
          </p:nvPr>
        </p:nvSpPr>
        <p:spPr>
          <a:xfrm>
            <a:off x="755650" y="1844675"/>
            <a:ext cx="7702550" cy="4679950"/>
          </a:xfrm>
        </p:spPr>
        <p:txBody>
          <a:bodyPr>
            <a:normAutofit fontScale="77500" lnSpcReduction="20000"/>
          </a:bodyPr>
          <a:lstStyle/>
          <a:p>
            <a:r>
              <a:rPr lang="en-US" altLang="zh-TW" dirty="0"/>
              <a:t>Example: Weather and delays</a:t>
            </a:r>
          </a:p>
          <a:p>
            <a:pPr lvl="1"/>
            <a:r>
              <a:rPr lang="en-US" altLang="zh-TW" dirty="0"/>
              <a:t>Let the two events be the probabilities of persons A and B getting home in time for dinner, and the third event is the fact that a snow storm hit the city. While both A and B have a lower probability of getting home in time for dinner, the lower probabilities will still be independent of each other. </a:t>
            </a:r>
          </a:p>
          <a:p>
            <a:pPr lvl="2"/>
            <a:r>
              <a:rPr lang="en-US" altLang="zh-TW" dirty="0"/>
              <a:t>That is, the knowledge that A is late does not tell you whether B will be late. (They may be living in different neighborhoods, traveling different distances, and using different modes of transportation.) </a:t>
            </a:r>
          </a:p>
          <a:p>
            <a:pPr lvl="1"/>
            <a:r>
              <a:rPr lang="en-US" altLang="zh-TW" dirty="0"/>
              <a:t>However, if you have information that they live in the same neighborhood, use the same transportation, and work at the same place, then the two events are NOT conditionally independent.</a:t>
            </a:r>
          </a:p>
        </p:txBody>
      </p:sp>
    </p:spTree>
    <p:extLst>
      <p:ext uri="{BB962C8B-B14F-4D97-AF65-F5344CB8AC3E}">
        <p14:creationId xmlns:p14="http://schemas.microsoft.com/office/powerpoint/2010/main" val="39467738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r>
              <a:rPr lang="en-US" altLang="zh-TW" dirty="0"/>
              <a:t>Independence and Conditional Independence</a:t>
            </a:r>
          </a:p>
        </p:txBody>
      </p:sp>
      <p:sp>
        <p:nvSpPr>
          <p:cNvPr id="17410" name="Rectangle 3"/>
          <p:cNvSpPr>
            <a:spLocks noGrp="1" noChangeArrowheads="1"/>
          </p:cNvSpPr>
          <p:nvPr>
            <p:ph type="body" idx="1"/>
          </p:nvPr>
        </p:nvSpPr>
        <p:spPr>
          <a:xfrm>
            <a:off x="755650" y="1844675"/>
            <a:ext cx="7702550" cy="4679950"/>
          </a:xfrm>
        </p:spPr>
        <p:txBody>
          <a:bodyPr>
            <a:normAutofit lnSpcReduction="10000"/>
          </a:bodyPr>
          <a:lstStyle/>
          <a:p>
            <a:r>
              <a:rPr lang="en-US" altLang="zh-TW" dirty="0"/>
              <a:t>Example: Height (</a:t>
            </a:r>
            <a:r>
              <a:rPr lang="zh-TW" altLang="en-US" dirty="0"/>
              <a:t>身高</a:t>
            </a:r>
            <a:r>
              <a:rPr lang="en-US" altLang="zh-TW" dirty="0"/>
              <a:t>) and vocabulary (</a:t>
            </a:r>
            <a:r>
              <a:rPr lang="zh-TW" altLang="en-US" dirty="0"/>
              <a:t>同一個人所知道的字彙</a:t>
            </a:r>
            <a:r>
              <a:rPr lang="en-US" altLang="zh-TW" dirty="0"/>
              <a:t>)</a:t>
            </a:r>
          </a:p>
          <a:p>
            <a:pPr lvl="1"/>
            <a:r>
              <a:rPr lang="en-US" altLang="zh-TW" dirty="0"/>
              <a:t>Height and vocabulary are dependent since very small people tend to be children, known for their more basic vocabularies. </a:t>
            </a:r>
          </a:p>
          <a:p>
            <a:pPr lvl="1"/>
            <a:r>
              <a:rPr lang="en-US" altLang="zh-TW" dirty="0"/>
              <a:t>But knowing that two people are 19 years old (i.e., conditional on age) there is no reason to think that one person's vocabulary is larger if we are told that they are taller.</a:t>
            </a:r>
          </a:p>
        </p:txBody>
      </p:sp>
    </p:spTree>
    <p:extLst>
      <p:ext uri="{BB962C8B-B14F-4D97-AF65-F5344CB8AC3E}">
        <p14:creationId xmlns:p14="http://schemas.microsoft.com/office/powerpoint/2010/main" val="1153263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tLang="zh-TW" dirty="0">
                <a:ea typeface="標楷體" charset="-120"/>
              </a:rPr>
              <a:t>Statistical </a:t>
            </a:r>
            <a:r>
              <a:rPr lang="en-US" altLang="zh-TW">
                <a:ea typeface="標楷體" charset="-120"/>
              </a:rPr>
              <a:t>Learning Approaches</a:t>
            </a:r>
            <a:endParaRPr lang="zh-TW" altLang="en-US" dirty="0">
              <a:ea typeface="標楷體" charset="-120"/>
            </a:endParaRPr>
          </a:p>
        </p:txBody>
      </p:sp>
      <p:sp>
        <p:nvSpPr>
          <p:cNvPr id="18434" name="Rectangle 3"/>
          <p:cNvSpPr>
            <a:spLocks noGrp="1" noChangeArrowheads="1"/>
          </p:cNvSpPr>
          <p:nvPr>
            <p:ph type="body" idx="1"/>
          </p:nvPr>
        </p:nvSpPr>
        <p:spPr>
          <a:xfrm>
            <a:off x="755650" y="1844675"/>
            <a:ext cx="7992814" cy="4824685"/>
          </a:xfrm>
        </p:spPr>
        <p:txBody>
          <a:bodyPr>
            <a:normAutofit/>
          </a:bodyPr>
          <a:lstStyle/>
          <a:p>
            <a:r>
              <a:rPr lang="zh-TW" altLang="en-US" dirty="0"/>
              <a:t>對機率有了基本了解之後，它和機器學習有什麼關係呢？</a:t>
            </a:r>
            <a:endParaRPr lang="en-US" altLang="zh-TW" dirty="0"/>
          </a:p>
          <a:p>
            <a:pPr lvl="1"/>
            <a:r>
              <a:rPr lang="en-US" altLang="zh-TW" dirty="0"/>
              <a:t>For example, given a sample of observation (</a:t>
            </a:r>
            <a:r>
              <a:rPr lang="en-US" altLang="zh-TW" i="1" dirty="0"/>
              <a:t>X</a:t>
            </a:r>
            <a:r>
              <a:rPr lang="en-US" altLang="zh-TW" dirty="0"/>
              <a:t>) from a domain (</a:t>
            </a:r>
            <a:r>
              <a:rPr lang="en-US" altLang="zh-TW" i="1" dirty="0"/>
              <a:t>x</a:t>
            </a:r>
            <a:r>
              <a:rPr lang="en-US" altLang="zh-TW" i="1" baseline="-25000" dirty="0"/>
              <a:t>1</a:t>
            </a:r>
            <a:r>
              <a:rPr lang="en-US" altLang="zh-TW" i="1" dirty="0"/>
              <a:t>, x</a:t>
            </a:r>
            <a:r>
              <a:rPr lang="en-US" altLang="zh-TW" i="1" baseline="-25000" dirty="0"/>
              <a:t>2</a:t>
            </a:r>
            <a:r>
              <a:rPr lang="en-US" altLang="zh-TW" i="1" dirty="0"/>
              <a:t>, x</a:t>
            </a:r>
            <a:r>
              <a:rPr lang="en-US" altLang="zh-TW" i="1" baseline="-25000" dirty="0"/>
              <a:t>3</a:t>
            </a:r>
            <a:r>
              <a:rPr lang="en-US" altLang="zh-TW" i="1" dirty="0"/>
              <a:t>, …, </a:t>
            </a:r>
            <a:r>
              <a:rPr lang="en-US" altLang="zh-TW" i="1" dirty="0" err="1"/>
              <a:t>x</a:t>
            </a:r>
            <a:r>
              <a:rPr lang="en-US" altLang="zh-TW" i="1" baseline="-25000" dirty="0" err="1"/>
              <a:t>n</a:t>
            </a:r>
            <a:r>
              <a:rPr lang="en-US" altLang="zh-TW" dirty="0"/>
              <a:t>), where each observation is drawn independently from the domain with the same probability distribution (so-called independent and identically distributed, </a:t>
            </a:r>
            <a:r>
              <a:rPr lang="en-US" altLang="zh-TW" dirty="0" err="1"/>
              <a:t>i.i.d</a:t>
            </a:r>
            <a:r>
              <a:rPr lang="en-US" altLang="zh-TW" dirty="0"/>
              <a:t>., or close to it).</a:t>
            </a:r>
          </a:p>
          <a:p>
            <a:pPr lvl="2"/>
            <a:r>
              <a:rPr lang="zh-TW" altLang="en-US" dirty="0"/>
              <a:t>由於有 </a:t>
            </a:r>
            <a:r>
              <a:rPr lang="en-US" altLang="zh-TW" dirty="0"/>
              <a:t>n </a:t>
            </a:r>
            <a:r>
              <a:rPr lang="zh-TW" altLang="en-US" dirty="0"/>
              <a:t>筆資料，這是一個 </a:t>
            </a:r>
            <a:r>
              <a:rPr lang="en-US" altLang="zh-TW" dirty="0"/>
              <a:t>joint probability distribution</a:t>
            </a:r>
            <a:r>
              <a:rPr lang="zh-TW" altLang="en-US" dirty="0"/>
              <a:t>，因此是乘法（之後會轉成加法）</a:t>
            </a:r>
            <a:endParaRPr lang="en-US" altLang="zh-TW" dirty="0"/>
          </a:p>
        </p:txBody>
      </p:sp>
    </p:spTree>
    <p:extLst>
      <p:ext uri="{BB962C8B-B14F-4D97-AF65-F5344CB8AC3E}">
        <p14:creationId xmlns:p14="http://schemas.microsoft.com/office/powerpoint/2010/main" val="1584589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tLang="zh-TW">
                <a:ea typeface="標楷體" charset="-120"/>
              </a:rPr>
              <a:t>About Data</a:t>
            </a:r>
            <a:endParaRPr lang="zh-TW" altLang="en-US" dirty="0">
              <a:ea typeface="標楷體" charset="-120"/>
            </a:endParaRPr>
          </a:p>
        </p:txBody>
      </p:sp>
      <p:sp>
        <p:nvSpPr>
          <p:cNvPr id="18434" name="Rectangle 3"/>
          <p:cNvSpPr>
            <a:spLocks noGrp="1" noChangeArrowheads="1"/>
          </p:cNvSpPr>
          <p:nvPr>
            <p:ph type="body" idx="1"/>
          </p:nvPr>
        </p:nvSpPr>
        <p:spPr>
          <a:xfrm>
            <a:off x="755650" y="1844675"/>
            <a:ext cx="7702550" cy="4536653"/>
          </a:xfrm>
        </p:spPr>
        <p:txBody>
          <a:bodyPr>
            <a:normAutofit lnSpcReduction="10000"/>
          </a:bodyPr>
          <a:lstStyle/>
          <a:p>
            <a:r>
              <a:rPr lang="en-US" altLang="zh-TW" dirty="0"/>
              <a:t>The output values </a:t>
            </a:r>
            <a:r>
              <a:rPr lang="en-US" altLang="zh-TW" dirty="0" err="1"/>
              <a:t>ŷ</a:t>
            </a:r>
            <a:r>
              <a:rPr lang="en-US" altLang="zh-TW" dirty="0"/>
              <a:t> obtained from a learning model can be either numerical-continuous or categorical.</a:t>
            </a:r>
          </a:p>
          <a:p>
            <a:pPr lvl="1"/>
            <a:r>
              <a:rPr lang="zh-CN" altLang="en-US" dirty="0"/>
              <a:t>以</a:t>
            </a:r>
            <a:r>
              <a:rPr lang="zh-TW" altLang="en-US" dirty="0"/>
              <a:t> </a:t>
            </a:r>
            <a:r>
              <a:rPr lang="en-US" altLang="zh-TW" dirty="0"/>
              <a:t>categorical </a:t>
            </a:r>
            <a:r>
              <a:rPr lang="zh-CN" altLang="en-US" dirty="0"/>
              <a:t>為例，若</a:t>
            </a:r>
            <a:r>
              <a:rPr lang="zh-TW" altLang="en-US" dirty="0"/>
              <a:t> </a:t>
            </a:r>
            <a:r>
              <a:rPr lang="en-US" altLang="zh-TW" dirty="0" err="1"/>
              <a:t>ŷ</a:t>
            </a:r>
            <a:r>
              <a:rPr lang="zh-TW" altLang="en-US" dirty="0"/>
              <a:t> </a:t>
            </a:r>
            <a:r>
              <a:rPr lang="en-US" altLang="zh-CN" dirty="0">
                <a:ea typeface="標楷體" charset="-120"/>
              </a:rPr>
              <a:t>∈</a:t>
            </a:r>
            <a:r>
              <a:rPr lang="zh-TW" altLang="en-US" dirty="0">
                <a:ea typeface="標楷體" charset="-120"/>
              </a:rPr>
              <a:t> </a:t>
            </a:r>
            <a:r>
              <a:rPr lang="en-US" altLang="zh-TW" dirty="0">
                <a:ea typeface="標楷體" charset="-120"/>
              </a:rPr>
              <a:t>{red, black, white, green}</a:t>
            </a:r>
          </a:p>
          <a:p>
            <a:pPr lvl="1"/>
            <a:r>
              <a:rPr lang="zh-CN" altLang="en-US" dirty="0"/>
              <a:t>如果是</a:t>
            </a:r>
            <a:r>
              <a:rPr lang="zh-TW" altLang="en-US" dirty="0"/>
              <a:t> </a:t>
            </a:r>
            <a:r>
              <a:rPr lang="en-US" altLang="zh-TW" dirty="0"/>
              <a:t>hard classification</a:t>
            </a:r>
            <a:r>
              <a:rPr lang="zh-TW" altLang="en-US" dirty="0"/>
              <a:t>，且假設 </a:t>
            </a:r>
            <a:r>
              <a:rPr lang="en-US" altLang="zh-TW" dirty="0" err="1"/>
              <a:t>ŷ</a:t>
            </a:r>
            <a:r>
              <a:rPr lang="zh-TW" altLang="en-US" dirty="0"/>
              <a:t> 是 </a:t>
            </a:r>
            <a:r>
              <a:rPr lang="en-US" altLang="zh-TW" dirty="0"/>
              <a:t>black</a:t>
            </a:r>
            <a:r>
              <a:rPr lang="zh-TW" altLang="en-US" dirty="0"/>
              <a:t>，則 </a:t>
            </a:r>
            <a:r>
              <a:rPr lang="en-US" altLang="zh-TW" dirty="0" err="1"/>
              <a:t>ŷ</a:t>
            </a:r>
            <a:r>
              <a:rPr lang="zh-TW" altLang="en-US" dirty="0"/>
              <a:t> </a:t>
            </a:r>
            <a:r>
              <a:rPr lang="en-US" altLang="zh-TW" dirty="0"/>
              <a:t>= [0 1 0 0]</a:t>
            </a:r>
          </a:p>
          <a:p>
            <a:pPr lvl="1"/>
            <a:r>
              <a:rPr lang="zh-CN" altLang="en-US" dirty="0"/>
              <a:t>如果是</a:t>
            </a:r>
            <a:r>
              <a:rPr lang="zh-TW" altLang="en-US" dirty="0"/>
              <a:t> </a:t>
            </a:r>
            <a:r>
              <a:rPr lang="en-US" altLang="zh-TW" dirty="0"/>
              <a:t>soft classification</a:t>
            </a:r>
            <a:r>
              <a:rPr lang="zh-TW" altLang="en-US" dirty="0"/>
              <a:t>，且假設 </a:t>
            </a:r>
            <a:r>
              <a:rPr lang="en-US" altLang="zh-TW" dirty="0" err="1"/>
              <a:t>ŷ</a:t>
            </a:r>
            <a:r>
              <a:rPr lang="zh-TW" altLang="en-US" dirty="0"/>
              <a:t> 是 </a:t>
            </a:r>
            <a:r>
              <a:rPr lang="en-US" altLang="zh-TW" dirty="0"/>
              <a:t>black</a:t>
            </a:r>
            <a:r>
              <a:rPr lang="zh-TW" altLang="en-US" dirty="0"/>
              <a:t>，則 </a:t>
            </a:r>
            <a:r>
              <a:rPr lang="en-US" altLang="zh-TW" dirty="0" err="1"/>
              <a:t>ŷ</a:t>
            </a:r>
            <a:r>
              <a:rPr lang="zh-TW" altLang="en-US" dirty="0"/>
              <a:t> </a:t>
            </a:r>
            <a:r>
              <a:rPr lang="en-US" altLang="zh-TW" dirty="0"/>
              <a:t>= [0.1 0.4 0.25 0.25] (</a:t>
            </a:r>
            <a:r>
              <a:rPr lang="zh-CN" altLang="en-US" dirty="0"/>
              <a:t>加總是</a:t>
            </a:r>
            <a:r>
              <a:rPr lang="zh-TW" altLang="en-US" dirty="0"/>
              <a:t> </a:t>
            </a:r>
            <a:r>
              <a:rPr lang="en-US" altLang="zh-TW" dirty="0"/>
              <a:t>1</a:t>
            </a:r>
            <a:r>
              <a:rPr lang="zh-TW" altLang="en-US" dirty="0"/>
              <a:t>，可以想像是 </a:t>
            </a:r>
            <a:r>
              <a:rPr lang="en-US" altLang="zh-TW" dirty="0"/>
              <a:t>probability distribution)</a:t>
            </a:r>
          </a:p>
        </p:txBody>
      </p:sp>
    </p:spTree>
    <p:extLst>
      <p:ext uri="{BB962C8B-B14F-4D97-AF65-F5344CB8AC3E}">
        <p14:creationId xmlns:p14="http://schemas.microsoft.com/office/powerpoint/2010/main" val="17191039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tLang="zh-TW" dirty="0">
                <a:ea typeface="標楷體" charset="-120"/>
              </a:rPr>
              <a:t>Statistical </a:t>
            </a:r>
            <a:r>
              <a:rPr lang="en-US" altLang="zh-TW">
                <a:ea typeface="標楷體" charset="-120"/>
              </a:rPr>
              <a:t>Learning Approaches</a:t>
            </a:r>
            <a:endParaRPr lang="zh-TW" altLang="en-US" dirty="0">
              <a:ea typeface="標楷體" charset="-120"/>
            </a:endParaRPr>
          </a:p>
        </p:txBody>
      </p:sp>
      <p:sp>
        <p:nvSpPr>
          <p:cNvPr id="18434" name="Rectangle 3"/>
          <p:cNvSpPr>
            <a:spLocks noGrp="1" noChangeArrowheads="1"/>
          </p:cNvSpPr>
          <p:nvPr>
            <p:ph type="body" idx="1"/>
          </p:nvPr>
        </p:nvSpPr>
        <p:spPr>
          <a:xfrm>
            <a:off x="755650" y="1844675"/>
            <a:ext cx="7992814" cy="4752677"/>
          </a:xfrm>
        </p:spPr>
        <p:txBody>
          <a:bodyPr>
            <a:normAutofit fontScale="85000" lnSpcReduction="20000"/>
          </a:bodyPr>
          <a:lstStyle/>
          <a:p>
            <a:r>
              <a:rPr lang="zh-TW" altLang="en-US" dirty="0"/>
              <a:t>一般從統計來說，我們的工作就是 </a:t>
            </a:r>
            <a:r>
              <a:rPr lang="en-US" altLang="zh-TW" dirty="0"/>
              <a:t>selecting a probability distribution function and the parameters of that distribution that best explains the observed data (</a:t>
            </a:r>
            <a:r>
              <a:rPr lang="en-US" altLang="zh-TW" i="1" dirty="0"/>
              <a:t>X</a:t>
            </a:r>
            <a:r>
              <a:rPr lang="en-US" altLang="zh-TW" dirty="0"/>
              <a:t>).</a:t>
            </a:r>
          </a:p>
          <a:p>
            <a:pPr lvl="1"/>
            <a:r>
              <a:rPr lang="zh-TW" altLang="en-US" dirty="0"/>
              <a:t>選哪一個</a:t>
            </a:r>
            <a:r>
              <a:rPr lang="en-US" altLang="zh-TW" dirty="0"/>
              <a:t>distribution</a:t>
            </a:r>
            <a:r>
              <a:rPr lang="zh-TW" altLang="en-US" dirty="0"/>
              <a:t>呢？我們可以選擇 </a:t>
            </a:r>
            <a:r>
              <a:rPr lang="en-US" altLang="zh-TW" b="1" dirty="0"/>
              <a:t>Gaussian</a:t>
            </a:r>
            <a:r>
              <a:rPr lang="en-US" altLang="zh-TW" dirty="0"/>
              <a:t> for features like temperature or height, </a:t>
            </a:r>
            <a:r>
              <a:rPr lang="en-US" altLang="zh-TW" b="1" dirty="0"/>
              <a:t>exponential</a:t>
            </a:r>
            <a:r>
              <a:rPr lang="en-US" altLang="zh-TW" dirty="0"/>
              <a:t> for features regarding time, like length of phone calls or the life of bacterial populations, or </a:t>
            </a:r>
            <a:r>
              <a:rPr lang="en-US" altLang="zh-TW" b="1" dirty="0"/>
              <a:t>Poisson </a:t>
            </a:r>
            <a:r>
              <a:rPr lang="en-US" altLang="zh-TW" dirty="0"/>
              <a:t>for features like the number of houses sold in a specific period of time</a:t>
            </a:r>
          </a:p>
          <a:p>
            <a:r>
              <a:rPr lang="zh-TW" altLang="en-US" dirty="0"/>
              <a:t>不過，在機器學習，我們對這個 </a:t>
            </a:r>
            <a:r>
              <a:rPr lang="en-US" altLang="zh-TW" dirty="0"/>
              <a:t>distribution function </a:t>
            </a:r>
            <a:r>
              <a:rPr lang="zh-TW" altLang="en-US" dirty="0"/>
              <a:t>或稱 </a:t>
            </a:r>
            <a:r>
              <a:rPr lang="en-US" altLang="zh-TW" dirty="0"/>
              <a:t>function</a:t>
            </a:r>
            <a:r>
              <a:rPr lang="zh-TW" altLang="en-US" dirty="0"/>
              <a:t>，直接認定為 </a:t>
            </a:r>
            <a:r>
              <a:rPr lang="en-US" altLang="zh-TW" dirty="0"/>
              <a:t>unknown target function</a:t>
            </a:r>
            <a:r>
              <a:rPr lang="zh-TW" altLang="en-US" dirty="0"/>
              <a:t>。</a:t>
            </a:r>
            <a:endParaRPr lang="en-US" altLang="zh-TW" dirty="0"/>
          </a:p>
        </p:txBody>
      </p:sp>
    </p:spTree>
    <p:extLst>
      <p:ext uri="{BB962C8B-B14F-4D97-AF65-F5344CB8AC3E}">
        <p14:creationId xmlns:p14="http://schemas.microsoft.com/office/powerpoint/2010/main" val="28642769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tLang="zh-TW" dirty="0">
                <a:ea typeface="標楷體" charset="-120"/>
              </a:rPr>
              <a:t>Statistical </a:t>
            </a:r>
            <a:r>
              <a:rPr lang="en-US" altLang="zh-TW">
                <a:ea typeface="標楷體" charset="-120"/>
              </a:rPr>
              <a:t>Learning Approaches</a:t>
            </a:r>
            <a:endParaRPr lang="zh-TW" altLang="en-US" dirty="0">
              <a:ea typeface="標楷體" charset="-120"/>
            </a:endParaRPr>
          </a:p>
        </p:txBody>
      </p:sp>
      <p:sp>
        <p:nvSpPr>
          <p:cNvPr id="18434" name="Rectangle 3"/>
          <p:cNvSpPr>
            <a:spLocks noGrp="1" noChangeArrowheads="1"/>
          </p:cNvSpPr>
          <p:nvPr>
            <p:ph type="body" idx="1"/>
          </p:nvPr>
        </p:nvSpPr>
        <p:spPr>
          <a:xfrm>
            <a:off x="755650" y="1844675"/>
            <a:ext cx="7992814" cy="4824685"/>
          </a:xfrm>
        </p:spPr>
        <p:txBody>
          <a:bodyPr>
            <a:normAutofit/>
          </a:bodyPr>
          <a:lstStyle/>
          <a:p>
            <a:r>
              <a:rPr lang="en-US" altLang="zh-TW" dirty="0"/>
              <a:t>Machine learning, specifically supervised learning, can be described as the desire to use available data to learn a function that best maps inputs to outputs.</a:t>
            </a:r>
          </a:p>
          <a:p>
            <a:pPr lvl="1"/>
            <a:r>
              <a:rPr lang="en-US" altLang="zh-TW" dirty="0"/>
              <a:t>Called </a:t>
            </a:r>
            <a:r>
              <a:rPr lang="en-US" altLang="zh-TW" dirty="0">
                <a:solidFill>
                  <a:srgbClr val="0000FF"/>
                </a:solidFill>
              </a:rPr>
              <a:t>function approximation</a:t>
            </a:r>
            <a:r>
              <a:rPr lang="en-US" altLang="zh-TW" dirty="0"/>
              <a:t>, where we are approximating an unknown target function (that we assume exists) that can best map inputs to outputs on all possible observations from the problem domain.</a:t>
            </a:r>
          </a:p>
        </p:txBody>
      </p:sp>
    </p:spTree>
    <p:extLst>
      <p:ext uri="{BB962C8B-B14F-4D97-AF65-F5344CB8AC3E}">
        <p14:creationId xmlns:p14="http://schemas.microsoft.com/office/powerpoint/2010/main" val="27929791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tLang="zh-TW" dirty="0">
                <a:ea typeface="標楷體" charset="-120"/>
              </a:rPr>
              <a:t>Statistical </a:t>
            </a:r>
            <a:r>
              <a:rPr lang="en-US" altLang="zh-TW">
                <a:ea typeface="標楷體" charset="-120"/>
              </a:rPr>
              <a:t>Learning Approaches</a:t>
            </a:r>
            <a:endParaRPr lang="zh-TW" altLang="en-US" dirty="0">
              <a:ea typeface="標楷體" charset="-120"/>
            </a:endParaRPr>
          </a:p>
        </p:txBody>
      </p:sp>
      <p:sp>
        <p:nvSpPr>
          <p:cNvPr id="18434" name="Rectangle 3"/>
          <p:cNvSpPr>
            <a:spLocks noGrp="1" noChangeArrowheads="1"/>
          </p:cNvSpPr>
          <p:nvPr>
            <p:ph type="body" idx="1"/>
          </p:nvPr>
        </p:nvSpPr>
        <p:spPr>
          <a:xfrm>
            <a:off x="755650" y="1844675"/>
            <a:ext cx="7992814" cy="4824685"/>
          </a:xfrm>
        </p:spPr>
        <p:txBody>
          <a:bodyPr>
            <a:normAutofit fontScale="85000" lnSpcReduction="20000"/>
          </a:bodyPr>
          <a:lstStyle/>
          <a:p>
            <a:r>
              <a:rPr lang="en-US" altLang="zh-TW" dirty="0"/>
              <a:t>An example of a model that approximates the target function and performs mappings of inputs to outputs is called a </a:t>
            </a:r>
            <a:r>
              <a:rPr lang="en-US" altLang="zh-TW" dirty="0">
                <a:solidFill>
                  <a:srgbClr val="0000FF"/>
                </a:solidFill>
              </a:rPr>
              <a:t>hypothesis</a:t>
            </a:r>
            <a:r>
              <a:rPr lang="en-US" altLang="zh-TW" dirty="0"/>
              <a:t> in machine learning.</a:t>
            </a:r>
          </a:p>
          <a:p>
            <a:pPr lvl="1"/>
            <a:r>
              <a:rPr lang="en-US" altLang="zh-TW" dirty="0"/>
              <a:t>The choice of algorithm (e.g. neural network) and the configuration of the algorithm (e.g. network topology and hyperparameters) define the space of possible hypothesis that the model may represent.</a:t>
            </a:r>
          </a:p>
          <a:p>
            <a:r>
              <a:rPr lang="en-US" altLang="zh-TW" dirty="0"/>
              <a:t>Learning is a search through the space of possible hypotheses for one that will perform well, even on new examples beyond the training set.</a:t>
            </a:r>
          </a:p>
          <a:p>
            <a:pPr lvl="1"/>
            <a:r>
              <a:rPr lang="zh-TW" altLang="en-US" dirty="0"/>
              <a:t>這裡的 </a:t>
            </a:r>
            <a:r>
              <a:rPr lang="en-US" altLang="zh-TW" dirty="0"/>
              <a:t>hypothesis </a:t>
            </a:r>
            <a:r>
              <a:rPr lang="zh-TW" altLang="en-US" dirty="0"/>
              <a:t>跟傳統統計的說法不同</a:t>
            </a:r>
            <a:endParaRPr lang="en-US" altLang="zh-TW" dirty="0"/>
          </a:p>
        </p:txBody>
      </p:sp>
    </p:spTree>
    <p:extLst>
      <p:ext uri="{BB962C8B-B14F-4D97-AF65-F5344CB8AC3E}">
        <p14:creationId xmlns:p14="http://schemas.microsoft.com/office/powerpoint/2010/main" val="36498034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tLang="zh-TW" dirty="0">
                <a:ea typeface="標楷體" charset="-120"/>
              </a:rPr>
              <a:t>Statistical </a:t>
            </a:r>
            <a:r>
              <a:rPr lang="en-US" altLang="zh-TW">
                <a:ea typeface="標楷體" charset="-120"/>
              </a:rPr>
              <a:t>Learning Approaches</a:t>
            </a:r>
            <a:endParaRPr lang="zh-TW" altLang="en-US" dirty="0">
              <a:ea typeface="標楷體" charset="-120"/>
            </a:endParaRPr>
          </a:p>
        </p:txBody>
      </p:sp>
      <p:sp>
        <p:nvSpPr>
          <p:cNvPr id="18434" name="Rectangle 3"/>
          <p:cNvSpPr>
            <a:spLocks noGrp="1" noChangeArrowheads="1"/>
          </p:cNvSpPr>
          <p:nvPr>
            <p:ph type="body" idx="1"/>
          </p:nvPr>
        </p:nvSpPr>
        <p:spPr>
          <a:xfrm>
            <a:off x="755650" y="1844675"/>
            <a:ext cx="7992814" cy="4680669"/>
          </a:xfrm>
        </p:spPr>
        <p:txBody>
          <a:bodyPr>
            <a:normAutofit/>
          </a:bodyPr>
          <a:lstStyle/>
          <a:p>
            <a:r>
              <a:rPr lang="zh-TW" altLang="en-US" dirty="0"/>
              <a:t>但是要如何判斷哪一個 </a:t>
            </a:r>
            <a:r>
              <a:rPr lang="en-US" altLang="zh-TW" dirty="0"/>
              <a:t>hypothesis “can best map inputs to outputs on all possible observations from the problem domain”</a:t>
            </a:r>
            <a:r>
              <a:rPr lang="zh-TW" altLang="en-US" dirty="0"/>
              <a:t>？</a:t>
            </a:r>
            <a:endParaRPr lang="en-US" altLang="zh-TW" dirty="0"/>
          </a:p>
          <a:p>
            <a:r>
              <a:rPr lang="en-US" altLang="zh-TW" dirty="0"/>
              <a:t>Two common approaches:</a:t>
            </a:r>
          </a:p>
          <a:p>
            <a:pPr lvl="1"/>
            <a:r>
              <a:rPr lang="en-US" altLang="zh-TW" dirty="0"/>
              <a:t>Maximum a Posteriori or MAP for short is a Bayesian-based approach.</a:t>
            </a:r>
          </a:p>
          <a:p>
            <a:pPr lvl="1"/>
            <a:r>
              <a:rPr lang="en-US" altLang="zh-TW" dirty="0"/>
              <a:t>Maximum Likelihood Estimation (MLE), a frequentist method.</a:t>
            </a:r>
          </a:p>
        </p:txBody>
      </p:sp>
    </p:spTree>
    <p:extLst>
      <p:ext uri="{BB962C8B-B14F-4D97-AF65-F5344CB8AC3E}">
        <p14:creationId xmlns:p14="http://schemas.microsoft.com/office/powerpoint/2010/main" val="35405501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tLang="zh-TW" dirty="0">
                <a:ea typeface="標楷體" charset="-120"/>
              </a:rPr>
              <a:t>Statistical </a:t>
            </a:r>
            <a:r>
              <a:rPr lang="en-US" altLang="zh-TW">
                <a:ea typeface="標楷體" charset="-120"/>
              </a:rPr>
              <a:t>Learning Approaches</a:t>
            </a:r>
            <a:endParaRPr lang="zh-TW" altLang="en-US" dirty="0">
              <a:ea typeface="標楷體" charset="-120"/>
            </a:endParaRPr>
          </a:p>
        </p:txBody>
      </p:sp>
      <p:sp>
        <p:nvSpPr>
          <p:cNvPr id="18434" name="Rectangle 3"/>
          <p:cNvSpPr>
            <a:spLocks noGrp="1" noChangeArrowheads="1"/>
          </p:cNvSpPr>
          <p:nvPr>
            <p:ph type="body" idx="1"/>
          </p:nvPr>
        </p:nvSpPr>
        <p:spPr>
          <a:xfrm>
            <a:off x="755650" y="1844675"/>
            <a:ext cx="7992814" cy="4824685"/>
          </a:xfrm>
        </p:spPr>
        <p:txBody>
          <a:bodyPr>
            <a:normAutofit lnSpcReduction="10000"/>
          </a:bodyPr>
          <a:lstStyle/>
          <a:p>
            <a:r>
              <a:rPr lang="zh-CN" altLang="en-US" dirty="0"/>
              <a:t>假設我們想利用分類器來判斷一封</a:t>
            </a:r>
            <a:r>
              <a:rPr lang="zh-TW" altLang="en-US" dirty="0"/>
              <a:t> </a:t>
            </a:r>
            <a:r>
              <a:rPr lang="en-US" altLang="zh-TW" dirty="0"/>
              <a:t>email </a:t>
            </a:r>
            <a:r>
              <a:rPr lang="zh-CN" altLang="en-US" dirty="0"/>
              <a:t>是否是</a:t>
            </a:r>
            <a:r>
              <a:rPr lang="zh-TW" altLang="en-US" dirty="0"/>
              <a:t> </a:t>
            </a:r>
            <a:r>
              <a:rPr lang="en-US" altLang="zh-TW" dirty="0"/>
              <a:t>spam email (y)</a:t>
            </a:r>
          </a:p>
          <a:p>
            <a:pPr lvl="1"/>
            <a:r>
              <a:rPr lang="zh-CN" altLang="en-US" dirty="0"/>
              <a:t>假設我們認為如果一封信</a:t>
            </a:r>
            <a:r>
              <a:rPr lang="en-US" altLang="zh-CN" dirty="0"/>
              <a:t> X </a:t>
            </a:r>
            <a:r>
              <a:rPr lang="zh-CN" altLang="en-US" dirty="0"/>
              <a:t>包含多於五個黑名單上的字或者信的內容少於二十個字的信都非常可能是</a:t>
            </a:r>
            <a:r>
              <a:rPr lang="zh-TW" altLang="en-US" dirty="0"/>
              <a:t> </a:t>
            </a:r>
            <a:r>
              <a:rPr lang="en-US" altLang="zh-TW" dirty="0"/>
              <a:t>spam email.</a:t>
            </a:r>
          </a:p>
          <a:p>
            <a:pPr lvl="1"/>
            <a:r>
              <a:rPr lang="zh-CN" altLang="en-US" dirty="0"/>
              <a:t>因此，</a:t>
            </a:r>
            <a:r>
              <a:rPr lang="en-US" altLang="zh-CN" dirty="0"/>
              <a:t>”</a:t>
            </a:r>
            <a:r>
              <a:rPr lang="zh-CN" altLang="en-US" dirty="0"/>
              <a:t>多於五個黑名單上的字</a:t>
            </a:r>
            <a:r>
              <a:rPr lang="en-US" altLang="zh-CN" dirty="0"/>
              <a:t>”</a:t>
            </a:r>
            <a:r>
              <a:rPr lang="zh-CN" altLang="en-US" dirty="0"/>
              <a:t>是第一個特徵（</a:t>
            </a:r>
            <a:r>
              <a:rPr lang="en-US" altLang="zh-CN" dirty="0"/>
              <a:t>feature</a:t>
            </a:r>
            <a:r>
              <a:rPr lang="zh-CN" altLang="en-US" dirty="0"/>
              <a:t>），常見的表達方式有：</a:t>
            </a:r>
            <a:r>
              <a:rPr lang="en-US" altLang="zh-CN" dirty="0"/>
              <a:t>f</a:t>
            </a:r>
            <a:r>
              <a:rPr lang="en-US" altLang="zh-CN" baseline="-25000" dirty="0"/>
              <a:t>1</a:t>
            </a:r>
            <a:r>
              <a:rPr lang="en-US" altLang="zh-CN" dirty="0"/>
              <a:t>(X)</a:t>
            </a:r>
            <a:r>
              <a:rPr lang="zh-CN" altLang="en-US" dirty="0"/>
              <a:t>、</a:t>
            </a:r>
            <a:r>
              <a:rPr lang="en-US" altLang="zh-CN" dirty="0"/>
              <a:t>x</a:t>
            </a:r>
            <a:r>
              <a:rPr lang="en-US" altLang="zh-CN" baseline="-25000" dirty="0"/>
              <a:t>1</a:t>
            </a:r>
            <a:r>
              <a:rPr lang="zh-CN" altLang="en-US" dirty="0"/>
              <a:t>、</a:t>
            </a:r>
            <a:r>
              <a:rPr lang="en-US" altLang="zh-CN" dirty="0"/>
              <a:t>h</a:t>
            </a:r>
            <a:r>
              <a:rPr lang="en-US" altLang="zh-CN" baseline="-25000" dirty="0"/>
              <a:t>p1</a:t>
            </a:r>
            <a:r>
              <a:rPr lang="zh-CN" altLang="en-US" dirty="0"/>
              <a:t>（最後這一種用法是課本的，不常見）</a:t>
            </a:r>
            <a:endParaRPr lang="en-US" altLang="zh-CN" dirty="0"/>
          </a:p>
          <a:p>
            <a:pPr lvl="1"/>
            <a:r>
              <a:rPr lang="en-US" altLang="zh-CN" dirty="0"/>
              <a:t>“</a:t>
            </a:r>
            <a:r>
              <a:rPr lang="zh-CN" altLang="en-US" dirty="0"/>
              <a:t>信的內容少於二十個字</a:t>
            </a:r>
            <a:r>
              <a:rPr lang="en-US" altLang="zh-CN" dirty="0"/>
              <a:t>”</a:t>
            </a:r>
            <a:r>
              <a:rPr lang="zh-CN" altLang="en-US" dirty="0"/>
              <a:t>是</a:t>
            </a:r>
            <a:r>
              <a:rPr lang="zh-TW" altLang="en-US" dirty="0"/>
              <a:t> </a:t>
            </a:r>
            <a:r>
              <a:rPr lang="en-US" altLang="zh-CN" dirty="0"/>
              <a:t>f</a:t>
            </a:r>
            <a:r>
              <a:rPr lang="en-US" altLang="zh-CN" baseline="-25000" dirty="0"/>
              <a:t>2</a:t>
            </a:r>
            <a:r>
              <a:rPr lang="en-US" altLang="zh-CN" dirty="0"/>
              <a:t>(X)</a:t>
            </a:r>
            <a:r>
              <a:rPr lang="zh-CN" altLang="en-US" dirty="0"/>
              <a:t>、</a:t>
            </a:r>
            <a:r>
              <a:rPr lang="en-US" altLang="zh-CN" dirty="0"/>
              <a:t>x</a:t>
            </a:r>
            <a:r>
              <a:rPr lang="en-US" altLang="zh-CN" baseline="-25000" dirty="0"/>
              <a:t>2</a:t>
            </a:r>
            <a:r>
              <a:rPr lang="zh-CN" altLang="en-US" dirty="0"/>
              <a:t>、或者</a:t>
            </a:r>
            <a:r>
              <a:rPr lang="en-US" altLang="zh-CN" dirty="0"/>
              <a:t>h</a:t>
            </a:r>
            <a:r>
              <a:rPr lang="en-US" altLang="zh-CN" baseline="-25000" dirty="0"/>
              <a:t>p2</a:t>
            </a:r>
          </a:p>
          <a:p>
            <a:pPr lvl="2"/>
            <a:r>
              <a:rPr lang="zh-CN" altLang="en-US" dirty="0"/>
              <a:t>課本</a:t>
            </a:r>
            <a:r>
              <a:rPr lang="zh-TW" altLang="en-US" dirty="0"/>
              <a:t>的說法似乎有錯</a:t>
            </a:r>
            <a:endParaRPr lang="en-US" altLang="zh-TW" dirty="0"/>
          </a:p>
        </p:txBody>
      </p:sp>
    </p:spTree>
    <p:extLst>
      <p:ext uri="{BB962C8B-B14F-4D97-AF65-F5344CB8AC3E}">
        <p14:creationId xmlns:p14="http://schemas.microsoft.com/office/powerpoint/2010/main" val="12618014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tLang="zh-TW" dirty="0">
                <a:ea typeface="標楷體" charset="-120"/>
              </a:rPr>
              <a:t>Statistical </a:t>
            </a:r>
            <a:r>
              <a:rPr lang="en-US" altLang="zh-TW">
                <a:ea typeface="標楷體" charset="-120"/>
              </a:rPr>
              <a:t>Learning Approaches</a:t>
            </a:r>
            <a:endParaRPr lang="zh-TW" altLang="en-US" dirty="0">
              <a:ea typeface="標楷體" charset="-120"/>
            </a:endParaRPr>
          </a:p>
        </p:txBody>
      </p:sp>
      <p:sp>
        <p:nvSpPr>
          <p:cNvPr id="18434" name="Rectangle 3"/>
          <p:cNvSpPr>
            <a:spLocks noGrp="1" noChangeArrowheads="1"/>
          </p:cNvSpPr>
          <p:nvPr>
            <p:ph type="body" idx="1"/>
          </p:nvPr>
        </p:nvSpPr>
        <p:spPr>
          <a:xfrm>
            <a:off x="755650" y="1844675"/>
            <a:ext cx="7992814" cy="4536653"/>
          </a:xfrm>
        </p:spPr>
        <p:txBody>
          <a:bodyPr>
            <a:normAutofit fontScale="92500" lnSpcReduction="10000"/>
          </a:bodyPr>
          <a:lstStyle/>
          <a:p>
            <a:r>
              <a:rPr lang="zh-TW" altLang="en-US" dirty="0"/>
              <a:t>從機器學習的角度來看，假設我們選擇了 </a:t>
            </a:r>
            <a:r>
              <a:rPr lang="en-US" altLang="zh-TW" dirty="0"/>
              <a:t>linear model</a:t>
            </a:r>
            <a:r>
              <a:rPr lang="zh-TW" altLang="en-US" dirty="0"/>
              <a:t>（我們在未來幾章就會提到有哪些常用的 </a:t>
            </a:r>
            <a:r>
              <a:rPr lang="en-US" altLang="zh-TW" dirty="0"/>
              <a:t>models</a:t>
            </a:r>
            <a:r>
              <a:rPr lang="zh-TW" altLang="en-US" dirty="0"/>
              <a:t>；每一種用來解決一個 </a:t>
            </a:r>
            <a:r>
              <a:rPr lang="en-US" altLang="zh-TW" dirty="0"/>
              <a:t>model </a:t>
            </a:r>
            <a:r>
              <a:rPr lang="zh-TW" altLang="en-US" dirty="0"/>
              <a:t>的 </a:t>
            </a:r>
            <a:r>
              <a:rPr lang="en-US" altLang="zh-TW" dirty="0"/>
              <a:t>algorithm </a:t>
            </a:r>
            <a:r>
              <a:rPr lang="zh-TW" altLang="en-US" dirty="0"/>
              <a:t>和 </a:t>
            </a:r>
            <a:r>
              <a:rPr lang="en-US" altLang="zh-TW" dirty="0"/>
              <a:t>configuration</a:t>
            </a:r>
            <a:r>
              <a:rPr lang="zh-TW" altLang="en-US" dirty="0"/>
              <a:t> 都是一個 </a:t>
            </a:r>
            <a:r>
              <a:rPr lang="en-US" altLang="zh-TW" dirty="0"/>
              <a:t>hypothesis</a:t>
            </a:r>
            <a:r>
              <a:rPr lang="zh-TW" altLang="en-US" dirty="0"/>
              <a:t>），則我們以下列 </a:t>
            </a:r>
            <a:r>
              <a:rPr lang="en-US" altLang="zh-TW" dirty="0"/>
              <a:t>equation </a:t>
            </a:r>
            <a:r>
              <a:rPr lang="zh-TW" altLang="en-US" dirty="0"/>
              <a:t>來代表：</a:t>
            </a:r>
            <a:endParaRPr lang="en-US" altLang="zh-TW" dirty="0"/>
          </a:p>
          <a:p>
            <a:pPr lvl="1"/>
            <a:r>
              <a:rPr lang="en-US" altLang="zh-TW" dirty="0"/>
              <a:t>y = </a:t>
            </a:r>
            <a:r>
              <a:rPr lang="el-GR" altLang="zh-CN" dirty="0"/>
              <a:t>θ</a:t>
            </a:r>
            <a:r>
              <a:rPr lang="en-US" altLang="zh-CN" baseline="-25000" dirty="0"/>
              <a:t>0</a:t>
            </a:r>
            <a:r>
              <a:rPr lang="en-US" altLang="zh-CN" dirty="0"/>
              <a:t> + </a:t>
            </a:r>
            <a:r>
              <a:rPr lang="el-GR" altLang="zh-CN" dirty="0"/>
              <a:t>θ</a:t>
            </a:r>
            <a:r>
              <a:rPr lang="en-US" altLang="zh-CN" baseline="-25000" dirty="0"/>
              <a:t>1</a:t>
            </a:r>
            <a:r>
              <a:rPr lang="en-US" altLang="zh-CN" dirty="0"/>
              <a:t> x</a:t>
            </a:r>
            <a:r>
              <a:rPr lang="en-US" altLang="zh-CN" baseline="-25000" dirty="0"/>
              <a:t>1</a:t>
            </a:r>
            <a:r>
              <a:rPr lang="en-US" altLang="zh-CN" dirty="0"/>
              <a:t> + </a:t>
            </a:r>
            <a:r>
              <a:rPr lang="el-GR" altLang="zh-CN" dirty="0"/>
              <a:t>θ</a:t>
            </a:r>
            <a:r>
              <a:rPr lang="en-US" altLang="zh-CN" baseline="-25000" dirty="0"/>
              <a:t>2</a:t>
            </a:r>
            <a:r>
              <a:rPr lang="en-US" altLang="zh-CN" dirty="0"/>
              <a:t> x</a:t>
            </a:r>
            <a:r>
              <a:rPr lang="en-US" altLang="zh-CN" baseline="-25000" dirty="0"/>
              <a:t>2</a:t>
            </a:r>
          </a:p>
          <a:p>
            <a:pPr lvl="1"/>
            <a:r>
              <a:rPr lang="zh-TW" altLang="en-US" dirty="0"/>
              <a:t>假設我們使用 </a:t>
            </a:r>
            <a:r>
              <a:rPr lang="en-US" altLang="zh-TW" dirty="0"/>
              <a:t>logistic regression </a:t>
            </a:r>
            <a:r>
              <a:rPr lang="zh-TW" altLang="en-US" dirty="0"/>
              <a:t>這個 </a:t>
            </a:r>
            <a:r>
              <a:rPr lang="en-US" altLang="zh-TW" dirty="0"/>
              <a:t>algorithm</a:t>
            </a:r>
            <a:r>
              <a:rPr lang="zh-TW" altLang="en-US" dirty="0"/>
              <a:t>，而經由訓練而得出一組</a:t>
            </a:r>
            <a:r>
              <a:rPr lang="en-US" altLang="zh-TW" dirty="0"/>
              <a:t> {</a:t>
            </a:r>
            <a:r>
              <a:rPr lang="el-GR" altLang="zh-CN" dirty="0"/>
              <a:t>θ</a:t>
            </a:r>
            <a:r>
              <a:rPr lang="en-US" altLang="zh-CN" baseline="-25000" dirty="0" err="1"/>
              <a:t>i</a:t>
            </a:r>
            <a:r>
              <a:rPr lang="en-US" altLang="zh-TW" dirty="0"/>
              <a:t>} </a:t>
            </a:r>
            <a:r>
              <a:rPr lang="zh-TW" altLang="en-US" dirty="0"/>
              <a:t>，這組 </a:t>
            </a:r>
            <a:r>
              <a:rPr lang="en-US" altLang="zh-TW" dirty="0"/>
              <a:t>{</a:t>
            </a:r>
            <a:r>
              <a:rPr lang="el-GR" altLang="zh-CN" dirty="0"/>
              <a:t>θ</a:t>
            </a:r>
            <a:r>
              <a:rPr lang="en-US" altLang="zh-CN" baseline="-25000" dirty="0" err="1"/>
              <a:t>i</a:t>
            </a:r>
            <a:r>
              <a:rPr lang="en-US" altLang="zh-TW" dirty="0"/>
              <a:t>}</a:t>
            </a:r>
            <a:r>
              <a:rPr lang="en-US" altLang="zh-CN" baseline="-25000" dirty="0"/>
              <a:t> </a:t>
            </a:r>
            <a:r>
              <a:rPr lang="zh-TW" altLang="en-US" dirty="0"/>
              <a:t>（</a:t>
            </a:r>
            <a:r>
              <a:rPr lang="en-US" altLang="zh-TW" dirty="0"/>
              <a:t>+logistic regression</a:t>
            </a:r>
            <a:r>
              <a:rPr lang="zh-TW" altLang="en-US" dirty="0"/>
              <a:t>）可以視為一個 </a:t>
            </a:r>
            <a:r>
              <a:rPr lang="en-US" altLang="zh-TW" dirty="0"/>
              <a:t>hypothesis</a:t>
            </a:r>
          </a:p>
        </p:txBody>
      </p:sp>
    </p:spTree>
    <p:extLst>
      <p:ext uri="{BB962C8B-B14F-4D97-AF65-F5344CB8AC3E}">
        <p14:creationId xmlns:p14="http://schemas.microsoft.com/office/powerpoint/2010/main" val="21383584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tLang="zh-TW" dirty="0">
                <a:ea typeface="標楷體" charset="-120"/>
              </a:rPr>
              <a:t>Statistical </a:t>
            </a:r>
            <a:r>
              <a:rPr lang="en-US" altLang="zh-TW">
                <a:ea typeface="標楷體" charset="-120"/>
              </a:rPr>
              <a:t>Learning Approaches</a:t>
            </a:r>
            <a:endParaRPr lang="zh-TW" altLang="en-US" dirty="0">
              <a:ea typeface="標楷體" charset="-120"/>
            </a:endParaRPr>
          </a:p>
        </p:txBody>
      </p:sp>
      <mc:AlternateContent xmlns:mc="http://schemas.openxmlformats.org/markup-compatibility/2006" xmlns:a14="http://schemas.microsoft.com/office/drawing/2010/main">
        <mc:Choice Requires="a14">
          <p:sp>
            <p:nvSpPr>
              <p:cNvPr id="18434" name="Rectangle 3"/>
              <p:cNvSpPr>
                <a:spLocks noGrp="1" noChangeArrowheads="1"/>
              </p:cNvSpPr>
              <p:nvPr>
                <p:ph type="body" idx="1"/>
              </p:nvPr>
            </p:nvSpPr>
            <p:spPr>
              <a:xfrm>
                <a:off x="755650" y="1844675"/>
                <a:ext cx="7992814" cy="4824685"/>
              </a:xfrm>
            </p:spPr>
            <p:txBody>
              <a:bodyPr>
                <a:normAutofit fontScale="77500" lnSpcReduction="20000"/>
              </a:bodyPr>
              <a:lstStyle/>
              <a:p>
                <a:r>
                  <a:rPr lang="en-US" altLang="zh-TW" dirty="0">
                    <a:solidFill>
                      <a:srgbClr val="0000FF"/>
                    </a:solidFill>
                  </a:rPr>
                  <a:t>Maximum a posteriori (MAP)</a:t>
                </a:r>
                <a:r>
                  <a:rPr lang="en-US" altLang="zh-TW" dirty="0"/>
                  <a:t> learning selects a single most likely hypothesis given the data.</a:t>
                </a:r>
                <a:endParaRPr lang="en-US" altLang="zh-TW" dirty="0">
                  <a:solidFill>
                    <a:srgbClr val="0000FF"/>
                  </a:solidFill>
                </a:endParaRPr>
              </a:p>
              <a:p>
                <a:r>
                  <a:rPr lang="en-US" altLang="zh-TW" dirty="0"/>
                  <a:t>MAP </a:t>
                </a:r>
                <a:r>
                  <a:rPr lang="zh-TW" altLang="en-US" dirty="0"/>
                  <a:t>利用貝氏定理的方式來找出這個 </a:t>
                </a:r>
                <a:r>
                  <a:rPr lang="en-US" altLang="zh-TW" dirty="0"/>
                  <a:t>most likely </a:t>
                </a:r>
                <a:r>
                  <a:rPr lang="zh-TW" altLang="en-US" dirty="0"/>
                  <a:t>的 </a:t>
                </a:r>
                <a:r>
                  <a:rPr lang="en-US" altLang="zh-TW" dirty="0"/>
                  <a:t>hypothesis</a:t>
                </a:r>
                <a:r>
                  <a:rPr lang="zh-TW" altLang="en-US" dirty="0"/>
                  <a:t>，即求取下列（常見）公式的最大化：</a:t>
                </a:r>
                <a:endParaRPr lang="en-US" altLang="zh-TW" dirty="0"/>
              </a:p>
              <a:p>
                <a:pPr lvl="1"/>
                <a:r>
                  <a:rPr lang="en-US" altLang="zh-TW" dirty="0"/>
                  <a:t>Maximize P(h | X)</a:t>
                </a:r>
                <a:r>
                  <a:rPr lang="zh-TW" altLang="en-US" dirty="0"/>
                  <a:t> </a:t>
                </a:r>
                <a:r>
                  <a:rPr lang="en-US" altLang="zh-TW" dirty="0"/>
                  <a:t>=</a:t>
                </a:r>
                <a:r>
                  <a:rPr lang="zh-TW" altLang="en-US" dirty="0"/>
                  <a:t> </a:t>
                </a:r>
                <a:r>
                  <a:rPr lang="en-US" altLang="zh-TW" dirty="0"/>
                  <a:t>Maximize [P(X | h) * P(h)] / P(X)</a:t>
                </a:r>
              </a:p>
              <a:p>
                <a:pPr lvl="1"/>
                <a:r>
                  <a:rPr lang="en-US" altLang="zh-TW" dirty="0"/>
                  <a:t>Maximize P(</a:t>
                </a:r>
                <a:r>
                  <a:rPr lang="el-GR" altLang="zh-CN" dirty="0"/>
                  <a:t>θ</a:t>
                </a:r>
                <a:r>
                  <a:rPr lang="en-US" altLang="zh-TW" dirty="0"/>
                  <a:t> | X)</a:t>
                </a:r>
                <a:r>
                  <a:rPr lang="zh-TW" altLang="en-US" dirty="0"/>
                  <a:t> </a:t>
                </a:r>
                <a:r>
                  <a:rPr lang="en-US" altLang="zh-TW" dirty="0"/>
                  <a:t>=</a:t>
                </a:r>
                <a:r>
                  <a:rPr lang="zh-TW" altLang="en-US" dirty="0"/>
                  <a:t> </a:t>
                </a:r>
                <a:r>
                  <a:rPr lang="en-US" altLang="zh-TW" dirty="0"/>
                  <a:t>Maximize [P(X | </a:t>
                </a:r>
                <a:r>
                  <a:rPr lang="el-GR" altLang="zh-CN" dirty="0"/>
                  <a:t>θ</a:t>
                </a:r>
                <a:r>
                  <a:rPr lang="en-US" altLang="zh-TW" dirty="0"/>
                  <a:t>) * P(</a:t>
                </a:r>
                <a:r>
                  <a:rPr lang="el-GR" altLang="zh-CN" dirty="0"/>
                  <a:t>θ</a:t>
                </a:r>
                <a:r>
                  <a:rPr lang="en-US" altLang="zh-TW" dirty="0"/>
                  <a:t>)] / P(X)</a:t>
                </a:r>
              </a:p>
              <a:p>
                <a:pPr lvl="1"/>
                <a:r>
                  <a:rPr lang="en-US" altLang="zh-TW" dirty="0"/>
                  <a:t>Maximize P(y | X)</a:t>
                </a:r>
                <a:r>
                  <a:rPr lang="zh-TW" altLang="en-US" dirty="0"/>
                  <a:t> </a:t>
                </a:r>
                <a:r>
                  <a:rPr lang="en-US" altLang="zh-TW" dirty="0"/>
                  <a:t>=</a:t>
                </a:r>
                <a:r>
                  <a:rPr lang="zh-TW" altLang="en-US" dirty="0"/>
                  <a:t> </a:t>
                </a:r>
                <a:r>
                  <a:rPr lang="en-US" altLang="zh-TW" dirty="0"/>
                  <a:t>Maximize [P(X | y) * P(y)] / P(X) </a:t>
                </a:r>
              </a:p>
              <a:p>
                <a:pPr lvl="2"/>
                <a:r>
                  <a:rPr lang="zh-TW" altLang="en-US" dirty="0"/>
                  <a:t>由於 </a:t>
                </a:r>
                <a:r>
                  <a:rPr lang="en-US" altLang="zh-TW" dirty="0"/>
                  <a:t>y </a:t>
                </a:r>
                <a:r>
                  <a:rPr lang="zh-TW" altLang="en-US" dirty="0"/>
                  <a:t>是靠 </a:t>
                </a:r>
                <a:r>
                  <a:rPr lang="el-GR" altLang="zh-CN" dirty="0"/>
                  <a:t>θ</a:t>
                </a:r>
                <a:r>
                  <a:rPr lang="zh-TW" altLang="en-US" dirty="0"/>
                  <a:t> 和 </a:t>
                </a:r>
                <a:r>
                  <a:rPr lang="en-US" altLang="zh-TW" dirty="0"/>
                  <a:t>X</a:t>
                </a:r>
                <a:r>
                  <a:rPr lang="zh-TW" altLang="en-US" dirty="0"/>
                  <a:t> 決定，也可以寫成 </a:t>
                </a:r>
                <a:r>
                  <a:rPr lang="en-US" altLang="zh-TW" dirty="0"/>
                  <a:t>P(y | </a:t>
                </a:r>
                <a:r>
                  <a:rPr lang="el-GR" altLang="zh-CN" dirty="0"/>
                  <a:t>θ</a:t>
                </a:r>
                <a:r>
                  <a:rPr lang="en-US" altLang="zh-CN" dirty="0"/>
                  <a:t>,</a:t>
                </a:r>
                <a:r>
                  <a:rPr lang="el-GR" altLang="zh-CN" dirty="0"/>
                  <a:t> </a:t>
                </a:r>
                <a:r>
                  <a:rPr lang="en-US" altLang="zh-TW" dirty="0"/>
                  <a:t>X)</a:t>
                </a:r>
              </a:p>
              <a:p>
                <a:pPr lvl="2"/>
                <a:r>
                  <a:rPr lang="en-US" altLang="zh-TW" dirty="0"/>
                  <a:t>P(h | X)  or P(y | X) </a:t>
                </a:r>
                <a:r>
                  <a:rPr lang="zh-CN" altLang="en-US" dirty="0"/>
                  <a:t>又稱之為</a:t>
                </a:r>
                <a:r>
                  <a:rPr lang="zh-TW" altLang="en-US" dirty="0"/>
                  <a:t> </a:t>
                </a:r>
                <a:r>
                  <a:rPr lang="en-US" altLang="zh-TW" dirty="0">
                    <a:solidFill>
                      <a:srgbClr val="FF0000"/>
                    </a:solidFill>
                  </a:rPr>
                  <a:t>posterior</a:t>
                </a:r>
                <a:r>
                  <a:rPr lang="zh-TW" altLang="en-US" dirty="0">
                    <a:solidFill>
                      <a:srgbClr val="FF0000"/>
                    </a:solidFill>
                  </a:rPr>
                  <a:t>，</a:t>
                </a:r>
                <a:r>
                  <a:rPr lang="en-US" altLang="zh-TW" dirty="0"/>
                  <a:t>P(X | h) or P(X | y) </a:t>
                </a:r>
                <a:r>
                  <a:rPr lang="zh-TW" altLang="en-US" dirty="0"/>
                  <a:t>稱之為 </a:t>
                </a:r>
                <a:r>
                  <a:rPr lang="en-US" altLang="zh-TW" dirty="0">
                    <a:solidFill>
                      <a:srgbClr val="FF0000"/>
                    </a:solidFill>
                  </a:rPr>
                  <a:t>likelihood</a:t>
                </a:r>
                <a:r>
                  <a:rPr lang="zh-TW" altLang="en-US" dirty="0">
                    <a:solidFill>
                      <a:srgbClr val="FF0000"/>
                    </a:solidFill>
                  </a:rPr>
                  <a:t>，</a:t>
                </a:r>
                <a:r>
                  <a:rPr lang="en-US" altLang="zh-TW" dirty="0"/>
                  <a:t>P(h) or P(y)</a:t>
                </a:r>
                <a:r>
                  <a:rPr lang="zh-TW" altLang="en-US" dirty="0"/>
                  <a:t> 稱之為 </a:t>
                </a:r>
                <a:r>
                  <a:rPr lang="en-US" altLang="zh-TW" dirty="0">
                    <a:solidFill>
                      <a:srgbClr val="FF0000"/>
                    </a:solidFill>
                  </a:rPr>
                  <a:t>prior</a:t>
                </a:r>
                <a:r>
                  <a:rPr lang="zh-TW" altLang="en-US" dirty="0">
                    <a:solidFill>
                      <a:srgbClr val="FF0000"/>
                    </a:solidFill>
                  </a:rPr>
                  <a:t>。</a:t>
                </a:r>
                <a:r>
                  <a:rPr lang="en-US" altLang="zh-TW" dirty="0"/>
                  <a:t>P(X)</a:t>
                </a:r>
                <a:r>
                  <a:rPr lang="zh-TW" altLang="en-US" dirty="0"/>
                  <a:t> 常稱之為 </a:t>
                </a:r>
                <a:r>
                  <a:rPr lang="en-US" altLang="zh-TW" dirty="0"/>
                  <a:t>Evidence or Event</a:t>
                </a:r>
                <a:r>
                  <a:rPr lang="zh-TW" altLang="en-US" dirty="0"/>
                  <a:t>。</a:t>
                </a:r>
                <a:endParaRPr lang="en-US" altLang="zh-TW" dirty="0">
                  <a:solidFill>
                    <a:srgbClr val="FF0000"/>
                  </a:solidFill>
                </a:endParaRPr>
              </a:p>
              <a:p>
                <a:pPr lvl="2"/>
                <a:r>
                  <a:rPr lang="zh-TW" altLang="en-US" dirty="0"/>
                  <a:t>由於 </a:t>
                </a:r>
                <a:r>
                  <a:rPr lang="en-US" altLang="zh-TW" dirty="0"/>
                  <a:t>P(X)</a:t>
                </a:r>
                <a:r>
                  <a:rPr lang="zh-TW" altLang="en-US" dirty="0"/>
                  <a:t> 是固定的，而且我們需要求取的是 </a:t>
                </a:r>
                <a:r>
                  <a:rPr lang="en-US" altLang="zh-TW" dirty="0"/>
                  <a:t>P(y | X)</a:t>
                </a:r>
                <a:r>
                  <a:rPr lang="zh-TW" altLang="en-US" dirty="0"/>
                  <a:t> 最大值，所以會將其忽略，而把重點放在 </a:t>
                </a:r>
                <a:r>
                  <a:rPr lang="en-US" altLang="zh-TW" dirty="0"/>
                  <a:t>P(y | X) </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oMath>
                </a14:m>
                <a:r>
                  <a:rPr lang="en-US" altLang="zh-TW" dirty="0"/>
                  <a:t> P(X | y) * P(y)</a:t>
                </a:r>
              </a:p>
              <a:p>
                <a:pPr lvl="2"/>
                <a14:m>
                  <m:oMath xmlns:m="http://schemas.openxmlformats.org/officeDocument/2006/math">
                    <m:r>
                      <a:rPr lang="en-US" altLang="zh-TW" i="1">
                        <a:latin typeface="Cambria Math" panose="02040503050406030204" pitchFamily="18" charset="0"/>
                        <a:ea typeface="Cambria Math" panose="02040503050406030204" pitchFamily="18" charset="0"/>
                      </a:rPr>
                      <m:t>∝</m:t>
                    </m:r>
                  </m:oMath>
                </a14:m>
                <a:r>
                  <a:rPr lang="zh-TW" altLang="en-US" dirty="0"/>
                  <a:t> ：</a:t>
                </a:r>
                <a:r>
                  <a:rPr lang="en-US" altLang="zh-TW" dirty="0"/>
                  <a:t>proportional to </a:t>
                </a:r>
              </a:p>
            </p:txBody>
          </p:sp>
        </mc:Choice>
        <mc:Fallback xmlns="">
          <p:sp>
            <p:nvSpPr>
              <p:cNvPr id="18434" name="Rectangle 3"/>
              <p:cNvSpPr>
                <a:spLocks noGrp="1" noRot="1" noChangeAspect="1" noMove="1" noResize="1" noEditPoints="1" noAdjustHandles="1" noChangeArrowheads="1" noChangeShapeType="1" noTextEdit="1"/>
              </p:cNvSpPr>
              <p:nvPr>
                <p:ph type="body" idx="1"/>
              </p:nvPr>
            </p:nvSpPr>
            <p:spPr>
              <a:xfrm>
                <a:off x="755650" y="1844675"/>
                <a:ext cx="7992814" cy="4824685"/>
              </a:xfrm>
              <a:blipFill>
                <a:blip r:embed="rId2"/>
                <a:stretch>
                  <a:fillRect l="-229" t="-2655" r="-198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3723592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tLang="zh-TW" dirty="0">
                <a:ea typeface="標楷體" charset="-120"/>
              </a:rPr>
              <a:t>Statistical </a:t>
            </a:r>
            <a:r>
              <a:rPr lang="en-US" altLang="zh-TW">
                <a:ea typeface="標楷體" charset="-120"/>
              </a:rPr>
              <a:t>Learning Approaches</a:t>
            </a:r>
            <a:endParaRPr lang="zh-TW" altLang="en-US" dirty="0">
              <a:ea typeface="標楷體" charset="-120"/>
            </a:endParaRPr>
          </a:p>
        </p:txBody>
      </p:sp>
      <p:sp>
        <p:nvSpPr>
          <p:cNvPr id="18434" name="Rectangle 3"/>
          <p:cNvSpPr>
            <a:spLocks noGrp="1" noChangeArrowheads="1"/>
          </p:cNvSpPr>
          <p:nvPr>
            <p:ph type="body" idx="1"/>
          </p:nvPr>
        </p:nvSpPr>
        <p:spPr>
          <a:xfrm>
            <a:off x="755650" y="1844675"/>
            <a:ext cx="7992814" cy="4395787"/>
          </a:xfrm>
        </p:spPr>
        <p:txBody>
          <a:bodyPr>
            <a:normAutofit/>
          </a:bodyPr>
          <a:lstStyle/>
          <a:p>
            <a:r>
              <a:rPr lang="en-US" altLang="zh-TW" dirty="0"/>
              <a:t>That is, </a:t>
            </a:r>
            <a:r>
              <a:rPr lang="en-US" altLang="zh-TW" i="1" dirty="0" err="1">
                <a:solidFill>
                  <a:srgbClr val="C00000"/>
                </a:solidFill>
              </a:rPr>
              <a:t>argmax</a:t>
            </a:r>
            <a:r>
              <a:rPr lang="en-US" altLang="zh-TW" i="1" baseline="-25000" dirty="0" err="1">
                <a:solidFill>
                  <a:srgbClr val="C00000"/>
                </a:solidFill>
              </a:rPr>
              <a:t>yi</a:t>
            </a:r>
            <a:r>
              <a:rPr lang="en-US" altLang="zh-TW" dirty="0"/>
              <a:t> P(</a:t>
            </a:r>
            <a:r>
              <a:rPr lang="en-US" altLang="zh-TW" dirty="0" err="1"/>
              <a:t>y</a:t>
            </a:r>
            <a:r>
              <a:rPr lang="en-US" altLang="zh-TW" baseline="-25000" dirty="0" err="1"/>
              <a:t>i</a:t>
            </a:r>
            <a:r>
              <a:rPr lang="en-US" altLang="zh-TW" baseline="-25000" dirty="0"/>
              <a:t> </a:t>
            </a:r>
            <a:r>
              <a:rPr lang="en-US" altLang="zh-TW" dirty="0"/>
              <a:t>| X) = </a:t>
            </a:r>
            <a:r>
              <a:rPr lang="en-US" altLang="zh-TW" i="1" dirty="0" err="1">
                <a:solidFill>
                  <a:srgbClr val="C00000"/>
                </a:solidFill>
              </a:rPr>
              <a:t>argmax</a:t>
            </a:r>
            <a:r>
              <a:rPr lang="en-US" altLang="zh-TW" i="1" baseline="-25000" dirty="0" err="1">
                <a:solidFill>
                  <a:srgbClr val="C00000"/>
                </a:solidFill>
              </a:rPr>
              <a:t>yi</a:t>
            </a:r>
            <a:r>
              <a:rPr lang="en-US" altLang="zh-TW" dirty="0"/>
              <a:t> P(X | </a:t>
            </a:r>
            <a:r>
              <a:rPr lang="en-US" altLang="zh-TW" dirty="0" err="1"/>
              <a:t>y</a:t>
            </a:r>
            <a:r>
              <a:rPr lang="en-US" altLang="zh-TW" baseline="-25000" dirty="0" err="1"/>
              <a:t>i</a:t>
            </a:r>
            <a:r>
              <a:rPr lang="en-US" altLang="zh-TW" dirty="0"/>
              <a:t>) * P(</a:t>
            </a:r>
            <a:r>
              <a:rPr lang="en-US" altLang="zh-TW" dirty="0" err="1"/>
              <a:t>y</a:t>
            </a:r>
            <a:r>
              <a:rPr lang="en-US" altLang="zh-TW" baseline="-25000" dirty="0" err="1"/>
              <a:t>i</a:t>
            </a:r>
            <a:r>
              <a:rPr lang="en-US" altLang="zh-TW" dirty="0"/>
              <a:t>)</a:t>
            </a:r>
          </a:p>
          <a:p>
            <a:pPr lvl="1"/>
            <a:r>
              <a:rPr lang="en-US" altLang="zh-TW" dirty="0"/>
              <a:t>y</a:t>
            </a:r>
            <a:r>
              <a:rPr lang="en-US" altLang="zh-TW" baseline="-25000" dirty="0"/>
              <a:t>1</a:t>
            </a:r>
            <a:r>
              <a:rPr lang="en-US" altLang="zh-TW" dirty="0"/>
              <a:t> = spam, y</a:t>
            </a:r>
            <a:r>
              <a:rPr lang="en-US" altLang="zh-TW" baseline="-25000" dirty="0"/>
              <a:t>2</a:t>
            </a:r>
            <a:r>
              <a:rPr lang="en-US" altLang="zh-TW" dirty="0"/>
              <a:t> = not-spam</a:t>
            </a:r>
          </a:p>
          <a:p>
            <a:pPr lvl="1"/>
            <a:r>
              <a:rPr lang="en-US" altLang="zh-TW" dirty="0"/>
              <a:t>ex. P(spam | X) = 0.6, and P(not-spam | X ) = 0.4</a:t>
            </a:r>
          </a:p>
          <a:p>
            <a:pPr lvl="1"/>
            <a:r>
              <a:rPr lang="en-US" altLang="zh-TW" dirty="0"/>
              <a:t>then, max P(</a:t>
            </a:r>
            <a:r>
              <a:rPr lang="en-US" altLang="zh-TW" dirty="0" err="1"/>
              <a:t>y</a:t>
            </a:r>
            <a:r>
              <a:rPr lang="en-US" altLang="zh-TW" baseline="-25000" dirty="0" err="1"/>
              <a:t>i</a:t>
            </a:r>
            <a:r>
              <a:rPr lang="en-US" altLang="zh-TW" dirty="0"/>
              <a:t> | X) = 0.6 </a:t>
            </a:r>
            <a:r>
              <a:rPr lang="zh-CN" altLang="en-US" dirty="0"/>
              <a:t>而</a:t>
            </a:r>
            <a:r>
              <a:rPr lang="zh-TW" altLang="en-US" dirty="0"/>
              <a:t> </a:t>
            </a:r>
            <a:r>
              <a:rPr lang="en-US" altLang="zh-TW" dirty="0"/>
              <a:t>argmax P(</a:t>
            </a:r>
            <a:r>
              <a:rPr lang="en-US" altLang="zh-TW" dirty="0" err="1"/>
              <a:t>y</a:t>
            </a:r>
            <a:r>
              <a:rPr lang="en-US" altLang="zh-TW" baseline="-25000" dirty="0" err="1"/>
              <a:t>i</a:t>
            </a:r>
            <a:r>
              <a:rPr lang="en-US" altLang="zh-TW" dirty="0"/>
              <a:t> | X) = spam.</a:t>
            </a:r>
          </a:p>
        </p:txBody>
      </p:sp>
    </p:spTree>
    <p:extLst>
      <p:ext uri="{BB962C8B-B14F-4D97-AF65-F5344CB8AC3E}">
        <p14:creationId xmlns:p14="http://schemas.microsoft.com/office/powerpoint/2010/main" val="31939036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tLang="zh-TW" dirty="0">
                <a:ea typeface="標楷體" charset="-120"/>
              </a:rPr>
              <a:t>Statistical </a:t>
            </a:r>
            <a:r>
              <a:rPr lang="en-US" altLang="zh-TW">
                <a:ea typeface="標楷體" charset="-120"/>
              </a:rPr>
              <a:t>Learning Approaches</a:t>
            </a:r>
            <a:endParaRPr lang="zh-TW" altLang="en-US" dirty="0">
              <a:ea typeface="標楷體" charset="-120"/>
            </a:endParaRPr>
          </a:p>
        </p:txBody>
      </p:sp>
      <p:sp>
        <p:nvSpPr>
          <p:cNvPr id="18434" name="Rectangle 3"/>
          <p:cNvSpPr>
            <a:spLocks noGrp="1" noChangeArrowheads="1"/>
          </p:cNvSpPr>
          <p:nvPr>
            <p:ph type="body" idx="1"/>
          </p:nvPr>
        </p:nvSpPr>
        <p:spPr>
          <a:xfrm>
            <a:off x="755650" y="1844675"/>
            <a:ext cx="7992814" cy="4824685"/>
          </a:xfrm>
        </p:spPr>
        <p:txBody>
          <a:bodyPr>
            <a:normAutofit fontScale="92500"/>
          </a:bodyPr>
          <a:lstStyle/>
          <a:p>
            <a:r>
              <a:rPr lang="en-US" altLang="zh-TW" dirty="0">
                <a:solidFill>
                  <a:srgbClr val="0000FF"/>
                </a:solidFill>
              </a:rPr>
              <a:t>Maximum-Likelihood Estimation </a:t>
            </a:r>
            <a:r>
              <a:rPr lang="en-US" altLang="zh-TW" dirty="0"/>
              <a:t>(MLE):</a:t>
            </a:r>
          </a:p>
          <a:p>
            <a:pPr lvl="1"/>
            <a:r>
              <a:rPr lang="en-US" altLang="zh-TW" dirty="0"/>
              <a:t>We can </a:t>
            </a:r>
            <a:r>
              <a:rPr lang="en-US" altLang="zh-TW" dirty="0">
                <a:solidFill>
                  <a:srgbClr val="0000FF"/>
                </a:solidFill>
              </a:rPr>
              <a:t>write down</a:t>
            </a:r>
            <a:r>
              <a:rPr lang="en-US" altLang="zh-TW" dirty="0"/>
              <a:t> (or </a:t>
            </a:r>
            <a:r>
              <a:rPr lang="en-US" altLang="zh-TW" dirty="0">
                <a:solidFill>
                  <a:srgbClr val="C00000"/>
                </a:solidFill>
              </a:rPr>
              <a:t>choose</a:t>
            </a:r>
            <a:r>
              <a:rPr lang="en-US" altLang="zh-TW" dirty="0"/>
              <a:t>) a model for our data in terms of probability distributions. </a:t>
            </a:r>
          </a:p>
          <a:p>
            <a:pPr lvl="1"/>
            <a:r>
              <a:rPr lang="en-US" altLang="zh-TW" dirty="0"/>
              <a:t>Next, we can write down a function over the parameters of our model which outputs the likelihood (or log-likelihood) that those parameters generated our data. </a:t>
            </a:r>
          </a:p>
          <a:p>
            <a:pPr lvl="1"/>
            <a:r>
              <a:rPr lang="en-US" altLang="zh-TW" dirty="0"/>
              <a:t>The purpose of MLE is to find the maximum of that function, i.e. the parameters θ which are most likely to have produced the observed data.</a:t>
            </a:r>
          </a:p>
          <a:p>
            <a:pPr lvl="2"/>
            <a:r>
              <a:rPr lang="en-US" altLang="zh-TW" dirty="0"/>
              <a:t>We arrive at an optimization problem dependent on θ</a:t>
            </a:r>
            <a:endParaRPr lang="en-US" altLang="zh-CN" dirty="0"/>
          </a:p>
        </p:txBody>
      </p:sp>
    </p:spTree>
    <p:extLst>
      <p:ext uri="{BB962C8B-B14F-4D97-AF65-F5344CB8AC3E}">
        <p14:creationId xmlns:p14="http://schemas.microsoft.com/office/powerpoint/2010/main" val="12636267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tLang="zh-TW" dirty="0">
                <a:ea typeface="標楷體" charset="-120"/>
              </a:rPr>
              <a:t>Statistical </a:t>
            </a:r>
            <a:r>
              <a:rPr lang="en-US" altLang="zh-TW">
                <a:ea typeface="標楷體" charset="-120"/>
              </a:rPr>
              <a:t>Learning Approaches</a:t>
            </a:r>
            <a:endParaRPr lang="zh-TW" altLang="en-US" dirty="0">
              <a:ea typeface="標楷體" charset="-120"/>
            </a:endParaRPr>
          </a:p>
        </p:txBody>
      </p:sp>
      <mc:AlternateContent xmlns:mc="http://schemas.openxmlformats.org/markup-compatibility/2006" xmlns:a14="http://schemas.microsoft.com/office/drawing/2010/main">
        <mc:Choice Requires="a14">
          <p:sp>
            <p:nvSpPr>
              <p:cNvPr id="18434" name="Rectangle 3"/>
              <p:cNvSpPr>
                <a:spLocks noGrp="1" noChangeArrowheads="1"/>
              </p:cNvSpPr>
              <p:nvPr>
                <p:ph type="body" idx="1"/>
              </p:nvPr>
            </p:nvSpPr>
            <p:spPr>
              <a:xfrm>
                <a:off x="755650" y="1844675"/>
                <a:ext cx="7992814" cy="4608661"/>
              </a:xfrm>
            </p:spPr>
            <p:txBody>
              <a:bodyPr>
                <a:normAutofit/>
              </a:bodyPr>
              <a:lstStyle/>
              <a:p>
                <a:r>
                  <a:rPr lang="en-US" altLang="zh-TW" dirty="0">
                    <a:solidFill>
                      <a:srgbClr val="0000FF"/>
                    </a:solidFill>
                  </a:rPr>
                  <a:t>Maximum-Likelihood Estimation </a:t>
                </a:r>
                <a:r>
                  <a:rPr lang="en-US" altLang="zh-TW" dirty="0"/>
                  <a:t>(MLE):</a:t>
                </a:r>
              </a:p>
              <a:p>
                <a:pPr lvl="1"/>
                <a:r>
                  <a:rPr lang="zh-TW" altLang="en-US" dirty="0"/>
                  <a:t>顧名思義，我們需要找出 </a:t>
                </a:r>
                <a:r>
                  <a:rPr lang="en-US" altLang="zh-TW" dirty="0"/>
                  <a:t>likelihood</a:t>
                </a:r>
                <a:r>
                  <a:rPr lang="zh-TW" altLang="en-US" dirty="0"/>
                  <a:t> </a:t>
                </a:r>
                <a:r>
                  <a:rPr lang="en-US" altLang="zh-CN" dirty="0">
                    <a:sym typeface="Wingdings" panose="05000000000000000000" pitchFamily="2" charset="2"/>
                  </a:rPr>
                  <a:t>P(X | </a:t>
                </a:r>
                <a:r>
                  <a:rPr lang="el-GR" altLang="zh-CN" dirty="0"/>
                  <a:t>θ</a:t>
                </a:r>
                <a:r>
                  <a:rPr lang="en-US" altLang="zh-CN" dirty="0">
                    <a:sym typeface="Wingdings" panose="05000000000000000000" pitchFamily="2" charset="2"/>
                  </a:rPr>
                  <a:t>)</a:t>
                </a:r>
                <a:r>
                  <a:rPr lang="en-US" altLang="zh-TW" dirty="0"/>
                  <a:t> </a:t>
                </a:r>
                <a:r>
                  <a:rPr lang="zh-TW" altLang="en-US" dirty="0"/>
                  <a:t>的最大值</a:t>
                </a:r>
                <a:endParaRPr lang="en-US" altLang="zh-TW" dirty="0"/>
              </a:p>
              <a:p>
                <a:pPr lvl="2"/>
                <a:r>
                  <a:rPr lang="zh-TW" altLang="en-US" dirty="0"/>
                  <a:t>它跟 </a:t>
                </a:r>
                <a:r>
                  <a:rPr lang="en-US" altLang="zh-TW" dirty="0"/>
                  <a:t>MAP</a:t>
                </a:r>
                <a:r>
                  <a:rPr lang="zh-TW" altLang="en-US" dirty="0"/>
                  <a:t> 一個不一樣的地方：</a:t>
                </a:r>
                <a:r>
                  <a:rPr lang="en-US" altLang="zh-TW" dirty="0"/>
                  <a:t>MLE</a:t>
                </a:r>
                <a:r>
                  <a:rPr lang="zh-TW" altLang="en-US" dirty="0"/>
                  <a:t> 假設 </a:t>
                </a:r>
                <a:r>
                  <a:rPr lang="en-US" altLang="zh-TW" dirty="0"/>
                  <a:t>prior P(</a:t>
                </a:r>
                <a:r>
                  <a:rPr lang="el-GR" altLang="zh-CN" dirty="0"/>
                  <a:t>θ</a:t>
                </a:r>
                <a:r>
                  <a:rPr lang="en-US" altLang="zh-TW" dirty="0"/>
                  <a:t>) </a:t>
                </a:r>
                <a:r>
                  <a:rPr lang="zh-TW" altLang="en-US" dirty="0"/>
                  <a:t>是 </a:t>
                </a:r>
                <a:r>
                  <a:rPr lang="en-US" altLang="zh-TW" dirty="0"/>
                  <a:t>uniform</a:t>
                </a:r>
              </a:p>
              <a:p>
                <a:pPr lvl="1"/>
                <a:r>
                  <a:rPr lang="zh-TW" altLang="en-US" dirty="0">
                    <a:sym typeface="Wingdings" panose="05000000000000000000" pitchFamily="2" charset="2"/>
                  </a:rPr>
                  <a:t>即</a:t>
                </a:r>
                <a:r>
                  <a:rPr lang="en-US" altLang="zh-CN" dirty="0">
                    <a:sym typeface="Wingdings" panose="05000000000000000000" pitchFamily="2" charset="2"/>
                  </a:rPr>
                  <a:t> maximize P(X | </a:t>
                </a:r>
                <a:r>
                  <a:rPr lang="el-GR" altLang="zh-CN" dirty="0"/>
                  <a:t>θ</a:t>
                </a:r>
                <a:r>
                  <a:rPr lang="en-US" altLang="zh-CN" dirty="0">
                    <a:sym typeface="Wingdings" panose="05000000000000000000" pitchFamily="2" charset="2"/>
                  </a:rPr>
                  <a:t>) = </a:t>
                </a:r>
                <a14:m>
                  <m:oMath xmlns:m="http://schemas.openxmlformats.org/officeDocument/2006/math">
                    <m:nary>
                      <m:naryPr>
                        <m:chr m:val="∏"/>
                        <m:ctrlPr>
                          <a:rPr lang="en-US" altLang="zh-CN" i="1" smtClean="0">
                            <a:latin typeface="Cambria Math" panose="02040503050406030204" pitchFamily="18" charset="0"/>
                            <a:sym typeface="Wingdings" panose="05000000000000000000" pitchFamily="2" charset="2"/>
                          </a:rPr>
                        </m:ctrlPr>
                      </m:naryPr>
                      <m:sub>
                        <m:r>
                          <m:rPr>
                            <m:brk m:alnAt="23"/>
                          </m:rPr>
                          <a:rPr lang="en-US" altLang="zh-CN" b="0" i="1" smtClean="0">
                            <a:latin typeface="Cambria Math" panose="02040503050406030204" pitchFamily="18" charset="0"/>
                            <a:sym typeface="Wingdings" panose="05000000000000000000" pitchFamily="2" charset="2"/>
                          </a:rPr>
                          <m:t>𝑖</m:t>
                        </m:r>
                        <m:r>
                          <a:rPr lang="en-US" altLang="zh-CN" b="0" i="1" smtClean="0">
                            <a:latin typeface="Cambria Math" panose="02040503050406030204" pitchFamily="18" charset="0"/>
                            <a:sym typeface="Wingdings" panose="05000000000000000000" pitchFamily="2" charset="2"/>
                          </a:rPr>
                          <m:t>=1</m:t>
                        </m:r>
                      </m:sub>
                      <m:sup>
                        <m:r>
                          <a:rPr lang="en-US" altLang="zh-CN" b="0" i="1" smtClean="0">
                            <a:latin typeface="Cambria Math" panose="02040503050406030204" pitchFamily="18" charset="0"/>
                            <a:sym typeface="Wingdings" panose="05000000000000000000" pitchFamily="2" charset="2"/>
                          </a:rPr>
                          <m:t>𝑛</m:t>
                        </m:r>
                      </m:sup>
                      <m:e>
                        <m:r>
                          <a:rPr lang="en-US" altLang="zh-CN" b="0" i="1" smtClean="0">
                            <a:latin typeface="Cambria Math" panose="02040503050406030204" pitchFamily="18" charset="0"/>
                            <a:sym typeface="Wingdings" panose="05000000000000000000" pitchFamily="2" charset="2"/>
                          </a:rPr>
                          <m:t>𝑃</m:t>
                        </m:r>
                        <m:d>
                          <m:dPr>
                            <m:endChr m:val="|"/>
                            <m:ctrlPr>
                              <a:rPr lang="en-US" altLang="zh-CN" b="0" i="1" smtClean="0">
                                <a:latin typeface="Cambria Math" panose="02040503050406030204" pitchFamily="18" charset="0"/>
                                <a:sym typeface="Wingdings" panose="05000000000000000000" pitchFamily="2" charset="2"/>
                              </a:rPr>
                            </m:ctrlPr>
                          </m:dPr>
                          <m:e>
                            <m:sSub>
                              <m:sSubPr>
                                <m:ctrlPr>
                                  <a:rPr lang="en-US" altLang="zh-CN" b="0" i="1" smtClean="0">
                                    <a:latin typeface="Cambria Math" panose="02040503050406030204" pitchFamily="18" charset="0"/>
                                    <a:sym typeface="Wingdings" panose="05000000000000000000" pitchFamily="2" charset="2"/>
                                  </a:rPr>
                                </m:ctrlPr>
                              </m:sSubPr>
                              <m:e>
                                <m:r>
                                  <a:rPr lang="en-US" altLang="zh-CN" b="0" i="1" smtClean="0">
                                    <a:latin typeface="Cambria Math" panose="02040503050406030204" pitchFamily="18" charset="0"/>
                                    <a:sym typeface="Wingdings" panose="05000000000000000000" pitchFamily="2" charset="2"/>
                                  </a:rPr>
                                  <m:t>𝑥</m:t>
                                </m:r>
                              </m:e>
                              <m:sub>
                                <m:r>
                                  <a:rPr lang="en-US" altLang="zh-CN" b="0" i="1" smtClean="0">
                                    <a:latin typeface="Cambria Math" panose="02040503050406030204" pitchFamily="18" charset="0"/>
                                    <a:sym typeface="Wingdings" panose="05000000000000000000" pitchFamily="2" charset="2"/>
                                  </a:rPr>
                                  <m:t>𝑖</m:t>
                                </m:r>
                              </m:sub>
                            </m:sSub>
                            <m:r>
                              <a:rPr lang="en-US" altLang="zh-CN" b="0" i="1" smtClean="0">
                                <a:latin typeface="Cambria Math" panose="02040503050406030204" pitchFamily="18" charset="0"/>
                                <a:sym typeface="Wingdings" panose="05000000000000000000" pitchFamily="2" charset="2"/>
                              </a:rPr>
                              <m:t> </m:t>
                            </m:r>
                          </m:e>
                        </m:d>
                        <m:r>
                          <a:rPr lang="en-US" altLang="zh-CN" b="0" i="1" smtClean="0">
                            <a:latin typeface="Cambria Math" panose="02040503050406030204" pitchFamily="18" charset="0"/>
                            <a:sym typeface="Wingdings" panose="05000000000000000000" pitchFamily="2" charset="2"/>
                          </a:rPr>
                          <m:t> </m:t>
                        </m:r>
                        <m:r>
                          <a:rPr lang="zh-CN" altLang="en-US" b="0" i="1" smtClean="0">
                            <a:latin typeface="Cambria Math" panose="02040503050406030204" pitchFamily="18" charset="0"/>
                            <a:sym typeface="Wingdings" panose="05000000000000000000" pitchFamily="2" charset="2"/>
                          </a:rPr>
                          <m:t>𝜃</m:t>
                        </m:r>
                        <m:r>
                          <a:rPr lang="en-US" altLang="zh-CN" b="0" i="1" smtClean="0">
                            <a:latin typeface="Cambria Math" panose="02040503050406030204" pitchFamily="18" charset="0"/>
                            <a:sym typeface="Wingdings" panose="05000000000000000000" pitchFamily="2" charset="2"/>
                          </a:rPr>
                          <m:t>)</m:t>
                        </m:r>
                      </m:e>
                    </m:nary>
                  </m:oMath>
                </a14:m>
                <a:endParaRPr lang="en-US" altLang="zh-CN" dirty="0">
                  <a:sym typeface="Wingdings" panose="05000000000000000000" pitchFamily="2" charset="2"/>
                </a:endParaRPr>
              </a:p>
              <a:p>
                <a:pPr lvl="1"/>
                <a:r>
                  <a:rPr lang="en-US" altLang="zh-TW" dirty="0">
                    <a:sym typeface="Wingdings" panose="05000000000000000000" pitchFamily="2" charset="2"/>
                  </a:rPr>
                  <a:t>Optimization: </a:t>
                </a:r>
                <a14:m>
                  <m:oMath xmlns:m="http://schemas.openxmlformats.org/officeDocument/2006/math">
                    <m:f>
                      <m:fPr>
                        <m:ctrlPr>
                          <a:rPr lang="en-US" altLang="zh-TW" i="1" smtClean="0">
                            <a:latin typeface="Cambria Math" panose="02040503050406030204" pitchFamily="18" charset="0"/>
                            <a:sym typeface="Wingdings" panose="05000000000000000000" pitchFamily="2" charset="2"/>
                          </a:rPr>
                        </m:ctrlPr>
                      </m:fPr>
                      <m:num>
                        <m:r>
                          <a:rPr lang="zh-TW" altLang="en-US" i="1" smtClean="0">
                            <a:latin typeface="Cambria Math" panose="02040503050406030204" pitchFamily="18" charset="0"/>
                            <a:sym typeface="Wingdings" panose="05000000000000000000" pitchFamily="2" charset="2"/>
                          </a:rPr>
                          <m:t>𝜕</m:t>
                        </m:r>
                        <m:r>
                          <a:rPr lang="en-US" altLang="zh-TW" b="0" i="1" smtClean="0">
                            <a:latin typeface="Cambria Math" panose="02040503050406030204" pitchFamily="18" charset="0"/>
                            <a:sym typeface="Wingdings" panose="05000000000000000000" pitchFamily="2" charset="2"/>
                          </a:rPr>
                          <m:t>𝑃</m:t>
                        </m:r>
                        <m:r>
                          <a:rPr lang="en-US" altLang="zh-TW" b="0" i="1" smtClean="0">
                            <a:latin typeface="Cambria Math" panose="02040503050406030204" pitchFamily="18" charset="0"/>
                            <a:sym typeface="Wingdings" panose="05000000000000000000" pitchFamily="2" charset="2"/>
                          </a:rPr>
                          <m:t>(</m:t>
                        </m:r>
                        <m:r>
                          <a:rPr lang="en-US" altLang="zh-TW" b="0" i="1" smtClean="0">
                            <a:latin typeface="Cambria Math" panose="02040503050406030204" pitchFamily="18" charset="0"/>
                            <a:sym typeface="Wingdings" panose="05000000000000000000" pitchFamily="2" charset="2"/>
                          </a:rPr>
                          <m:t>𝑋</m:t>
                        </m:r>
                        <m:r>
                          <a:rPr lang="en-US" altLang="zh-TW" b="0" i="1" smtClean="0">
                            <a:latin typeface="Cambria Math" panose="02040503050406030204" pitchFamily="18" charset="0"/>
                            <a:sym typeface="Wingdings" panose="05000000000000000000" pitchFamily="2" charset="2"/>
                          </a:rPr>
                          <m:t>|</m:t>
                        </m:r>
                        <m:r>
                          <a:rPr lang="zh-TW" altLang="en-US" b="0" i="1" smtClean="0">
                            <a:latin typeface="Cambria Math" panose="02040503050406030204" pitchFamily="18" charset="0"/>
                            <a:sym typeface="Wingdings" panose="05000000000000000000" pitchFamily="2" charset="2"/>
                          </a:rPr>
                          <m:t>𝜃</m:t>
                        </m:r>
                        <m:r>
                          <a:rPr lang="en-US" altLang="zh-TW" b="0" i="1" smtClean="0">
                            <a:latin typeface="Cambria Math" panose="02040503050406030204" pitchFamily="18" charset="0"/>
                            <a:sym typeface="Wingdings" panose="05000000000000000000" pitchFamily="2" charset="2"/>
                          </a:rPr>
                          <m:t>)</m:t>
                        </m:r>
                      </m:num>
                      <m:den>
                        <m:r>
                          <a:rPr lang="zh-TW" altLang="en-US" i="1" smtClean="0">
                            <a:latin typeface="Cambria Math" panose="02040503050406030204" pitchFamily="18" charset="0"/>
                            <a:sym typeface="Wingdings" panose="05000000000000000000" pitchFamily="2" charset="2"/>
                          </a:rPr>
                          <m:t>𝜕𝜃</m:t>
                        </m:r>
                      </m:den>
                    </m:f>
                  </m:oMath>
                </a14:m>
                <a:endParaRPr lang="en-US" altLang="zh-TW" dirty="0"/>
              </a:p>
            </p:txBody>
          </p:sp>
        </mc:Choice>
        <mc:Fallback xmlns="">
          <p:sp>
            <p:nvSpPr>
              <p:cNvPr id="18434" name="Rectangle 3"/>
              <p:cNvSpPr>
                <a:spLocks noGrp="1" noRot="1" noChangeAspect="1" noMove="1" noResize="1" noEditPoints="1" noAdjustHandles="1" noChangeArrowheads="1" noChangeShapeType="1" noTextEdit="1"/>
              </p:cNvSpPr>
              <p:nvPr>
                <p:ph type="body" idx="1"/>
              </p:nvPr>
            </p:nvSpPr>
            <p:spPr>
              <a:xfrm>
                <a:off x="755650" y="1844675"/>
                <a:ext cx="7992814" cy="4608661"/>
              </a:xfrm>
              <a:blipFill>
                <a:blip r:embed="rId2"/>
                <a:stretch>
                  <a:fillRect l="-610" t="-172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130886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tLang="zh-TW">
                <a:ea typeface="標楷體" charset="-120"/>
              </a:rPr>
              <a:t>About Data</a:t>
            </a:r>
            <a:endParaRPr lang="zh-TW" altLang="en-US" dirty="0">
              <a:ea typeface="標楷體" charset="-120"/>
            </a:endParaRPr>
          </a:p>
        </p:txBody>
      </p:sp>
      <p:sp>
        <p:nvSpPr>
          <p:cNvPr id="18434" name="Rectangle 3"/>
          <p:cNvSpPr>
            <a:spLocks noGrp="1" noChangeArrowheads="1"/>
          </p:cNvSpPr>
          <p:nvPr>
            <p:ph type="body" idx="1"/>
          </p:nvPr>
        </p:nvSpPr>
        <p:spPr>
          <a:xfrm>
            <a:off x="755650" y="1844675"/>
            <a:ext cx="7702550" cy="4536653"/>
          </a:xfrm>
        </p:spPr>
        <p:txBody>
          <a:bodyPr>
            <a:normAutofit/>
          </a:bodyPr>
          <a:lstStyle/>
          <a:p>
            <a:r>
              <a:rPr lang="zh-TW" altLang="en-US" dirty="0"/>
              <a:t>訓練的目的是為了找到最佳的參數，這組參數一般以 </a:t>
            </a:r>
            <a:r>
              <a:rPr lang="en-US" altLang="zh-TW" dirty="0" err="1"/>
              <a:t>θ</a:t>
            </a:r>
            <a:r>
              <a:rPr lang="zh-TW" altLang="en-US" dirty="0"/>
              <a:t> 代表</a:t>
            </a:r>
            <a:endParaRPr lang="en-US" altLang="zh-TW" dirty="0"/>
          </a:p>
          <a:p>
            <a:pPr lvl="1"/>
            <a:r>
              <a:rPr lang="zh-TW" altLang="en-US" dirty="0"/>
              <a:t>以第一個範例中，</a:t>
            </a:r>
            <a:r>
              <a:rPr lang="en-US" altLang="zh-TW" dirty="0" err="1"/>
              <a:t>LinearRegression</a:t>
            </a:r>
            <a:r>
              <a:rPr lang="en-US" altLang="zh-TW" dirty="0"/>
              <a:t> </a:t>
            </a:r>
            <a:r>
              <a:rPr lang="zh-CN" altLang="en-US" dirty="0"/>
              <a:t>的</a:t>
            </a:r>
            <a:r>
              <a:rPr lang="zh-TW" altLang="en-US" dirty="0"/>
              <a:t> </a:t>
            </a:r>
            <a:r>
              <a:rPr lang="en-US" altLang="zh-TW" dirty="0" err="1"/>
              <a:t>coef</a:t>
            </a:r>
            <a:r>
              <a:rPr lang="en-US" altLang="zh-TW" dirty="0"/>
              <a:t>_ </a:t>
            </a:r>
            <a:r>
              <a:rPr lang="zh-CN" altLang="en-US" dirty="0"/>
              <a:t>就是</a:t>
            </a:r>
            <a:endParaRPr lang="en-US" altLang="zh-CN" dirty="0"/>
          </a:p>
        </p:txBody>
      </p:sp>
    </p:spTree>
    <p:extLst>
      <p:ext uri="{BB962C8B-B14F-4D97-AF65-F5344CB8AC3E}">
        <p14:creationId xmlns:p14="http://schemas.microsoft.com/office/powerpoint/2010/main" val="14415586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tLang="zh-TW" dirty="0">
                <a:ea typeface="標楷體" charset="-120"/>
              </a:rPr>
              <a:t>Statistical </a:t>
            </a:r>
            <a:r>
              <a:rPr lang="en-US" altLang="zh-TW">
                <a:ea typeface="標楷體" charset="-120"/>
              </a:rPr>
              <a:t>Learning Approaches</a:t>
            </a:r>
            <a:endParaRPr lang="zh-TW" altLang="en-US" dirty="0">
              <a:ea typeface="標楷體" charset="-120"/>
            </a:endParaRPr>
          </a:p>
        </p:txBody>
      </p:sp>
      <p:sp>
        <p:nvSpPr>
          <p:cNvPr id="18434" name="Rectangle 3"/>
          <p:cNvSpPr>
            <a:spLocks noGrp="1" noChangeArrowheads="1"/>
          </p:cNvSpPr>
          <p:nvPr>
            <p:ph type="body" idx="1"/>
          </p:nvPr>
        </p:nvSpPr>
        <p:spPr>
          <a:xfrm>
            <a:off x="755650" y="1844675"/>
            <a:ext cx="7992814" cy="4824685"/>
          </a:xfrm>
        </p:spPr>
        <p:txBody>
          <a:bodyPr>
            <a:normAutofit/>
          </a:bodyPr>
          <a:lstStyle/>
          <a:p>
            <a:r>
              <a:rPr lang="en-US" altLang="zh-TW" dirty="0">
                <a:solidFill>
                  <a:srgbClr val="0000FF"/>
                </a:solidFill>
              </a:rPr>
              <a:t>Maximum-Likelihood Estimation </a:t>
            </a:r>
            <a:r>
              <a:rPr lang="en-US" altLang="zh-TW" dirty="0"/>
              <a:t>(MLE):</a:t>
            </a:r>
          </a:p>
          <a:p>
            <a:pPr lvl="1"/>
            <a:r>
              <a:rPr lang="zh-TW" altLang="en-US" dirty="0"/>
              <a:t>以之前的範例而言，即 </a:t>
            </a:r>
            <a:r>
              <a:rPr lang="en-US" altLang="zh-TW" i="1" dirty="0" err="1"/>
              <a:t>argmax</a:t>
            </a:r>
            <a:r>
              <a:rPr lang="en-US" altLang="zh-TW" i="1" baseline="-25000" dirty="0" err="1"/>
              <a:t>yi</a:t>
            </a:r>
            <a:r>
              <a:rPr lang="en-US" altLang="zh-TW" dirty="0"/>
              <a:t>  </a:t>
            </a:r>
            <a:r>
              <a:rPr lang="en-US" altLang="zh-TW" dirty="0">
                <a:latin typeface="Times New Roman" panose="02020603050405020304" pitchFamily="18" charset="0"/>
                <a:cs typeface="Times New Roman" panose="02020603050405020304" pitchFamily="18" charset="0"/>
              </a:rPr>
              <a:t>∏</a:t>
            </a:r>
            <a:r>
              <a:rPr lang="en-US" altLang="zh-TW" baseline="-25000" dirty="0">
                <a:latin typeface="Times New Roman" panose="02020603050405020304" pitchFamily="18" charset="0"/>
                <a:cs typeface="Times New Roman" panose="02020603050405020304" pitchFamily="18" charset="0"/>
              </a:rPr>
              <a:t>k</a:t>
            </a:r>
            <a:r>
              <a:rPr lang="en-US" altLang="zh-TW" dirty="0"/>
              <a:t> P(</a:t>
            </a:r>
            <a:r>
              <a:rPr lang="en-US" altLang="zh-TW" dirty="0" err="1"/>
              <a:t>x</a:t>
            </a:r>
            <a:r>
              <a:rPr lang="en-US" altLang="zh-TW" baseline="-25000" dirty="0" err="1"/>
              <a:t>k</a:t>
            </a:r>
            <a:r>
              <a:rPr lang="en-US" altLang="zh-TW" dirty="0"/>
              <a:t> | </a:t>
            </a:r>
            <a:r>
              <a:rPr lang="en-US" altLang="zh-TW" dirty="0" err="1"/>
              <a:t>y</a:t>
            </a:r>
            <a:r>
              <a:rPr lang="en-US" altLang="zh-TW" baseline="-25000" dirty="0" err="1"/>
              <a:t>i</a:t>
            </a:r>
            <a:r>
              <a:rPr lang="en-US" altLang="zh-TW" dirty="0"/>
              <a:t>)</a:t>
            </a:r>
          </a:p>
          <a:p>
            <a:pPr lvl="1"/>
            <a:r>
              <a:rPr lang="zh-CN" altLang="en-US" dirty="0"/>
              <a:t>因為</a:t>
            </a:r>
            <a:r>
              <a:rPr lang="zh-TW" altLang="en-US" dirty="0"/>
              <a:t> </a:t>
            </a:r>
            <a:r>
              <a:rPr lang="en-US" altLang="zh-TW" dirty="0"/>
              <a:t>P(</a:t>
            </a:r>
            <a:r>
              <a:rPr lang="en-US" altLang="zh-TW" dirty="0" err="1"/>
              <a:t>x</a:t>
            </a:r>
            <a:r>
              <a:rPr lang="en-US" altLang="zh-TW" baseline="-25000" dirty="0" err="1"/>
              <a:t>k</a:t>
            </a:r>
            <a:r>
              <a:rPr lang="en-US" altLang="zh-TW" dirty="0"/>
              <a:t> | </a:t>
            </a:r>
            <a:r>
              <a:rPr lang="en-US" altLang="zh-TW" dirty="0" err="1"/>
              <a:t>y</a:t>
            </a:r>
            <a:r>
              <a:rPr lang="en-US" altLang="zh-TW" baseline="-25000" dirty="0" err="1"/>
              <a:t>i</a:t>
            </a:r>
            <a:r>
              <a:rPr lang="en-US" altLang="zh-TW" dirty="0"/>
              <a:t>)</a:t>
            </a:r>
            <a:r>
              <a:rPr lang="en-US" altLang="zh-TW" i="1" baseline="-25000" dirty="0"/>
              <a:t> </a:t>
            </a:r>
            <a:r>
              <a:rPr lang="en-US" altLang="zh-TW" i="1" baseline="-25000" dirty="0" err="1"/>
              <a:t>yi</a:t>
            </a:r>
            <a:r>
              <a:rPr lang="en-US" altLang="zh-TW" dirty="0"/>
              <a:t> </a:t>
            </a:r>
            <a:r>
              <a:rPr lang="zh-CN" altLang="en-US" dirty="0"/>
              <a:t>的值相當小，多個小的值相乘很容易接近零，而算不出任何有意義的結果，因此會加上</a:t>
            </a:r>
            <a:r>
              <a:rPr lang="zh-TW" altLang="en-US" dirty="0"/>
              <a:t> </a:t>
            </a:r>
            <a:r>
              <a:rPr lang="en-US" altLang="zh-TW" dirty="0"/>
              <a:t>log </a:t>
            </a:r>
            <a:r>
              <a:rPr lang="zh-CN" altLang="en-US" dirty="0"/>
              <a:t>把它變成加法，也就是定義</a:t>
            </a:r>
            <a:r>
              <a:rPr lang="zh-TW" altLang="en-US" dirty="0"/>
              <a:t> </a:t>
            </a:r>
            <a:r>
              <a:rPr lang="en-US" altLang="zh-TW" dirty="0"/>
              <a:t>L(</a:t>
            </a:r>
            <a:r>
              <a:rPr lang="en-US" altLang="zh-TW" dirty="0" err="1"/>
              <a:t>x</a:t>
            </a:r>
            <a:r>
              <a:rPr lang="en-US" altLang="zh-TW" baseline="-25000" dirty="0" err="1"/>
              <a:t>k</a:t>
            </a:r>
            <a:r>
              <a:rPr lang="en-US" altLang="zh-TW" dirty="0"/>
              <a:t>; </a:t>
            </a:r>
            <a:r>
              <a:rPr lang="en-US" altLang="zh-TW" dirty="0" err="1"/>
              <a:t>y</a:t>
            </a:r>
            <a:r>
              <a:rPr lang="en-US" altLang="zh-TW" baseline="-25000" dirty="0" err="1"/>
              <a:t>i</a:t>
            </a:r>
            <a:r>
              <a:rPr lang="en-US" altLang="zh-TW" dirty="0"/>
              <a:t>) </a:t>
            </a:r>
            <a:r>
              <a:rPr lang="zh-CN" altLang="en-US" dirty="0"/>
              <a:t>是</a:t>
            </a:r>
            <a:r>
              <a:rPr lang="zh-TW" altLang="en-US" dirty="0"/>
              <a:t> </a:t>
            </a:r>
            <a:r>
              <a:rPr lang="en-US" altLang="zh-TW" dirty="0">
                <a:solidFill>
                  <a:srgbClr val="0000FF"/>
                </a:solidFill>
              </a:rPr>
              <a:t>log-likelihood</a:t>
            </a:r>
            <a:r>
              <a:rPr lang="en-US" altLang="zh-TW" dirty="0"/>
              <a:t> function</a:t>
            </a:r>
            <a:r>
              <a:rPr lang="zh-TW" altLang="en-US" dirty="0"/>
              <a:t>，則</a:t>
            </a:r>
            <a:endParaRPr lang="en-US" altLang="zh-TW" dirty="0"/>
          </a:p>
          <a:p>
            <a:pPr lvl="2"/>
            <a:r>
              <a:rPr lang="en-US" altLang="zh-TW" dirty="0"/>
              <a:t>L(</a:t>
            </a:r>
            <a:r>
              <a:rPr lang="en-US" altLang="zh-TW" dirty="0" err="1"/>
              <a:t>x</a:t>
            </a:r>
            <a:r>
              <a:rPr lang="en-US" altLang="zh-TW" baseline="-25000" dirty="0" err="1"/>
              <a:t>k</a:t>
            </a:r>
            <a:r>
              <a:rPr lang="en-US" altLang="zh-TW" dirty="0"/>
              <a:t>; </a:t>
            </a:r>
            <a:r>
              <a:rPr lang="en-US" altLang="zh-TW" dirty="0" err="1"/>
              <a:t>y</a:t>
            </a:r>
            <a:r>
              <a:rPr lang="en-US" altLang="zh-TW" baseline="-25000" dirty="0" err="1"/>
              <a:t>i</a:t>
            </a:r>
            <a:r>
              <a:rPr lang="en-US" altLang="zh-TW" dirty="0"/>
              <a:t>)</a:t>
            </a:r>
            <a:r>
              <a:rPr lang="zh-TW" altLang="en-US" dirty="0"/>
              <a:t> </a:t>
            </a:r>
            <a:r>
              <a:rPr lang="en-US" altLang="zh-TW" dirty="0"/>
              <a:t>= argmax </a:t>
            </a:r>
            <a:r>
              <a:rPr lang="en-US" altLang="zh-TW" dirty="0">
                <a:latin typeface="Times New Roman" panose="02020603050405020304" pitchFamily="18" charset="0"/>
                <a:cs typeface="Times New Roman" panose="02020603050405020304" pitchFamily="18" charset="0"/>
              </a:rPr>
              <a:t>∑ log </a:t>
            </a:r>
            <a:r>
              <a:rPr lang="en-US" altLang="zh-TW" dirty="0"/>
              <a:t>P(</a:t>
            </a:r>
            <a:r>
              <a:rPr lang="en-US" altLang="zh-TW" dirty="0" err="1"/>
              <a:t>x</a:t>
            </a:r>
            <a:r>
              <a:rPr lang="en-US" altLang="zh-TW" baseline="-25000" dirty="0" err="1"/>
              <a:t>k</a:t>
            </a:r>
            <a:r>
              <a:rPr lang="en-US" altLang="zh-TW" dirty="0"/>
              <a:t> | </a:t>
            </a:r>
            <a:r>
              <a:rPr lang="en-US" altLang="zh-TW" dirty="0" err="1"/>
              <a:t>y</a:t>
            </a:r>
            <a:r>
              <a:rPr lang="en-US" altLang="zh-TW" baseline="-25000" dirty="0" err="1"/>
              <a:t>i</a:t>
            </a:r>
            <a:r>
              <a:rPr lang="en-US" altLang="zh-TW" dirty="0"/>
              <a:t>)</a:t>
            </a:r>
            <a:endParaRPr lang="en-US" altLang="zh-TW" dirty="0">
              <a:latin typeface="Times New Roman" panose="02020603050405020304" pitchFamily="18" charset="0"/>
              <a:cs typeface="Times New Roman" panose="02020603050405020304" pitchFamily="18" charset="0"/>
            </a:endParaRPr>
          </a:p>
          <a:p>
            <a:endParaRPr lang="en-US" altLang="zh-CN" dirty="0"/>
          </a:p>
        </p:txBody>
      </p:sp>
    </p:spTree>
    <p:extLst>
      <p:ext uri="{BB962C8B-B14F-4D97-AF65-F5344CB8AC3E}">
        <p14:creationId xmlns:p14="http://schemas.microsoft.com/office/powerpoint/2010/main" val="35948989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tLang="zh-TW" dirty="0">
                <a:ea typeface="標楷體" charset="-120"/>
              </a:rPr>
              <a:t>Statistical Learning Approaches</a:t>
            </a:r>
            <a:endParaRPr lang="zh-TW" altLang="en-US" dirty="0">
              <a:ea typeface="標楷體" charset="-120"/>
            </a:endParaRPr>
          </a:p>
        </p:txBody>
      </p:sp>
      <p:sp>
        <p:nvSpPr>
          <p:cNvPr id="18434" name="Rectangle 3"/>
          <p:cNvSpPr>
            <a:spLocks noGrp="1" noChangeArrowheads="1"/>
          </p:cNvSpPr>
          <p:nvPr>
            <p:ph type="body" idx="1"/>
          </p:nvPr>
        </p:nvSpPr>
        <p:spPr>
          <a:xfrm>
            <a:off x="755650" y="1844675"/>
            <a:ext cx="7992814" cy="4824685"/>
          </a:xfrm>
        </p:spPr>
        <p:txBody>
          <a:bodyPr>
            <a:normAutofit/>
          </a:bodyPr>
          <a:lstStyle/>
          <a:p>
            <a:r>
              <a:rPr lang="zh-CN" altLang="en-US" dirty="0">
                <a:cs typeface="Times New Roman" panose="02020603050405020304" pitchFamily="18" charset="0"/>
              </a:rPr>
              <a:t>為了計算方便，也有從計算最小值的角度來看，即</a:t>
            </a:r>
            <a:r>
              <a:rPr lang="zh-TW" altLang="en-US" dirty="0">
                <a:cs typeface="Times New Roman" panose="02020603050405020304" pitchFamily="18" charset="0"/>
              </a:rPr>
              <a:t> </a:t>
            </a:r>
            <a:r>
              <a:rPr lang="en-US" altLang="zh-TW" i="1" dirty="0"/>
              <a:t>argmax</a:t>
            </a:r>
            <a:r>
              <a:rPr lang="en-US" altLang="zh-TW" dirty="0"/>
              <a:t> </a:t>
            </a:r>
            <a:r>
              <a:rPr lang="en-US" altLang="zh-TW" dirty="0">
                <a:latin typeface="Times New Roman" panose="02020603050405020304" pitchFamily="18" charset="0"/>
                <a:cs typeface="Times New Roman" panose="02020603050405020304" pitchFamily="18" charset="0"/>
              </a:rPr>
              <a:t>∏</a:t>
            </a:r>
            <a:r>
              <a:rPr lang="en-US" altLang="zh-TW" dirty="0"/>
              <a:t> P(</a:t>
            </a:r>
            <a:r>
              <a:rPr lang="en-US" altLang="zh-TW" dirty="0" err="1"/>
              <a:t>x</a:t>
            </a:r>
            <a:r>
              <a:rPr lang="en-US" altLang="zh-TW" baseline="-25000" dirty="0" err="1"/>
              <a:t>k</a:t>
            </a:r>
            <a:r>
              <a:rPr lang="en-US" altLang="zh-TW" dirty="0"/>
              <a:t> | </a:t>
            </a:r>
            <a:r>
              <a:rPr lang="en-US" altLang="zh-TW" dirty="0" err="1"/>
              <a:t>y</a:t>
            </a:r>
            <a:r>
              <a:rPr lang="en-US" altLang="zh-TW" baseline="-25000" dirty="0" err="1"/>
              <a:t>i</a:t>
            </a:r>
            <a:r>
              <a:rPr lang="en-US" altLang="zh-TW" dirty="0"/>
              <a:t>) </a:t>
            </a:r>
            <a:r>
              <a:rPr lang="en-US" altLang="zh-TW" dirty="0">
                <a:sym typeface="Wingdings" pitchFamily="2" charset="2"/>
              </a:rPr>
              <a:t> </a:t>
            </a:r>
            <a:r>
              <a:rPr lang="en-US" altLang="zh-TW" i="1" dirty="0" err="1">
                <a:sym typeface="Wingdings" pitchFamily="2" charset="2"/>
              </a:rPr>
              <a:t>argmin</a:t>
            </a:r>
            <a:r>
              <a:rPr lang="en-US" altLang="zh-TW" dirty="0">
                <a:sym typeface="Wingdings" pitchFamily="2" charset="2"/>
              </a:rPr>
              <a:t> 1 /</a:t>
            </a:r>
            <a:r>
              <a:rPr lang="en-US" altLang="zh-TW" dirty="0">
                <a:latin typeface="Times New Roman" panose="02020603050405020304" pitchFamily="18" charset="0"/>
                <a:cs typeface="Times New Roman" panose="02020603050405020304" pitchFamily="18" charset="0"/>
              </a:rPr>
              <a:t> ∏</a:t>
            </a:r>
            <a:r>
              <a:rPr lang="en-US" altLang="zh-TW" dirty="0"/>
              <a:t> P(</a:t>
            </a:r>
            <a:r>
              <a:rPr lang="en-US" altLang="zh-TW" dirty="0" err="1"/>
              <a:t>x</a:t>
            </a:r>
            <a:r>
              <a:rPr lang="en-US" altLang="zh-TW" baseline="-25000" dirty="0" err="1"/>
              <a:t>k</a:t>
            </a:r>
            <a:r>
              <a:rPr lang="en-US" altLang="zh-TW" dirty="0"/>
              <a:t> | </a:t>
            </a:r>
            <a:r>
              <a:rPr lang="en-US" altLang="zh-TW" dirty="0" err="1"/>
              <a:t>y</a:t>
            </a:r>
            <a:r>
              <a:rPr lang="en-US" altLang="zh-TW" baseline="-25000" dirty="0" err="1"/>
              <a:t>i</a:t>
            </a:r>
            <a:r>
              <a:rPr lang="en-US" altLang="zh-TW" dirty="0"/>
              <a:t>) </a:t>
            </a:r>
          </a:p>
          <a:p>
            <a:r>
              <a:rPr lang="zh-CN" altLang="en-US" dirty="0">
                <a:cs typeface="Times New Roman" panose="02020603050405020304" pitchFamily="18" charset="0"/>
              </a:rPr>
              <a:t>取</a:t>
            </a:r>
            <a:r>
              <a:rPr lang="zh-TW" altLang="en-US" dirty="0">
                <a:cs typeface="Times New Roman" panose="02020603050405020304" pitchFamily="18" charset="0"/>
              </a:rPr>
              <a:t> </a:t>
            </a:r>
            <a:r>
              <a:rPr lang="en-US" altLang="zh-TW" dirty="0">
                <a:cs typeface="Times New Roman" panose="02020603050405020304" pitchFamily="18" charset="0"/>
              </a:rPr>
              <a:t>log </a:t>
            </a:r>
            <a:r>
              <a:rPr lang="zh-CN" altLang="en-US" dirty="0">
                <a:cs typeface="Times New Roman" panose="02020603050405020304" pitchFamily="18" charset="0"/>
              </a:rPr>
              <a:t>之後，轉換成</a:t>
            </a:r>
            <a:r>
              <a:rPr lang="zh-TW" altLang="en-US" dirty="0">
                <a:cs typeface="Times New Roman" panose="02020603050405020304" pitchFamily="18" charset="0"/>
              </a:rPr>
              <a:t> </a:t>
            </a:r>
            <a:r>
              <a:rPr lang="en-US" altLang="zh-TW" i="1" dirty="0" err="1">
                <a:cs typeface="Times New Roman" panose="02020603050405020304" pitchFamily="18" charset="0"/>
              </a:rPr>
              <a:t>argmin</a:t>
            </a:r>
            <a:r>
              <a:rPr lang="en-US" altLang="zh-TW" dirty="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 -log </a:t>
            </a:r>
            <a:r>
              <a:rPr lang="en-US" altLang="zh-TW" dirty="0"/>
              <a:t>P(</a:t>
            </a:r>
            <a:r>
              <a:rPr lang="en-US" altLang="zh-TW" dirty="0" err="1"/>
              <a:t>x</a:t>
            </a:r>
            <a:r>
              <a:rPr lang="en-US" altLang="zh-TW" baseline="-25000" dirty="0" err="1"/>
              <a:t>k</a:t>
            </a:r>
            <a:r>
              <a:rPr lang="en-US" altLang="zh-TW" dirty="0"/>
              <a:t> | </a:t>
            </a:r>
            <a:r>
              <a:rPr lang="en-US" altLang="zh-TW" dirty="0" err="1"/>
              <a:t>y</a:t>
            </a:r>
            <a:r>
              <a:rPr lang="en-US" altLang="zh-TW" baseline="-25000" dirty="0" err="1"/>
              <a:t>i</a:t>
            </a:r>
            <a:r>
              <a:rPr lang="en-US" altLang="zh-TW" dirty="0"/>
              <a:t>)</a:t>
            </a:r>
          </a:p>
          <a:p>
            <a:pPr lvl="1"/>
            <a:r>
              <a:rPr lang="zh-CN" altLang="en-US" dirty="0">
                <a:cs typeface="Times New Roman" panose="02020603050405020304" pitchFamily="18" charset="0"/>
              </a:rPr>
              <a:t>這就成了</a:t>
            </a:r>
            <a:r>
              <a:rPr lang="zh-TW" altLang="en-US" dirty="0">
                <a:cs typeface="Times New Roman" panose="02020603050405020304" pitchFamily="18" charset="0"/>
              </a:rPr>
              <a:t>找最小值，這也是為什麼許多機器學習的方法利用 </a:t>
            </a:r>
            <a:r>
              <a:rPr lang="en-US" altLang="zh-TW" dirty="0">
                <a:cs typeface="Times New Roman" panose="02020603050405020304" pitchFamily="18" charset="0"/>
              </a:rPr>
              <a:t>gradient descent </a:t>
            </a:r>
            <a:r>
              <a:rPr lang="zh-CN" altLang="en-US" dirty="0">
                <a:cs typeface="Times New Roman" panose="02020603050405020304" pitchFamily="18" charset="0"/>
              </a:rPr>
              <a:t>找最小值的原因</a:t>
            </a:r>
            <a:endParaRPr lang="en-US" altLang="zh-TW" dirty="0">
              <a:cs typeface="Times New Roman" panose="02020603050405020304" pitchFamily="18" charset="0"/>
            </a:endParaRPr>
          </a:p>
          <a:p>
            <a:endParaRPr lang="en-US" altLang="zh-CN" dirty="0"/>
          </a:p>
        </p:txBody>
      </p:sp>
    </p:spTree>
    <p:extLst>
      <p:ext uri="{BB962C8B-B14F-4D97-AF65-F5344CB8AC3E}">
        <p14:creationId xmlns:p14="http://schemas.microsoft.com/office/powerpoint/2010/main" val="32355080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eaLnBrk="1" hangingPunct="1"/>
            <a:r>
              <a:rPr lang="en-US" altLang="zh-TW">
                <a:ea typeface="標楷體" charset="-120"/>
              </a:rPr>
              <a:t>Outline</a:t>
            </a:r>
            <a:endParaRPr lang="zh-TW" altLang="en-US">
              <a:ea typeface="標楷體" charset="-120"/>
            </a:endParaRPr>
          </a:p>
        </p:txBody>
      </p:sp>
      <p:sp>
        <p:nvSpPr>
          <p:cNvPr id="16386" name="Rectangle 3"/>
          <p:cNvSpPr>
            <a:spLocks noGrp="1" noChangeArrowheads="1"/>
          </p:cNvSpPr>
          <p:nvPr>
            <p:ph type="body" idx="1"/>
          </p:nvPr>
        </p:nvSpPr>
        <p:spPr>
          <a:xfrm>
            <a:off x="685800" y="1844675"/>
            <a:ext cx="7772400" cy="4327525"/>
          </a:xfrm>
        </p:spPr>
        <p:txBody>
          <a:bodyPr/>
          <a:lstStyle/>
          <a:p>
            <a:pPr eaLnBrk="1" hangingPunct="1"/>
            <a:r>
              <a:rPr lang="en-US" altLang="zh-TW" sz="2800" dirty="0">
                <a:solidFill>
                  <a:schemeClr val="bg2">
                    <a:lumMod val="50000"/>
                    <a:lumOff val="50000"/>
                  </a:schemeClr>
                </a:solidFill>
                <a:ea typeface="標楷體" charset="-120"/>
              </a:rPr>
              <a:t>Why</a:t>
            </a:r>
          </a:p>
          <a:p>
            <a:pPr eaLnBrk="1" hangingPunct="1"/>
            <a:r>
              <a:rPr lang="en-US" altLang="zh-TW" sz="2800" dirty="0">
                <a:solidFill>
                  <a:schemeClr val="bg2">
                    <a:lumMod val="50000"/>
                    <a:lumOff val="50000"/>
                  </a:schemeClr>
                </a:solidFill>
                <a:ea typeface="標楷體" charset="-120"/>
              </a:rPr>
              <a:t>Data formats</a:t>
            </a:r>
          </a:p>
          <a:p>
            <a:pPr eaLnBrk="1" hangingPunct="1"/>
            <a:r>
              <a:rPr lang="en-US" altLang="zh-TW" sz="2800" dirty="0">
                <a:solidFill>
                  <a:schemeClr val="bg2">
                    <a:lumMod val="50000"/>
                    <a:lumOff val="50000"/>
                  </a:schemeClr>
                </a:solidFill>
                <a:ea typeface="標楷體" charset="-120"/>
              </a:rPr>
              <a:t>Learnability</a:t>
            </a:r>
          </a:p>
          <a:p>
            <a:pPr eaLnBrk="1" hangingPunct="1"/>
            <a:r>
              <a:rPr lang="en-US" altLang="zh-TW" sz="2800" dirty="0">
                <a:solidFill>
                  <a:schemeClr val="bg2">
                    <a:lumMod val="50000"/>
                    <a:lumOff val="50000"/>
                  </a:schemeClr>
                </a:solidFill>
                <a:ea typeface="標楷體" charset="-120"/>
              </a:rPr>
              <a:t>Statistical Learning Approaches</a:t>
            </a:r>
          </a:p>
          <a:p>
            <a:pPr eaLnBrk="1" hangingPunct="1"/>
            <a:r>
              <a:rPr lang="en-US" altLang="zh-TW" sz="2800" dirty="0">
                <a:ea typeface="標楷體" charset="-120"/>
              </a:rPr>
              <a:t>Elements of Information Theory</a:t>
            </a:r>
          </a:p>
        </p:txBody>
      </p:sp>
    </p:spTree>
    <p:extLst>
      <p:ext uri="{BB962C8B-B14F-4D97-AF65-F5344CB8AC3E}">
        <p14:creationId xmlns:p14="http://schemas.microsoft.com/office/powerpoint/2010/main" val="37302282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tLang="zh-TW" dirty="0">
                <a:ea typeface="標楷體" charset="-120"/>
              </a:rPr>
              <a:t>Elements of Information Theory</a:t>
            </a:r>
            <a:endParaRPr lang="zh-TW" altLang="en-US" dirty="0">
              <a:ea typeface="標楷體" charset="-120"/>
            </a:endParaRPr>
          </a:p>
        </p:txBody>
      </p:sp>
      <p:sp>
        <p:nvSpPr>
          <p:cNvPr id="18434" name="Rectangle 3"/>
          <p:cNvSpPr>
            <a:spLocks noGrp="1" noChangeArrowheads="1"/>
          </p:cNvSpPr>
          <p:nvPr>
            <p:ph type="body" idx="1"/>
          </p:nvPr>
        </p:nvSpPr>
        <p:spPr>
          <a:xfrm>
            <a:off x="755650" y="1844675"/>
            <a:ext cx="7992814" cy="3744565"/>
          </a:xfrm>
        </p:spPr>
        <p:txBody>
          <a:bodyPr>
            <a:normAutofit/>
          </a:bodyPr>
          <a:lstStyle/>
          <a:p>
            <a:r>
              <a:rPr lang="en-US" altLang="zh-TW" dirty="0">
                <a:solidFill>
                  <a:srgbClr val="0000FF"/>
                </a:solidFill>
                <a:cs typeface="Times New Roman" panose="02020603050405020304" pitchFamily="18" charset="0"/>
              </a:rPr>
              <a:t>entropy</a:t>
            </a:r>
            <a:r>
              <a:rPr lang="en-US" altLang="zh-TW" dirty="0">
                <a:cs typeface="Times New Roman" panose="02020603050405020304" pitchFamily="18" charset="0"/>
              </a:rPr>
              <a:t> </a:t>
            </a:r>
            <a:r>
              <a:rPr lang="zh-CN" altLang="en-US" dirty="0">
                <a:cs typeface="Times New Roman" panose="02020603050405020304" pitchFamily="18" charset="0"/>
              </a:rPr>
              <a:t>又稱</a:t>
            </a:r>
            <a:r>
              <a:rPr lang="zh-TW" altLang="en-US" dirty="0">
                <a:cs typeface="Times New Roman" panose="02020603050405020304" pitchFamily="18" charset="0"/>
              </a:rPr>
              <a:t> </a:t>
            </a:r>
            <a:r>
              <a:rPr lang="en-US" altLang="zh-TW" dirty="0">
                <a:cs typeface="Times New Roman" panose="02020603050405020304" pitchFamily="18" charset="0"/>
              </a:rPr>
              <a:t>Shannon entropy </a:t>
            </a:r>
            <a:r>
              <a:rPr lang="zh-TW" altLang="en-US" dirty="0">
                <a:cs typeface="Times New Roman" panose="02020603050405020304" pitchFamily="18" charset="0"/>
              </a:rPr>
              <a:t>（</a:t>
            </a:r>
            <a:r>
              <a:rPr lang="en-US" altLang="zh-TW" dirty="0">
                <a:cs typeface="Times New Roman" panose="02020603050405020304" pitchFamily="18" charset="0"/>
              </a:rPr>
              <a:t>Shannon </a:t>
            </a:r>
            <a:r>
              <a:rPr lang="zh-CN" altLang="en-US" dirty="0">
                <a:cs typeface="Times New Roman" panose="02020603050405020304" pitchFamily="18" charset="0"/>
              </a:rPr>
              <a:t>是所謂的</a:t>
            </a:r>
            <a:r>
              <a:rPr lang="zh-TW" altLang="en-US" dirty="0">
                <a:cs typeface="Times New Roman" panose="02020603050405020304" pitchFamily="18" charset="0"/>
              </a:rPr>
              <a:t> </a:t>
            </a:r>
            <a:r>
              <a:rPr lang="en-US" altLang="zh-TW" dirty="0">
                <a:cs typeface="Times New Roman" panose="02020603050405020304" pitchFamily="18" charset="0"/>
              </a:rPr>
              <a:t>information theory </a:t>
            </a:r>
            <a:r>
              <a:rPr lang="zh-CN" altLang="en-US" dirty="0">
                <a:cs typeface="Times New Roman" panose="02020603050405020304" pitchFamily="18" charset="0"/>
              </a:rPr>
              <a:t>之父</a:t>
            </a:r>
            <a:r>
              <a:rPr lang="zh-TW" altLang="en-US" dirty="0">
                <a:cs typeface="Times New Roman" panose="02020603050405020304" pitchFamily="18" charset="0"/>
              </a:rPr>
              <a:t>）</a:t>
            </a:r>
            <a:endParaRPr lang="en-US" altLang="zh-TW" dirty="0">
              <a:cs typeface="Times New Roman" panose="02020603050405020304" pitchFamily="18" charset="0"/>
            </a:endParaRPr>
          </a:p>
          <a:p>
            <a:pPr lvl="1"/>
            <a:r>
              <a:rPr lang="zh-TW" altLang="en-US" dirty="0">
                <a:cs typeface="Times New Roman" panose="02020603050405020304" pitchFamily="18" charset="0"/>
              </a:rPr>
              <a:t>它最原始（訊號處理）的說法：希望能找出一個 </a:t>
            </a:r>
            <a:r>
              <a:rPr lang="en-US" altLang="zh-TW" dirty="0">
                <a:cs typeface="Times New Roman" panose="02020603050405020304" pitchFamily="18" charset="0"/>
              </a:rPr>
              <a:t>encoding </a:t>
            </a:r>
            <a:r>
              <a:rPr lang="zh-CN" altLang="en-US" dirty="0">
                <a:cs typeface="Times New Roman" panose="02020603050405020304" pitchFamily="18" charset="0"/>
              </a:rPr>
              <a:t>的方式能夠使用最少的</a:t>
            </a:r>
            <a:r>
              <a:rPr lang="zh-TW" altLang="en-US" dirty="0">
                <a:cs typeface="Times New Roman" panose="02020603050405020304" pitchFamily="18" charset="0"/>
              </a:rPr>
              <a:t>資訊量而把所需要訊息傳出去。</a:t>
            </a:r>
            <a:endParaRPr lang="en-US" altLang="zh-CN" baseline="30000" dirty="0"/>
          </a:p>
        </p:txBody>
      </p:sp>
      <p:pic>
        <p:nvPicPr>
          <p:cNvPr id="3" name="圖片 2">
            <a:extLst>
              <a:ext uri="{FF2B5EF4-FFF2-40B4-BE49-F238E27FC236}">
                <a16:creationId xmlns:a16="http://schemas.microsoft.com/office/drawing/2014/main" id="{59E386FC-867C-C744-BCFA-4767FC401157}"/>
              </a:ext>
            </a:extLst>
          </p:cNvPr>
          <p:cNvPicPr>
            <a:picLocks noChangeAspect="1"/>
          </p:cNvPicPr>
          <p:nvPr/>
        </p:nvPicPr>
        <p:blipFill>
          <a:blip r:embed="rId2"/>
          <a:stretch>
            <a:fillRect/>
          </a:stretch>
        </p:blipFill>
        <p:spPr>
          <a:xfrm>
            <a:off x="2195736" y="5074508"/>
            <a:ext cx="3888432" cy="1153348"/>
          </a:xfrm>
          <a:prstGeom prst="rect">
            <a:avLst/>
          </a:prstGeom>
        </p:spPr>
      </p:pic>
    </p:spTree>
    <p:extLst>
      <p:ext uri="{BB962C8B-B14F-4D97-AF65-F5344CB8AC3E}">
        <p14:creationId xmlns:p14="http://schemas.microsoft.com/office/powerpoint/2010/main" val="41436363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tLang="zh-TW" dirty="0">
                <a:ea typeface="標楷體" charset="-120"/>
              </a:rPr>
              <a:t>Elements of Information Theory</a:t>
            </a:r>
            <a:endParaRPr lang="zh-TW" altLang="en-US" dirty="0">
              <a:ea typeface="標楷體" charset="-120"/>
            </a:endParaRPr>
          </a:p>
        </p:txBody>
      </p:sp>
      <p:sp>
        <p:nvSpPr>
          <p:cNvPr id="18434" name="Rectangle 3"/>
          <p:cNvSpPr>
            <a:spLocks noGrp="1" noChangeArrowheads="1"/>
          </p:cNvSpPr>
          <p:nvPr>
            <p:ph type="body" idx="1"/>
          </p:nvPr>
        </p:nvSpPr>
        <p:spPr>
          <a:xfrm>
            <a:off x="755650" y="1844676"/>
            <a:ext cx="7992814" cy="3606452"/>
          </a:xfrm>
        </p:spPr>
        <p:txBody>
          <a:bodyPr>
            <a:normAutofit lnSpcReduction="10000"/>
          </a:bodyPr>
          <a:lstStyle/>
          <a:p>
            <a:pPr lvl="1"/>
            <a:r>
              <a:rPr lang="zh-TW" altLang="en-US" dirty="0">
                <a:cs typeface="Times New Roman" panose="02020603050405020304" pitchFamily="18" charset="0"/>
              </a:rPr>
              <a:t>如果出現機率都相同，而總共有八種訊息，我們最小的訊息量就是 </a:t>
            </a:r>
            <a:r>
              <a:rPr lang="en-US" altLang="zh-TW" dirty="0">
                <a:cs typeface="Times New Roman" panose="02020603050405020304" pitchFamily="18" charset="0"/>
              </a:rPr>
              <a:t>3 </a:t>
            </a:r>
            <a:r>
              <a:rPr lang="zh-CN" altLang="en-US" dirty="0">
                <a:cs typeface="Times New Roman" panose="02020603050405020304" pitchFamily="18" charset="0"/>
              </a:rPr>
              <a:t>個</a:t>
            </a:r>
            <a:r>
              <a:rPr lang="zh-TW" altLang="en-US" dirty="0">
                <a:cs typeface="Times New Roman" panose="02020603050405020304" pitchFamily="18" charset="0"/>
              </a:rPr>
              <a:t> </a:t>
            </a:r>
            <a:r>
              <a:rPr lang="en-US" altLang="zh-TW" dirty="0">
                <a:cs typeface="Times New Roman" panose="02020603050405020304" pitchFamily="18" charset="0"/>
              </a:rPr>
              <a:t>bits</a:t>
            </a:r>
            <a:r>
              <a:rPr lang="zh-TW" altLang="en-US" dirty="0">
                <a:cs typeface="Times New Roman" panose="02020603050405020304" pitchFamily="18" charset="0"/>
              </a:rPr>
              <a:t>（</a:t>
            </a:r>
            <a:r>
              <a:rPr lang="en-US" altLang="zh-TW" dirty="0" err="1">
                <a:cs typeface="Times New Roman" panose="02020603050405020304" pitchFamily="18" charset="0"/>
              </a:rPr>
              <a:t>ie</a:t>
            </a:r>
            <a:r>
              <a:rPr lang="en-US" altLang="zh-TW" dirty="0">
                <a:cs typeface="Times New Roman" panose="02020603050405020304" pitchFamily="18" charset="0"/>
              </a:rPr>
              <a:t>. 2</a:t>
            </a:r>
            <a:r>
              <a:rPr lang="en-US" altLang="zh-TW" baseline="30000" dirty="0">
                <a:cs typeface="Times New Roman" panose="02020603050405020304" pitchFamily="18" charset="0"/>
              </a:rPr>
              <a:t>3</a:t>
            </a:r>
            <a:r>
              <a:rPr lang="zh-TW" altLang="en-US" dirty="0">
                <a:cs typeface="Times New Roman" panose="02020603050405020304" pitchFamily="18" charset="0"/>
              </a:rPr>
              <a:t>）</a:t>
            </a:r>
            <a:endParaRPr lang="en-US" altLang="zh-TW" dirty="0">
              <a:cs typeface="Times New Roman" panose="02020603050405020304" pitchFamily="18" charset="0"/>
            </a:endParaRPr>
          </a:p>
          <a:p>
            <a:pPr lvl="2"/>
            <a:r>
              <a:rPr lang="en-US" altLang="zh-TW" dirty="0">
                <a:cs typeface="Times New Roman" panose="02020603050405020304" pitchFamily="18" charset="0"/>
              </a:rPr>
              <a:t>H(X) = - 8 * 1/8 * log</a:t>
            </a:r>
            <a:r>
              <a:rPr lang="en-US" altLang="zh-TW" baseline="-25000" dirty="0">
                <a:cs typeface="Times New Roman" panose="02020603050405020304" pitchFamily="18" charset="0"/>
              </a:rPr>
              <a:t>2</a:t>
            </a:r>
            <a:r>
              <a:rPr lang="en-US" altLang="zh-TW" dirty="0">
                <a:cs typeface="Times New Roman" panose="02020603050405020304" pitchFamily="18" charset="0"/>
              </a:rPr>
              <a:t> 1/8 = 3</a:t>
            </a:r>
          </a:p>
          <a:p>
            <a:pPr lvl="1"/>
            <a:r>
              <a:rPr lang="zh-TW" altLang="en-US" dirty="0">
                <a:cs typeface="Times New Roman" panose="02020603050405020304" pitchFamily="18" charset="0"/>
              </a:rPr>
              <a:t>如果出現機率</a:t>
            </a:r>
            <a:r>
              <a:rPr lang="zh-CN" altLang="en-US" dirty="0">
                <a:cs typeface="Times New Roman" panose="02020603050405020304" pitchFamily="18" charset="0"/>
              </a:rPr>
              <a:t>不同，例如出現第一種訊息的機率是</a:t>
            </a:r>
            <a:r>
              <a:rPr lang="zh-TW" altLang="en-US" dirty="0">
                <a:cs typeface="Times New Roman" panose="02020603050405020304" pitchFamily="18" charset="0"/>
              </a:rPr>
              <a:t> </a:t>
            </a:r>
            <a:r>
              <a:rPr lang="en-US" altLang="zh-TW" dirty="0">
                <a:cs typeface="Times New Roman" panose="02020603050405020304" pitchFamily="18" charset="0"/>
              </a:rPr>
              <a:t>½</a:t>
            </a:r>
            <a:r>
              <a:rPr lang="zh-TW" altLang="en-US" dirty="0">
                <a:cs typeface="Times New Roman" panose="02020603050405020304" pitchFamily="18" charset="0"/>
              </a:rPr>
              <a:t>，而其他訊息出現的機率都是 </a:t>
            </a:r>
            <a:r>
              <a:rPr lang="en-US" altLang="zh-TW" dirty="0">
                <a:cs typeface="Times New Roman" panose="02020603050405020304" pitchFamily="18" charset="0"/>
              </a:rPr>
              <a:t>1/14</a:t>
            </a:r>
            <a:r>
              <a:rPr lang="zh-TW" altLang="en-US" dirty="0">
                <a:cs typeface="Times New Roman" panose="02020603050405020304" pitchFamily="18" charset="0"/>
              </a:rPr>
              <a:t>。</a:t>
            </a:r>
            <a:endParaRPr lang="en-US" altLang="zh-TW" dirty="0">
              <a:cs typeface="Times New Roman" panose="02020603050405020304" pitchFamily="18" charset="0"/>
            </a:endParaRPr>
          </a:p>
          <a:p>
            <a:pPr lvl="2"/>
            <a:r>
              <a:rPr lang="en-US" altLang="zh-CN" dirty="0">
                <a:cs typeface="Times New Roman" panose="02020603050405020304" pitchFamily="18" charset="0"/>
              </a:rPr>
              <a:t>H(X) = - ½ * log</a:t>
            </a:r>
            <a:r>
              <a:rPr lang="en-US" altLang="zh-CN" baseline="-25000" dirty="0">
                <a:cs typeface="Times New Roman" panose="02020603050405020304" pitchFamily="18" charset="0"/>
              </a:rPr>
              <a:t>2</a:t>
            </a:r>
            <a:r>
              <a:rPr lang="en-US" altLang="zh-CN" dirty="0">
                <a:cs typeface="Times New Roman" panose="02020603050405020304" pitchFamily="18" charset="0"/>
              </a:rPr>
              <a:t> ½ + -7 * 1/14 * log</a:t>
            </a:r>
            <a:r>
              <a:rPr lang="en-US" altLang="zh-CN" baseline="-25000" dirty="0">
                <a:cs typeface="Times New Roman" panose="02020603050405020304" pitchFamily="18" charset="0"/>
              </a:rPr>
              <a:t>2</a:t>
            </a:r>
            <a:r>
              <a:rPr lang="en-US" altLang="zh-CN" dirty="0">
                <a:cs typeface="Times New Roman" panose="02020603050405020304" pitchFamily="18" charset="0"/>
              </a:rPr>
              <a:t> 1/14 = </a:t>
            </a:r>
          </a:p>
          <a:p>
            <a:pPr lvl="2"/>
            <a:r>
              <a:rPr lang="en-US" altLang="zh-CN" dirty="0">
                <a:cs typeface="Times New Roman" panose="02020603050405020304" pitchFamily="18" charset="0"/>
              </a:rPr>
              <a:t>        ~= ½ + ½ * 3.8 ~= 2.4</a:t>
            </a:r>
            <a:endParaRPr lang="en-US" altLang="zh-CN" dirty="0"/>
          </a:p>
        </p:txBody>
      </p:sp>
      <p:pic>
        <p:nvPicPr>
          <p:cNvPr id="3" name="圖片 2">
            <a:extLst>
              <a:ext uri="{FF2B5EF4-FFF2-40B4-BE49-F238E27FC236}">
                <a16:creationId xmlns:a16="http://schemas.microsoft.com/office/drawing/2014/main" id="{59E386FC-867C-C744-BCFA-4767FC401157}"/>
              </a:ext>
            </a:extLst>
          </p:cNvPr>
          <p:cNvPicPr>
            <a:picLocks noChangeAspect="1"/>
          </p:cNvPicPr>
          <p:nvPr/>
        </p:nvPicPr>
        <p:blipFill>
          <a:blip r:embed="rId2"/>
          <a:stretch>
            <a:fillRect/>
          </a:stretch>
        </p:blipFill>
        <p:spPr>
          <a:xfrm>
            <a:off x="2627784" y="5516012"/>
            <a:ext cx="3888432" cy="1153348"/>
          </a:xfrm>
          <a:prstGeom prst="rect">
            <a:avLst/>
          </a:prstGeom>
          <a:ln w="28575">
            <a:solidFill>
              <a:srgbClr val="0000FF"/>
            </a:solidFill>
          </a:ln>
        </p:spPr>
      </p:pic>
    </p:spTree>
    <p:extLst>
      <p:ext uri="{BB962C8B-B14F-4D97-AF65-F5344CB8AC3E}">
        <p14:creationId xmlns:p14="http://schemas.microsoft.com/office/powerpoint/2010/main" val="14466726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tLang="zh-TW" dirty="0">
                <a:ea typeface="標楷體" charset="-120"/>
              </a:rPr>
              <a:t>Elements of Information Theory</a:t>
            </a:r>
            <a:endParaRPr lang="zh-TW" altLang="en-US" dirty="0">
              <a:ea typeface="標楷體" charset="-120"/>
            </a:endParaRPr>
          </a:p>
        </p:txBody>
      </p:sp>
      <p:sp>
        <p:nvSpPr>
          <p:cNvPr id="18434" name="Rectangle 3"/>
          <p:cNvSpPr>
            <a:spLocks noGrp="1" noChangeArrowheads="1"/>
          </p:cNvSpPr>
          <p:nvPr>
            <p:ph type="body" idx="1"/>
          </p:nvPr>
        </p:nvSpPr>
        <p:spPr>
          <a:xfrm>
            <a:off x="755650" y="1844675"/>
            <a:ext cx="7992814" cy="3744565"/>
          </a:xfrm>
        </p:spPr>
        <p:txBody>
          <a:bodyPr>
            <a:normAutofit fontScale="92500"/>
          </a:bodyPr>
          <a:lstStyle/>
          <a:p>
            <a:r>
              <a:rPr lang="zh-CN" altLang="en-US" dirty="0">
                <a:cs typeface="Times New Roman" panose="02020603050405020304" pitchFamily="18" charset="0"/>
              </a:rPr>
              <a:t>何謂</a:t>
            </a:r>
            <a:r>
              <a:rPr lang="en-US" altLang="zh-CN" dirty="0">
                <a:cs typeface="Times New Roman" panose="02020603050405020304" pitchFamily="18" charset="0"/>
              </a:rPr>
              <a:t> cross-</a:t>
            </a:r>
            <a:r>
              <a:rPr lang="en-US" altLang="zh-TW" dirty="0">
                <a:cs typeface="Times New Roman" panose="02020603050405020304" pitchFamily="18" charset="0"/>
              </a:rPr>
              <a:t>entropy?</a:t>
            </a:r>
          </a:p>
          <a:p>
            <a:pPr lvl="1"/>
            <a:r>
              <a:rPr lang="zh-CN" altLang="en-US" dirty="0">
                <a:cs typeface="Times New Roman" panose="02020603050405020304" pitchFamily="18" charset="0"/>
              </a:rPr>
              <a:t>由於</a:t>
            </a:r>
            <a:r>
              <a:rPr lang="zh-TW" altLang="en-US" dirty="0">
                <a:cs typeface="Times New Roman" panose="02020603050405020304" pitchFamily="18" charset="0"/>
              </a:rPr>
              <a:t> </a:t>
            </a:r>
            <a:r>
              <a:rPr lang="en-US" altLang="zh-TW" dirty="0">
                <a:cs typeface="Times New Roman" panose="02020603050405020304" pitchFamily="18" charset="0"/>
              </a:rPr>
              <a:t>y </a:t>
            </a:r>
            <a:r>
              <a:rPr lang="zh-CN" altLang="en-US" dirty="0">
                <a:cs typeface="Times New Roman" panose="02020603050405020304" pitchFamily="18" charset="0"/>
              </a:rPr>
              <a:t>和</a:t>
            </a:r>
            <a:r>
              <a:rPr lang="zh-TW" altLang="en-US" dirty="0">
                <a:cs typeface="Times New Roman" panose="02020603050405020304" pitchFamily="18" charset="0"/>
              </a:rPr>
              <a:t> </a:t>
            </a:r>
            <a:r>
              <a:rPr lang="en-US" altLang="zh-TW" dirty="0" err="1">
                <a:cs typeface="Times New Roman" panose="02020603050405020304" pitchFamily="18" charset="0"/>
              </a:rPr>
              <a:t>ŷ</a:t>
            </a:r>
            <a:r>
              <a:rPr lang="zh-TW" altLang="en-US" dirty="0">
                <a:cs typeface="Times New Roman" panose="02020603050405020304" pitchFamily="18" charset="0"/>
              </a:rPr>
              <a:t> </a:t>
            </a:r>
            <a:r>
              <a:rPr lang="zh-CN" altLang="en-US" dirty="0">
                <a:cs typeface="Times New Roman" panose="02020603050405020304" pitchFamily="18" charset="0"/>
              </a:rPr>
              <a:t>各有各的</a:t>
            </a:r>
            <a:r>
              <a:rPr lang="zh-TW" altLang="en-US" dirty="0">
                <a:cs typeface="Times New Roman" panose="02020603050405020304" pitchFamily="18" charset="0"/>
              </a:rPr>
              <a:t> </a:t>
            </a:r>
            <a:r>
              <a:rPr lang="en-US" altLang="zh-TW" dirty="0">
                <a:cs typeface="Times New Roman" panose="02020603050405020304" pitchFamily="18" charset="0"/>
              </a:rPr>
              <a:t>probability distribution</a:t>
            </a:r>
            <a:r>
              <a:rPr lang="zh-TW" altLang="en-US" dirty="0">
                <a:cs typeface="Times New Roman" panose="02020603050405020304" pitchFamily="18" charset="0"/>
              </a:rPr>
              <a:t>，而我們的目標就是希望 </a:t>
            </a:r>
            <a:r>
              <a:rPr lang="en-US" altLang="zh-TW" dirty="0">
                <a:cs typeface="Times New Roman" panose="02020603050405020304" pitchFamily="18" charset="0"/>
              </a:rPr>
              <a:t>y </a:t>
            </a:r>
            <a:r>
              <a:rPr lang="zh-CN" altLang="en-US" dirty="0">
                <a:cs typeface="Times New Roman" panose="02020603050405020304" pitchFamily="18" charset="0"/>
              </a:rPr>
              <a:t>和</a:t>
            </a:r>
            <a:r>
              <a:rPr lang="zh-TW" altLang="en-US" dirty="0">
                <a:cs typeface="Times New Roman" panose="02020603050405020304" pitchFamily="18" charset="0"/>
              </a:rPr>
              <a:t> </a:t>
            </a:r>
            <a:r>
              <a:rPr lang="en-US" altLang="zh-TW" dirty="0" err="1">
                <a:cs typeface="Times New Roman" panose="02020603050405020304" pitchFamily="18" charset="0"/>
              </a:rPr>
              <a:t>ŷ</a:t>
            </a:r>
            <a:r>
              <a:rPr lang="en-US" altLang="zh-TW" dirty="0">
                <a:cs typeface="Times New Roman" panose="02020603050405020304" pitchFamily="18" charset="0"/>
              </a:rPr>
              <a:t> </a:t>
            </a:r>
            <a:r>
              <a:rPr lang="zh-CN" altLang="en-US" dirty="0">
                <a:cs typeface="Times New Roman" panose="02020603050405020304" pitchFamily="18" charset="0"/>
              </a:rPr>
              <a:t>的</a:t>
            </a:r>
            <a:r>
              <a:rPr lang="zh-TW" altLang="en-US" dirty="0">
                <a:cs typeface="Times New Roman" panose="02020603050405020304" pitchFamily="18" charset="0"/>
              </a:rPr>
              <a:t> </a:t>
            </a:r>
            <a:r>
              <a:rPr lang="en-US" altLang="zh-TW" dirty="0">
                <a:cs typeface="Times New Roman" panose="02020603050405020304" pitchFamily="18" charset="0"/>
              </a:rPr>
              <a:t>probability distribution</a:t>
            </a:r>
            <a:r>
              <a:rPr lang="zh-TW" altLang="en-US" dirty="0">
                <a:cs typeface="Times New Roman" panose="02020603050405020304" pitchFamily="18" charset="0"/>
              </a:rPr>
              <a:t> 越相似越好</a:t>
            </a:r>
            <a:endParaRPr lang="en-US" altLang="zh-TW" dirty="0">
              <a:cs typeface="Times New Roman" panose="02020603050405020304" pitchFamily="18" charset="0"/>
            </a:endParaRPr>
          </a:p>
          <a:p>
            <a:pPr lvl="1"/>
            <a:r>
              <a:rPr lang="zh-CN" altLang="en-US" dirty="0">
                <a:cs typeface="Times New Roman" panose="02020603050405020304" pitchFamily="18" charset="0"/>
              </a:rPr>
              <a:t>用來衡量兩個</a:t>
            </a:r>
            <a:r>
              <a:rPr lang="zh-TW" altLang="en-US" dirty="0">
                <a:cs typeface="Times New Roman" panose="02020603050405020304" pitchFamily="18" charset="0"/>
              </a:rPr>
              <a:t> </a:t>
            </a:r>
            <a:r>
              <a:rPr lang="en-US" altLang="zh-TW" dirty="0">
                <a:cs typeface="Times New Roman" panose="02020603050405020304" pitchFamily="18" charset="0"/>
              </a:rPr>
              <a:t>probability distribution </a:t>
            </a:r>
            <a:r>
              <a:rPr lang="zh-CN" altLang="en-US" dirty="0">
                <a:cs typeface="Times New Roman" panose="02020603050405020304" pitchFamily="18" charset="0"/>
              </a:rPr>
              <a:t>相似性（</a:t>
            </a:r>
            <a:r>
              <a:rPr lang="en-US" altLang="zh-CN" dirty="0">
                <a:cs typeface="Times New Roman" panose="02020603050405020304" pitchFamily="18" charset="0"/>
              </a:rPr>
              <a:t>similarity </a:t>
            </a:r>
            <a:r>
              <a:rPr lang="zh-CN" altLang="en-US" dirty="0">
                <a:cs typeface="Times New Roman" panose="02020603050405020304" pitchFamily="18" charset="0"/>
              </a:rPr>
              <a:t>或者</a:t>
            </a:r>
            <a:r>
              <a:rPr lang="en-US" altLang="zh-CN" dirty="0">
                <a:cs typeface="Times New Roman" panose="02020603050405020304" pitchFamily="18" charset="0"/>
              </a:rPr>
              <a:t> distance</a:t>
            </a:r>
            <a:r>
              <a:rPr lang="zh-CN" altLang="en-US" dirty="0">
                <a:cs typeface="Times New Roman" panose="02020603050405020304" pitchFamily="18" charset="0"/>
              </a:rPr>
              <a:t>）的就是</a:t>
            </a:r>
            <a:r>
              <a:rPr lang="zh-TW" altLang="en-US" dirty="0">
                <a:cs typeface="Times New Roman" panose="02020603050405020304" pitchFamily="18" charset="0"/>
              </a:rPr>
              <a:t> </a:t>
            </a:r>
            <a:r>
              <a:rPr lang="en-US" altLang="zh-TW" dirty="0">
                <a:cs typeface="Times New Roman" panose="02020603050405020304" pitchFamily="18" charset="0"/>
              </a:rPr>
              <a:t>cross-entropy.</a:t>
            </a:r>
          </a:p>
          <a:p>
            <a:pPr lvl="1"/>
            <a:r>
              <a:rPr lang="zh-CN" altLang="en-US" dirty="0">
                <a:cs typeface="Times New Roman" panose="02020603050405020304" pitchFamily="18" charset="0"/>
              </a:rPr>
              <a:t>若</a:t>
            </a:r>
            <a:r>
              <a:rPr lang="zh-TW" altLang="en-US" dirty="0">
                <a:cs typeface="Times New Roman" panose="02020603050405020304" pitchFamily="18" charset="0"/>
              </a:rPr>
              <a:t> </a:t>
            </a:r>
            <a:r>
              <a:rPr lang="en-US" altLang="zh-TW" dirty="0">
                <a:cs typeface="Times New Roman" panose="02020603050405020304" pitchFamily="18" charset="0"/>
              </a:rPr>
              <a:t>p for y and q for </a:t>
            </a:r>
            <a:r>
              <a:rPr lang="en-US" altLang="zh-TW" dirty="0" err="1">
                <a:cs typeface="Times New Roman" panose="02020603050405020304" pitchFamily="18" charset="0"/>
              </a:rPr>
              <a:t>ŷ</a:t>
            </a:r>
            <a:r>
              <a:rPr lang="zh-TW" altLang="en-US" dirty="0">
                <a:cs typeface="Times New Roman" panose="02020603050405020304" pitchFamily="18" charset="0"/>
              </a:rPr>
              <a:t>，則 </a:t>
            </a:r>
            <a:r>
              <a:rPr lang="en-US" altLang="zh-TW" dirty="0">
                <a:cs typeface="Times New Roman" panose="02020603050405020304" pitchFamily="18" charset="0"/>
              </a:rPr>
              <a:t>p </a:t>
            </a:r>
            <a:r>
              <a:rPr lang="zh-CN" altLang="en-US" dirty="0">
                <a:cs typeface="Times New Roman" panose="02020603050405020304" pitchFamily="18" charset="0"/>
              </a:rPr>
              <a:t>和</a:t>
            </a:r>
            <a:r>
              <a:rPr lang="zh-TW" altLang="en-US" dirty="0">
                <a:cs typeface="Times New Roman" panose="02020603050405020304" pitchFamily="18" charset="0"/>
              </a:rPr>
              <a:t> </a:t>
            </a:r>
            <a:r>
              <a:rPr lang="en-US" altLang="zh-TW" dirty="0">
                <a:cs typeface="Times New Roman" panose="02020603050405020304" pitchFamily="18" charset="0"/>
              </a:rPr>
              <a:t>q </a:t>
            </a:r>
            <a:r>
              <a:rPr lang="zh-CN" altLang="en-US" dirty="0">
                <a:cs typeface="Times New Roman" panose="02020603050405020304" pitchFamily="18" charset="0"/>
              </a:rPr>
              <a:t>的</a:t>
            </a:r>
            <a:r>
              <a:rPr lang="zh-TW" altLang="en-US" dirty="0">
                <a:cs typeface="Times New Roman" panose="02020603050405020304" pitchFamily="18" charset="0"/>
              </a:rPr>
              <a:t> </a:t>
            </a:r>
            <a:r>
              <a:rPr lang="en-US" altLang="zh-TW" dirty="0">
                <a:cs typeface="Times New Roman" panose="02020603050405020304" pitchFamily="18" charset="0"/>
              </a:rPr>
              <a:t>cross entropy </a:t>
            </a:r>
            <a:r>
              <a:rPr lang="zh-CN" altLang="en-US" dirty="0">
                <a:cs typeface="Times New Roman" panose="02020603050405020304" pitchFamily="18" charset="0"/>
              </a:rPr>
              <a:t>定義如下：</a:t>
            </a:r>
            <a:endParaRPr lang="en-US" altLang="zh-CN" dirty="0">
              <a:cs typeface="Times New Roman" panose="02020603050405020304" pitchFamily="18" charset="0"/>
            </a:endParaRPr>
          </a:p>
          <a:p>
            <a:pPr lvl="1"/>
            <a:endParaRPr lang="en-US" altLang="zh-TW" dirty="0">
              <a:cs typeface="Times New Roman" panose="02020603050405020304" pitchFamily="18" charset="0"/>
            </a:endParaRPr>
          </a:p>
        </p:txBody>
      </p:sp>
      <p:pic>
        <p:nvPicPr>
          <p:cNvPr id="2" name="Picture 2" descr="Image for post">
            <a:extLst>
              <a:ext uri="{FF2B5EF4-FFF2-40B4-BE49-F238E27FC236}">
                <a16:creationId xmlns:a16="http://schemas.microsoft.com/office/drawing/2014/main" id="{12AA855C-33B8-4F4B-9191-BE79A2B081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4850" y="5593928"/>
            <a:ext cx="5194300" cy="78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98704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tLang="zh-TW" dirty="0">
                <a:ea typeface="標楷體" charset="-120"/>
              </a:rPr>
              <a:t>Elements of Information Theory</a:t>
            </a:r>
            <a:endParaRPr lang="zh-TW" altLang="en-US" dirty="0">
              <a:ea typeface="標楷體" charset="-120"/>
            </a:endParaRPr>
          </a:p>
        </p:txBody>
      </p:sp>
      <p:sp>
        <p:nvSpPr>
          <p:cNvPr id="18434" name="Rectangle 3"/>
          <p:cNvSpPr>
            <a:spLocks noGrp="1" noChangeArrowheads="1"/>
          </p:cNvSpPr>
          <p:nvPr>
            <p:ph type="body" idx="1"/>
          </p:nvPr>
        </p:nvSpPr>
        <p:spPr>
          <a:xfrm>
            <a:off x="755650" y="1844675"/>
            <a:ext cx="7992814" cy="4824685"/>
          </a:xfrm>
        </p:spPr>
        <p:txBody>
          <a:bodyPr>
            <a:normAutofit/>
          </a:bodyPr>
          <a:lstStyle/>
          <a:p>
            <a:r>
              <a:rPr lang="zh-CN" altLang="en-US" dirty="0">
                <a:cs typeface="Times New Roman" panose="02020603050405020304" pitchFamily="18" charset="0"/>
              </a:rPr>
              <a:t>在</a:t>
            </a:r>
            <a:r>
              <a:rPr lang="zh-TW" altLang="en-US" dirty="0">
                <a:cs typeface="Times New Roman" panose="02020603050405020304" pitchFamily="18" charset="0"/>
              </a:rPr>
              <a:t> </a:t>
            </a:r>
            <a:r>
              <a:rPr lang="en-US" altLang="zh-TW" dirty="0">
                <a:cs typeface="Times New Roman" panose="02020603050405020304" pitchFamily="18" charset="0"/>
              </a:rPr>
              <a:t>logistic regression </a:t>
            </a:r>
            <a:r>
              <a:rPr lang="zh-CN" altLang="en-US" dirty="0">
                <a:cs typeface="Times New Roman" panose="02020603050405020304" pitchFamily="18" charset="0"/>
              </a:rPr>
              <a:t>和</a:t>
            </a:r>
            <a:r>
              <a:rPr lang="zh-TW" altLang="en-US" dirty="0">
                <a:cs typeface="Times New Roman" panose="02020603050405020304" pitchFamily="18" charset="0"/>
              </a:rPr>
              <a:t> </a:t>
            </a:r>
            <a:r>
              <a:rPr lang="en-US" altLang="zh-TW" dirty="0">
                <a:cs typeface="Times New Roman" panose="02020603050405020304" pitchFamily="18" charset="0"/>
              </a:rPr>
              <a:t>neural network </a:t>
            </a:r>
            <a:r>
              <a:rPr lang="zh-CN" altLang="en-US" dirty="0">
                <a:cs typeface="Times New Roman" panose="02020603050405020304" pitchFamily="18" charset="0"/>
              </a:rPr>
              <a:t>中，若</a:t>
            </a:r>
            <a:r>
              <a:rPr lang="zh-TW" altLang="en-US" dirty="0">
                <a:cs typeface="Times New Roman" panose="02020603050405020304" pitchFamily="18" charset="0"/>
              </a:rPr>
              <a:t> </a:t>
            </a:r>
            <a:r>
              <a:rPr lang="en-US" altLang="zh-TW" dirty="0">
                <a:cs typeface="Times New Roman" panose="02020603050405020304" pitchFamily="18" charset="0"/>
              </a:rPr>
              <a:t>cross entropy </a:t>
            </a:r>
            <a:r>
              <a:rPr lang="zh-CN" altLang="en-US" dirty="0">
                <a:cs typeface="Times New Roman" panose="02020603050405020304" pitchFamily="18" charset="0"/>
              </a:rPr>
              <a:t>被視為</a:t>
            </a:r>
            <a:r>
              <a:rPr lang="zh-TW" altLang="en-US" dirty="0">
                <a:cs typeface="Times New Roman" panose="02020603050405020304" pitchFamily="18" charset="0"/>
              </a:rPr>
              <a:t> </a:t>
            </a:r>
            <a:r>
              <a:rPr lang="en-US" altLang="zh-TW" dirty="0">
                <a:cs typeface="Times New Roman" panose="02020603050405020304" pitchFamily="18" charset="0"/>
              </a:rPr>
              <a:t>loss function</a:t>
            </a:r>
            <a:r>
              <a:rPr lang="zh-TW" altLang="en-US" dirty="0">
                <a:cs typeface="Times New Roman" panose="02020603050405020304" pitchFamily="18" charset="0"/>
              </a:rPr>
              <a:t>，</a:t>
            </a:r>
            <a:endParaRPr lang="en-US" altLang="zh-TW" dirty="0">
              <a:cs typeface="Times New Roman" panose="02020603050405020304" pitchFamily="18" charset="0"/>
            </a:endParaRPr>
          </a:p>
          <a:p>
            <a:pPr lvl="1"/>
            <a:r>
              <a:rPr lang="zh-TW" altLang="en-US" dirty="0">
                <a:cs typeface="Times New Roman" panose="02020603050405020304" pitchFamily="18" charset="0"/>
              </a:rPr>
              <a:t>從前一個範例中我們知道：若 </a:t>
            </a:r>
            <a:r>
              <a:rPr lang="en-US" altLang="zh-TW" dirty="0">
                <a:cs typeface="Times New Roman" panose="02020603050405020304" pitchFamily="18" charset="0"/>
              </a:rPr>
              <a:t>p(x) </a:t>
            </a:r>
            <a:r>
              <a:rPr lang="zh-CN" altLang="en-US" dirty="0">
                <a:cs typeface="Times New Roman" panose="02020603050405020304" pitchFamily="18" charset="0"/>
              </a:rPr>
              <a:t>和</a:t>
            </a:r>
            <a:r>
              <a:rPr lang="zh-TW" altLang="en-US" dirty="0">
                <a:cs typeface="Times New Roman" panose="02020603050405020304" pitchFamily="18" charset="0"/>
              </a:rPr>
              <a:t> </a:t>
            </a:r>
            <a:r>
              <a:rPr lang="en-US" altLang="zh-TW" dirty="0">
                <a:cs typeface="Times New Roman" panose="02020603050405020304" pitchFamily="18" charset="0"/>
              </a:rPr>
              <a:t>q(x) </a:t>
            </a:r>
            <a:r>
              <a:rPr lang="zh-CN" altLang="en-US" dirty="0">
                <a:cs typeface="Times New Roman" panose="02020603050405020304" pitchFamily="18" charset="0"/>
              </a:rPr>
              <a:t>相同，則</a:t>
            </a:r>
            <a:r>
              <a:rPr lang="zh-TW" altLang="en-US" dirty="0">
                <a:cs typeface="Times New Roman" panose="02020603050405020304" pitchFamily="18" charset="0"/>
              </a:rPr>
              <a:t> </a:t>
            </a:r>
            <a:r>
              <a:rPr lang="en-US" altLang="zh-TW" dirty="0">
                <a:cs typeface="Times New Roman" panose="02020603050405020304" pitchFamily="18" charset="0"/>
              </a:rPr>
              <a:t>cross entropy </a:t>
            </a:r>
            <a:r>
              <a:rPr lang="zh-CN" altLang="en-US" dirty="0">
                <a:cs typeface="Times New Roman" panose="02020603050405020304" pitchFamily="18" charset="0"/>
              </a:rPr>
              <a:t>最小</a:t>
            </a:r>
            <a:endParaRPr lang="en-US" altLang="zh-TW" dirty="0">
              <a:cs typeface="Times New Roman" panose="02020603050405020304" pitchFamily="18" charset="0"/>
            </a:endParaRPr>
          </a:p>
          <a:p>
            <a:pPr lvl="1"/>
            <a:endParaRPr lang="en-US" altLang="zh-TW" dirty="0">
              <a:cs typeface="Times New Roman" panose="02020603050405020304" pitchFamily="18" charset="0"/>
            </a:endParaRPr>
          </a:p>
        </p:txBody>
      </p:sp>
    </p:spTree>
    <p:extLst>
      <p:ext uri="{BB962C8B-B14F-4D97-AF65-F5344CB8AC3E}">
        <p14:creationId xmlns:p14="http://schemas.microsoft.com/office/powerpoint/2010/main" val="26560274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tLang="zh-TW" dirty="0">
                <a:ea typeface="標楷體" charset="-120"/>
              </a:rPr>
              <a:t>Elements of Information Theory</a:t>
            </a:r>
            <a:endParaRPr lang="zh-TW" altLang="en-US" dirty="0">
              <a:ea typeface="標楷體" charset="-120"/>
            </a:endParaRPr>
          </a:p>
        </p:txBody>
      </p:sp>
      <p:sp>
        <p:nvSpPr>
          <p:cNvPr id="18434" name="Rectangle 3"/>
          <p:cNvSpPr>
            <a:spLocks noGrp="1" noChangeArrowheads="1"/>
          </p:cNvSpPr>
          <p:nvPr>
            <p:ph type="body" idx="1"/>
          </p:nvPr>
        </p:nvSpPr>
        <p:spPr>
          <a:xfrm>
            <a:off x="755650" y="1844675"/>
            <a:ext cx="7992814" cy="4824685"/>
          </a:xfrm>
        </p:spPr>
        <p:txBody>
          <a:bodyPr>
            <a:normAutofit/>
          </a:bodyPr>
          <a:lstStyle/>
          <a:p>
            <a:r>
              <a:rPr lang="zh-TW" altLang="en-US" dirty="0">
                <a:cs typeface="Times New Roman" panose="02020603050405020304" pitchFamily="18" charset="0"/>
              </a:rPr>
              <a:t>除了 </a:t>
            </a:r>
            <a:r>
              <a:rPr lang="en-US" altLang="zh-TW" dirty="0">
                <a:cs typeface="Times New Roman" panose="02020603050405020304" pitchFamily="18" charset="0"/>
              </a:rPr>
              <a:t>cross entropy</a:t>
            </a:r>
            <a:r>
              <a:rPr lang="zh-TW" altLang="en-US" dirty="0">
                <a:cs typeface="Times New Roman" panose="02020603050405020304" pitchFamily="18" charset="0"/>
              </a:rPr>
              <a:t>，另一種常見的方法稱之為 </a:t>
            </a:r>
            <a:r>
              <a:rPr lang="en-US" altLang="zh-TW" dirty="0">
                <a:cs typeface="Times New Roman" panose="02020603050405020304" pitchFamily="18" charset="0"/>
              </a:rPr>
              <a:t>KL Divergence</a:t>
            </a:r>
            <a:r>
              <a:rPr lang="zh-TW" altLang="en-US" dirty="0">
                <a:cs typeface="Times New Roman" panose="02020603050405020304" pitchFamily="18" charset="0"/>
              </a:rPr>
              <a:t>。它基本上就是結合 </a:t>
            </a:r>
            <a:r>
              <a:rPr lang="en-US" altLang="zh-TW" dirty="0">
                <a:cs typeface="Times New Roman" panose="02020603050405020304" pitchFamily="18" charset="0"/>
              </a:rPr>
              <a:t>entropy </a:t>
            </a:r>
            <a:r>
              <a:rPr lang="zh-CN" altLang="en-US" dirty="0">
                <a:cs typeface="Times New Roman" panose="02020603050405020304" pitchFamily="18" charset="0"/>
              </a:rPr>
              <a:t>和</a:t>
            </a:r>
            <a:r>
              <a:rPr lang="zh-TW" altLang="en-US" dirty="0">
                <a:cs typeface="Times New Roman" panose="02020603050405020304" pitchFamily="18" charset="0"/>
              </a:rPr>
              <a:t> </a:t>
            </a:r>
            <a:r>
              <a:rPr lang="en-US" altLang="zh-TW" dirty="0">
                <a:cs typeface="Times New Roman" panose="02020603050405020304" pitchFamily="18" charset="0"/>
              </a:rPr>
              <a:t>cross entropy</a:t>
            </a:r>
            <a:r>
              <a:rPr lang="zh-TW" altLang="en-US" dirty="0">
                <a:cs typeface="Times New Roman" panose="02020603050405020304" pitchFamily="18" charset="0"/>
              </a:rPr>
              <a:t>，其公式如下：</a:t>
            </a:r>
            <a:endParaRPr lang="en-US" altLang="zh-TW" dirty="0">
              <a:cs typeface="Times New Roman" panose="02020603050405020304" pitchFamily="18" charset="0"/>
            </a:endParaRPr>
          </a:p>
          <a:p>
            <a:endParaRPr lang="en-US" altLang="zh-TW" dirty="0">
              <a:cs typeface="Times New Roman" panose="02020603050405020304" pitchFamily="18" charset="0"/>
            </a:endParaRPr>
          </a:p>
          <a:p>
            <a:pPr marL="0" indent="0">
              <a:buNone/>
            </a:pPr>
            <a:endParaRPr lang="en-US" altLang="zh-TW" dirty="0">
              <a:cs typeface="Times New Roman" panose="02020603050405020304" pitchFamily="18" charset="0"/>
            </a:endParaRPr>
          </a:p>
        </p:txBody>
      </p:sp>
      <p:pic>
        <p:nvPicPr>
          <p:cNvPr id="3074" name="Picture 2" descr="https://cdn-images-1.medium.com/max/1600/1*faNf4hDTT9KMCCrI29PIfg@2x.png">
            <a:extLst>
              <a:ext uri="{FF2B5EF4-FFF2-40B4-BE49-F238E27FC236}">
                <a16:creationId xmlns:a16="http://schemas.microsoft.com/office/drawing/2014/main" id="{87DB5739-BE4F-9545-8B9F-62D55681E5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4089354"/>
            <a:ext cx="5904656" cy="49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7277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tLang="zh-TW" dirty="0">
                <a:ea typeface="標楷體" charset="-120"/>
              </a:rPr>
              <a:t>Reference</a:t>
            </a:r>
            <a:endParaRPr lang="zh-TW" altLang="en-US" dirty="0">
              <a:ea typeface="標楷體" charset="-120"/>
            </a:endParaRPr>
          </a:p>
        </p:txBody>
      </p:sp>
      <p:sp>
        <p:nvSpPr>
          <p:cNvPr id="18434" name="Rectangle 3"/>
          <p:cNvSpPr>
            <a:spLocks noGrp="1" noChangeArrowheads="1"/>
          </p:cNvSpPr>
          <p:nvPr>
            <p:ph type="body" idx="1"/>
          </p:nvPr>
        </p:nvSpPr>
        <p:spPr>
          <a:xfrm>
            <a:off x="755650" y="1844675"/>
            <a:ext cx="7992814" cy="4680669"/>
          </a:xfrm>
        </p:spPr>
        <p:txBody>
          <a:bodyPr>
            <a:normAutofit fontScale="92500"/>
          </a:bodyPr>
          <a:lstStyle/>
          <a:p>
            <a:r>
              <a:rPr lang="en-US" altLang="zh-TW" dirty="0">
                <a:hlinkClick r:id="rId2"/>
              </a:rPr>
              <a:t>【</a:t>
            </a:r>
            <a:r>
              <a:rPr lang="zh-TW" altLang="en-US" dirty="0">
                <a:hlinkClick r:id="rId2"/>
              </a:rPr>
              <a:t>機器學習</a:t>
            </a:r>
            <a:r>
              <a:rPr lang="en-US" altLang="zh-TW" dirty="0">
                <a:hlinkClick r:id="rId2"/>
              </a:rPr>
              <a:t>】</a:t>
            </a:r>
            <a:r>
              <a:rPr lang="zh-TW" altLang="en-US" dirty="0">
                <a:hlinkClick r:id="rId2"/>
              </a:rPr>
              <a:t>偏差與方差之權衡 </a:t>
            </a:r>
            <a:r>
              <a:rPr lang="en-US" altLang="zh-TW" dirty="0">
                <a:hlinkClick r:id="rId2"/>
              </a:rPr>
              <a:t>Bias-Variance Tradeoff</a:t>
            </a:r>
            <a:endParaRPr lang="en-US" altLang="zh-TW" dirty="0">
              <a:hlinkClick r:id="rId3"/>
            </a:endParaRPr>
          </a:p>
          <a:p>
            <a:r>
              <a:rPr lang="en-US" altLang="zh-TW" dirty="0">
                <a:hlinkClick r:id="rId3"/>
              </a:rPr>
              <a:t>What does PAC learning theory mean?</a:t>
            </a:r>
            <a:endParaRPr lang="en-US" altLang="zh-TW" dirty="0"/>
          </a:p>
          <a:p>
            <a:r>
              <a:rPr lang="en-US" altLang="zh-TW" dirty="0">
                <a:hlinkClick r:id="rId4"/>
              </a:rPr>
              <a:t>How to analyze “Learning”: Short tour of Computational Learning Theory</a:t>
            </a:r>
            <a:endParaRPr lang="en-US" altLang="zh-TW" dirty="0"/>
          </a:p>
          <a:p>
            <a:r>
              <a:rPr lang="en-US" altLang="zh-TW" dirty="0">
                <a:hlinkClick r:id="rId5"/>
              </a:rPr>
              <a:t>What is a Hypothesis in Machine Learning?</a:t>
            </a:r>
            <a:endParaRPr lang="en-US" altLang="zh-TW" dirty="0"/>
          </a:p>
          <a:p>
            <a:r>
              <a:rPr lang="en-US" altLang="zh-TW" dirty="0">
                <a:hlinkClick r:id="rId6"/>
              </a:rPr>
              <a:t>A Gentle Introduction to Maximum Likelihood Estimation and Maximum A Posteriori Estimation</a:t>
            </a:r>
            <a:endParaRPr lang="en-US" altLang="zh-TW" dirty="0"/>
          </a:p>
          <a:p>
            <a:endParaRPr lang="en-US" altLang="zh-TW" dirty="0"/>
          </a:p>
        </p:txBody>
      </p:sp>
      <p:sp>
        <p:nvSpPr>
          <p:cNvPr id="2" name="文字方塊 1">
            <a:extLst>
              <a:ext uri="{FF2B5EF4-FFF2-40B4-BE49-F238E27FC236}">
                <a16:creationId xmlns:a16="http://schemas.microsoft.com/office/drawing/2014/main" id="{1D2FD13E-7AB6-7E4C-A11D-40B4F33F825D}"/>
              </a:ext>
            </a:extLst>
          </p:cNvPr>
          <p:cNvSpPr txBox="1"/>
          <p:nvPr/>
        </p:nvSpPr>
        <p:spPr bwMode="auto">
          <a:xfrm>
            <a:off x="-883578" y="2948683"/>
            <a:ext cx="184731" cy="461665"/>
          </a:xfrm>
          <a:prstGeom prst="rect">
            <a:avLst/>
          </a:prstGeom>
          <a:blipFill rotWithShape="0">
            <a:blip r:embed="rId7"/>
            <a:stretch>
              <a:fillRect l="-622" t="-1823"/>
            </a:stretch>
          </a:blipFill>
          <a:ln>
            <a:noFill/>
          </a:ln>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none" rtlCol="0">
            <a:spAutoFit/>
          </a:bodyPr>
          <a:lstStyle/>
          <a:p>
            <a:endParaRPr kumimoji="1" lang="zh-TW" altLang="en-US" dirty="0">
              <a:noFill/>
            </a:endParaRPr>
          </a:p>
        </p:txBody>
      </p:sp>
    </p:spTree>
    <p:extLst>
      <p:ext uri="{BB962C8B-B14F-4D97-AF65-F5344CB8AC3E}">
        <p14:creationId xmlns:p14="http://schemas.microsoft.com/office/powerpoint/2010/main" val="32637182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tLang="zh-TW" dirty="0">
                <a:ea typeface="標楷體" charset="-120"/>
              </a:rPr>
              <a:t>Reference</a:t>
            </a:r>
            <a:endParaRPr lang="zh-TW" altLang="en-US" dirty="0">
              <a:ea typeface="標楷體" charset="-120"/>
            </a:endParaRPr>
          </a:p>
        </p:txBody>
      </p:sp>
      <p:sp>
        <p:nvSpPr>
          <p:cNvPr id="18434" name="Rectangle 3"/>
          <p:cNvSpPr>
            <a:spLocks noGrp="1" noChangeArrowheads="1"/>
          </p:cNvSpPr>
          <p:nvPr>
            <p:ph type="body" idx="1"/>
          </p:nvPr>
        </p:nvSpPr>
        <p:spPr>
          <a:xfrm>
            <a:off x="755650" y="1844675"/>
            <a:ext cx="7992814" cy="4680669"/>
          </a:xfrm>
        </p:spPr>
        <p:txBody>
          <a:bodyPr>
            <a:normAutofit fontScale="92500"/>
          </a:bodyPr>
          <a:lstStyle/>
          <a:p>
            <a:r>
              <a:rPr lang="en-US" altLang="zh-TW" dirty="0">
                <a:hlinkClick r:id="rId2"/>
              </a:rPr>
              <a:t>Probability Learning: Maximum Likelihood</a:t>
            </a:r>
            <a:endParaRPr lang="en-US" altLang="zh-TW" dirty="0">
              <a:hlinkClick r:id="rId3"/>
            </a:endParaRPr>
          </a:p>
          <a:p>
            <a:r>
              <a:rPr lang="en-US" altLang="zh-TW" dirty="0">
                <a:hlinkClick r:id="rId3"/>
              </a:rPr>
              <a:t>Understand Bayes Theorem (prior/likelihood/posterior/evidence)</a:t>
            </a:r>
            <a:endParaRPr lang="en-US" altLang="zh-TW" dirty="0"/>
          </a:p>
          <a:p>
            <a:r>
              <a:rPr lang="en-US" altLang="zh-TW" dirty="0">
                <a:hlinkClick r:id="rId4"/>
              </a:rPr>
              <a:t>How Bayes’ Theorem is Applied in Machine Learning</a:t>
            </a:r>
            <a:endParaRPr lang="en-US" altLang="zh-TW" dirty="0"/>
          </a:p>
          <a:p>
            <a:r>
              <a:rPr lang="en-US" altLang="zh-TW" dirty="0" err="1">
                <a:hlinkClick r:id="rId5"/>
              </a:rPr>
              <a:t>StatQuest</a:t>
            </a:r>
            <a:r>
              <a:rPr lang="en-US" altLang="zh-TW" dirty="0">
                <a:hlinkClick r:id="rId5"/>
              </a:rPr>
              <a:t>: Probability vs Likelihood</a:t>
            </a:r>
            <a:endParaRPr lang="en-US" altLang="zh-TW" dirty="0">
              <a:hlinkClick r:id="rId6"/>
            </a:endParaRPr>
          </a:p>
          <a:p>
            <a:r>
              <a:rPr lang="en-US" altLang="zh-TW" dirty="0">
                <a:hlinkClick r:id="rId6"/>
              </a:rPr>
              <a:t>What is “entropy and information gain”?</a:t>
            </a:r>
            <a:endParaRPr lang="en-US" altLang="zh-TW" dirty="0"/>
          </a:p>
          <a:p>
            <a:r>
              <a:rPr lang="en-US" altLang="zh-TW" dirty="0">
                <a:hlinkClick r:id="rId7"/>
              </a:rPr>
              <a:t>Shannon entropy in the context of machine learning and AI</a:t>
            </a:r>
            <a:endParaRPr lang="en-US" altLang="zh-TW" dirty="0"/>
          </a:p>
        </p:txBody>
      </p:sp>
    </p:spTree>
    <p:extLst>
      <p:ext uri="{BB962C8B-B14F-4D97-AF65-F5344CB8AC3E}">
        <p14:creationId xmlns:p14="http://schemas.microsoft.com/office/powerpoint/2010/main" val="1400186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tLang="zh-TW" dirty="0">
                <a:ea typeface="標楷體" charset="-120"/>
              </a:rPr>
              <a:t>Multiclass Strategies</a:t>
            </a:r>
            <a:endParaRPr lang="zh-TW" altLang="en-US" dirty="0">
              <a:ea typeface="標楷體" charset="-120"/>
            </a:endParaRPr>
          </a:p>
        </p:txBody>
      </p:sp>
      <p:sp>
        <p:nvSpPr>
          <p:cNvPr id="18434" name="Rectangle 3"/>
          <p:cNvSpPr>
            <a:spLocks noGrp="1" noChangeArrowheads="1"/>
          </p:cNvSpPr>
          <p:nvPr>
            <p:ph type="body" idx="1"/>
          </p:nvPr>
        </p:nvSpPr>
        <p:spPr>
          <a:xfrm>
            <a:off x="755650" y="1844675"/>
            <a:ext cx="7702550" cy="4536653"/>
          </a:xfrm>
        </p:spPr>
        <p:txBody>
          <a:bodyPr>
            <a:normAutofit fontScale="85000" lnSpcReduction="20000"/>
          </a:bodyPr>
          <a:lstStyle/>
          <a:p>
            <a:r>
              <a:rPr lang="en-US" altLang="zh-TW" dirty="0"/>
              <a:t>Classifying instances into one of the two classes is called binary classification (ex. spam/not spam)</a:t>
            </a:r>
          </a:p>
          <a:p>
            <a:r>
              <a:rPr lang="en-US" altLang="zh-TW" dirty="0"/>
              <a:t>Multiclass or </a:t>
            </a:r>
            <a:r>
              <a:rPr lang="en-US" altLang="zh-TW" dirty="0">
                <a:solidFill>
                  <a:srgbClr val="0000FF"/>
                </a:solidFill>
              </a:rPr>
              <a:t>multinomial</a:t>
            </a:r>
            <a:r>
              <a:rPr lang="en-US" altLang="zh-TW" dirty="0"/>
              <a:t> classification</a:t>
            </a:r>
            <a:r>
              <a:rPr lang="zh-TW" altLang="en-US" dirty="0"/>
              <a:t>（多分類）</a:t>
            </a:r>
            <a:r>
              <a:rPr lang="en-US" altLang="zh-TW" dirty="0"/>
              <a:t>is the problem of classifying instances into one of three or more classes. (ex. red/black/white/green)</a:t>
            </a:r>
          </a:p>
          <a:p>
            <a:pPr lvl="1"/>
            <a:r>
              <a:rPr lang="en-US" altLang="zh-TW" dirty="0">
                <a:solidFill>
                  <a:srgbClr val="0000FF"/>
                </a:solidFill>
              </a:rPr>
              <a:t>Multi-label classification</a:t>
            </a:r>
            <a:r>
              <a:rPr lang="zh-TW" altLang="en-US" dirty="0">
                <a:solidFill>
                  <a:srgbClr val="0000FF"/>
                </a:solidFill>
              </a:rPr>
              <a:t>（多標籤分類）</a:t>
            </a:r>
            <a:r>
              <a:rPr lang="en-US" altLang="zh-TW" dirty="0">
                <a:solidFill>
                  <a:srgbClr val="0000FF"/>
                </a:solidFill>
              </a:rPr>
              <a:t> </a:t>
            </a:r>
            <a:r>
              <a:rPr lang="en-US" altLang="zh-TW" dirty="0"/>
              <a:t>is a generalization of multiclass classification. In the multi-label problems, there is no constraint on how many of the classes the instance can be assigned to. (ex. Apple watch can be both 3C and fashion)</a:t>
            </a:r>
          </a:p>
        </p:txBody>
      </p:sp>
    </p:spTree>
    <p:extLst>
      <p:ext uri="{BB962C8B-B14F-4D97-AF65-F5344CB8AC3E}">
        <p14:creationId xmlns:p14="http://schemas.microsoft.com/office/powerpoint/2010/main" val="74538228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en-US" altLang="zh-TW" dirty="0">
                <a:ea typeface="標楷體" charset="-120"/>
              </a:rPr>
              <a:t>References</a:t>
            </a:r>
            <a:endParaRPr lang="zh-TW" altLang="en-US" dirty="0">
              <a:ea typeface="標楷體" charset="-120"/>
            </a:endParaRPr>
          </a:p>
        </p:txBody>
      </p:sp>
      <p:sp>
        <p:nvSpPr>
          <p:cNvPr id="50178" name="Rectangle 3"/>
          <p:cNvSpPr>
            <a:spLocks noGrp="1" noChangeArrowheads="1"/>
          </p:cNvSpPr>
          <p:nvPr>
            <p:ph type="body" idx="1"/>
          </p:nvPr>
        </p:nvSpPr>
        <p:spPr>
          <a:xfrm>
            <a:off x="755650" y="1844675"/>
            <a:ext cx="7702550" cy="4679950"/>
          </a:xfrm>
        </p:spPr>
        <p:txBody>
          <a:bodyPr>
            <a:normAutofit/>
          </a:bodyPr>
          <a:lstStyle/>
          <a:p>
            <a:r>
              <a:rPr lang="en-US" altLang="zh-TW" dirty="0">
                <a:hlinkClick r:id="rId2"/>
              </a:rPr>
              <a:t>Probability Theory: Fundamentals of Machine Learning (Part 1)</a:t>
            </a:r>
            <a:endParaRPr lang="en-US" altLang="zh-TW" dirty="0"/>
          </a:p>
          <a:p>
            <a:r>
              <a:rPr lang="en-US" altLang="zh-TW" dirty="0">
                <a:hlinkClick r:id="rId3"/>
              </a:rPr>
              <a:t>Fundamentals of Machine Learning (Part 2): Maximum Likelihood Estimation</a:t>
            </a:r>
            <a:endParaRPr lang="en-US" altLang="zh-TW" dirty="0"/>
          </a:p>
          <a:p>
            <a:r>
              <a:rPr lang="en-US" altLang="zh-TW" dirty="0">
                <a:hlinkClick r:id="rId4"/>
              </a:rPr>
              <a:t>Could someone explain conditional independence?</a:t>
            </a:r>
            <a:endParaRPr lang="en-US" altLang="zh-TW" dirty="0"/>
          </a:p>
        </p:txBody>
      </p:sp>
    </p:spTree>
    <p:extLst>
      <p:ext uri="{BB962C8B-B14F-4D97-AF65-F5344CB8AC3E}">
        <p14:creationId xmlns:p14="http://schemas.microsoft.com/office/powerpoint/2010/main" val="1587227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tLang="zh-TW" dirty="0">
                <a:ea typeface="標楷體" charset="-120"/>
              </a:rPr>
              <a:t>Multiclass Strategies</a:t>
            </a:r>
            <a:endParaRPr lang="zh-TW" altLang="en-US" dirty="0">
              <a:ea typeface="標楷體" charset="-120"/>
            </a:endParaRPr>
          </a:p>
        </p:txBody>
      </p:sp>
      <p:sp>
        <p:nvSpPr>
          <p:cNvPr id="18434" name="Rectangle 3"/>
          <p:cNvSpPr>
            <a:spLocks noGrp="1" noChangeArrowheads="1"/>
          </p:cNvSpPr>
          <p:nvPr>
            <p:ph type="body" idx="1"/>
          </p:nvPr>
        </p:nvSpPr>
        <p:spPr>
          <a:xfrm>
            <a:off x="755650" y="1844675"/>
            <a:ext cx="7702550" cy="4536653"/>
          </a:xfrm>
        </p:spPr>
        <p:txBody>
          <a:bodyPr>
            <a:normAutofit/>
          </a:bodyPr>
          <a:lstStyle/>
          <a:p>
            <a:r>
              <a:rPr lang="en-US" altLang="zh-TW" dirty="0"/>
              <a:t>When the number of output classes is greater than one, there are two main possibilities to</a:t>
            </a:r>
            <a:r>
              <a:rPr lang="zh-TW" altLang="en-US" dirty="0"/>
              <a:t> </a:t>
            </a:r>
            <a:r>
              <a:rPr lang="en-US" altLang="zh-TW" dirty="0"/>
              <a:t>manage a classification problem:</a:t>
            </a:r>
          </a:p>
          <a:p>
            <a:pPr lvl="1"/>
            <a:r>
              <a:rPr lang="en-US" altLang="zh-TW" dirty="0"/>
              <a:t>One-vs-all</a:t>
            </a:r>
          </a:p>
          <a:p>
            <a:pPr lvl="1"/>
            <a:r>
              <a:rPr lang="en-US" altLang="zh-TW" dirty="0"/>
              <a:t>One-vs-one</a:t>
            </a:r>
          </a:p>
        </p:txBody>
      </p:sp>
    </p:spTree>
    <p:extLst>
      <p:ext uri="{BB962C8B-B14F-4D97-AF65-F5344CB8AC3E}">
        <p14:creationId xmlns:p14="http://schemas.microsoft.com/office/powerpoint/2010/main" val="5419497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ecrg">
  <a:themeElements>
    <a:clrScheme name="ecrg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ecrg">
      <a:majorFont>
        <a:latin typeface="Tahoma"/>
        <a:ea typeface="新細明體"/>
        <a:cs typeface=""/>
      </a:majorFont>
      <a:minorFont>
        <a:latin typeface="Tahoma"/>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ahoma" pitchFamily="34"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ahoma" pitchFamily="34" charset="0"/>
            <a:ea typeface="新細明體" pitchFamily="18" charset="-120"/>
          </a:defRPr>
        </a:defPPr>
      </a:lstStyle>
    </a:lnDef>
    <a:txDef>
      <a:spPr bwMode="auto">
        <a:blipFill rotWithShape="0">
          <a:blip xmlns:r="http://schemas.openxmlformats.org/officeDocument/2006/relationships" r:embed="rId1"/>
          <a:stretch>
            <a:fillRect l="-622" t="-1823"/>
          </a:stretch>
        </a:blipFill>
        <a:ln>
          <a:noFill/>
        </a:ln>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a:spPr>
      <a:bodyPr/>
      <a:lstStyle>
        <a:defPPr>
          <a:defRPr>
            <a:noFill/>
          </a:defRPr>
        </a:defPPr>
      </a:lstStyle>
    </a:txDef>
  </a:objectDefaults>
  <a:extraClrSchemeLst>
    <a:extraClrScheme>
      <a:clrScheme name="ecrg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ecrg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ecrg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ecrg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ecrg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ecrg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ecrg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F:\Program Files\Microsoft Office\Templates\ecrg.pot</Template>
  <TotalTime>13469</TotalTime>
  <Words>5294</Words>
  <Application>Microsoft Office PowerPoint</Application>
  <PresentationFormat>如螢幕大小 (4:3)</PresentationFormat>
  <Paragraphs>357</Paragraphs>
  <Slides>80</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80</vt:i4>
      </vt:variant>
    </vt:vector>
  </HeadingPairs>
  <TitlesOfParts>
    <vt:vector size="87" baseType="lpstr">
      <vt:lpstr>新細明體</vt:lpstr>
      <vt:lpstr>標楷體</vt:lpstr>
      <vt:lpstr>Cambria Math</vt:lpstr>
      <vt:lpstr>Tahoma</vt:lpstr>
      <vt:lpstr>Times New Roman</vt:lpstr>
      <vt:lpstr>Wingdings</vt:lpstr>
      <vt:lpstr>ecrg</vt:lpstr>
      <vt:lpstr>Important Elements in ML</vt:lpstr>
      <vt:lpstr>Outline</vt:lpstr>
      <vt:lpstr>Why</vt:lpstr>
      <vt:lpstr>About Data</vt:lpstr>
      <vt:lpstr>About Data</vt:lpstr>
      <vt:lpstr>About Data</vt:lpstr>
      <vt:lpstr>About Data</vt:lpstr>
      <vt:lpstr>Multiclass Strategies</vt:lpstr>
      <vt:lpstr>Multiclass Strategies</vt:lpstr>
      <vt:lpstr>Multiclass Strategies</vt:lpstr>
      <vt:lpstr>Multiclass Strategies</vt:lpstr>
      <vt:lpstr>Outline</vt:lpstr>
      <vt:lpstr>Learnability</vt:lpstr>
      <vt:lpstr>Learnability</vt:lpstr>
      <vt:lpstr>Learnability</vt:lpstr>
      <vt:lpstr>Learnability</vt:lpstr>
      <vt:lpstr>Learnability</vt:lpstr>
      <vt:lpstr>Learnability</vt:lpstr>
      <vt:lpstr>Learnability</vt:lpstr>
      <vt:lpstr>Learnability</vt:lpstr>
      <vt:lpstr>Learnability</vt:lpstr>
      <vt:lpstr>Learnability</vt:lpstr>
      <vt:lpstr>Learnability</vt:lpstr>
      <vt:lpstr>Learnability</vt:lpstr>
      <vt:lpstr>Learnability</vt:lpstr>
      <vt:lpstr>Learnability</vt:lpstr>
      <vt:lpstr>Learnability</vt:lpstr>
      <vt:lpstr>Learnability</vt:lpstr>
      <vt:lpstr>Learnability</vt:lpstr>
      <vt:lpstr>Outline</vt:lpstr>
      <vt:lpstr>Probability Theory</vt:lpstr>
      <vt:lpstr>Probability Theory</vt:lpstr>
      <vt:lpstr>Probability Theory</vt:lpstr>
      <vt:lpstr>Probability Theory</vt:lpstr>
      <vt:lpstr>Probability Theory</vt:lpstr>
      <vt:lpstr>Probability Theory</vt:lpstr>
      <vt:lpstr>Probability Theory</vt:lpstr>
      <vt:lpstr>Probability Theory</vt:lpstr>
      <vt:lpstr>Probability Theory</vt:lpstr>
      <vt:lpstr>Probability Theory</vt:lpstr>
      <vt:lpstr>Probability Theory</vt:lpstr>
      <vt:lpstr>Probability Theory</vt:lpstr>
      <vt:lpstr>Probability Theory</vt:lpstr>
      <vt:lpstr>Probability Theory</vt:lpstr>
      <vt:lpstr>Probability Theory</vt:lpstr>
      <vt:lpstr>Probability Theory</vt:lpstr>
      <vt:lpstr>Likelihood</vt:lpstr>
      <vt:lpstr>Likelihood</vt:lpstr>
      <vt:lpstr>Joint Probability Distribution</vt:lpstr>
      <vt:lpstr>Joint Probability Distribution</vt:lpstr>
      <vt:lpstr>Marginal Probability Distributions</vt:lpstr>
      <vt:lpstr>Conditional Probability</vt:lpstr>
      <vt:lpstr>Conditional Probability</vt:lpstr>
      <vt:lpstr>Bayes’ Rule</vt:lpstr>
      <vt:lpstr>Independence and Conditional Independence</vt:lpstr>
      <vt:lpstr>Independence and Conditional Independence</vt:lpstr>
      <vt:lpstr>Independence and Conditional Independence</vt:lpstr>
      <vt:lpstr>Independence and Conditional Independence</vt:lpstr>
      <vt:lpstr>Statistical Learning Approaches</vt:lpstr>
      <vt:lpstr>Statistical Learning Approaches</vt:lpstr>
      <vt:lpstr>Statistical Learning Approaches</vt:lpstr>
      <vt:lpstr>Statistical Learning Approaches</vt:lpstr>
      <vt:lpstr>Statistical Learning Approaches</vt:lpstr>
      <vt:lpstr>Statistical Learning Approaches</vt:lpstr>
      <vt:lpstr>Statistical Learning Approaches</vt:lpstr>
      <vt:lpstr>Statistical Learning Approaches</vt:lpstr>
      <vt:lpstr>Statistical Learning Approaches</vt:lpstr>
      <vt:lpstr>Statistical Learning Approaches</vt:lpstr>
      <vt:lpstr>Statistical Learning Approaches</vt:lpstr>
      <vt:lpstr>Statistical Learning Approaches</vt:lpstr>
      <vt:lpstr>Statistical Learning Approaches</vt:lpstr>
      <vt:lpstr>Outline</vt:lpstr>
      <vt:lpstr>Elements of Information Theory</vt:lpstr>
      <vt:lpstr>Elements of Information Theory</vt:lpstr>
      <vt:lpstr>Elements of Information Theory</vt:lpstr>
      <vt:lpstr>Elements of Information Theory</vt:lpstr>
      <vt:lpstr>Elements of Information Theory</vt:lpstr>
      <vt:lpstr>Reference</vt:lpstr>
      <vt:lpstr>Reference</vt:lpstr>
      <vt:lpstr>References</vt:lpstr>
    </vt:vector>
  </TitlesOfParts>
  <Company>NCHU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EDI and EC</dc:title>
  <dc:creator>Eric Lu</dc:creator>
  <cp:lastModifiedBy>User</cp:lastModifiedBy>
  <cp:revision>1064</cp:revision>
  <cp:lastPrinted>2017-11-27T09:44:43Z</cp:lastPrinted>
  <dcterms:created xsi:type="dcterms:W3CDTF">2000-01-18T09:36:13Z</dcterms:created>
  <dcterms:modified xsi:type="dcterms:W3CDTF">2021-08-09T08:55:18Z</dcterms:modified>
</cp:coreProperties>
</file>