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jzIumR5T9gimK7RAuKHLi4qr2i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liu" initials="t" lastIdx="1" clrIdx="0">
    <p:extLst>
      <p:ext uri="{19B8F6BF-5375-455C-9EA6-DF929625EA0E}">
        <p15:presenceInfo xmlns:p15="http://schemas.microsoft.com/office/powerpoint/2012/main" userId="S::timliu@mail.intai.com.tw::ef640754-b778-4ebf-af92-f5181d557d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5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173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251976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68397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48192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4398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622228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19121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4193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2124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706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90360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1590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53577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61295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49049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 name="Date Placeholder 4"/>
          <p:cNvSpPr>
            <a:spLocks noGrp="1"/>
          </p:cNvSpPr>
          <p:nvPr>
            <p:ph type="dt" sz="half" idx="10"/>
          </p:nvPr>
        </p:nvSpPr>
        <p:spPr/>
        <p:txBody>
          <a:bodyPr/>
          <a:lstStyle/>
          <a:p>
            <a:endParaRPr lang="zh-TW" altLang="en-US"/>
          </a:p>
        </p:txBody>
      </p:sp>
    </p:spTree>
    <p:extLst>
      <p:ext uri="{BB962C8B-B14F-4D97-AF65-F5344CB8AC3E}">
        <p14:creationId xmlns:p14="http://schemas.microsoft.com/office/powerpoint/2010/main" val="1180878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034130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dltd.ncl.edu.tw/cgi-bin/gs32/gsweb.cgi?o=dnclcdr&amp;s=id=%22108NPTU0682001%22.&amp;searchmode=basic&amp;extralimit=asc=%22%E5%9C%8B%E7%AB%8B%E5%B1%8F%E6%9D%B1%E5%A4%A7%E5%AD%B8%22&amp;extralimitunit=%E5%9C%8B%E7%AB%8B%E5%B1%8F%E6%9D%B1%E5%A4%A7%E5%AD%B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zh.wikipedia.org/zh-tw/%E9%80%9A%E8%B2%A8%E8%86%A8%E8%84%B9%E7%8E%87" TargetMode="External"/><Relationship Id="rId5" Type="http://schemas.openxmlformats.org/officeDocument/2006/relationships/hyperlink" Target="https://stat.ncl.edu.tw/pointer.jsp?p=2" TargetMode="External"/><Relationship Id="rId4" Type="http://schemas.openxmlformats.org/officeDocument/2006/relationships/hyperlink" Target="https://dmz26.moea.gov.tw/GA/common/Common.aspx?code=N&amp;no=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zh-TW" dirty="0">
                <a:latin typeface="DFKai-SB"/>
                <a:ea typeface="DFKai-SB"/>
                <a:cs typeface="DFKai-SB"/>
                <a:sym typeface="DFKai-SB"/>
              </a:rPr>
              <a:t>機器學習-期中報告</a:t>
            </a:r>
            <a:br>
              <a:rPr lang="zh-TW" dirty="0">
                <a:latin typeface="DFKai-SB"/>
                <a:ea typeface="DFKai-SB"/>
                <a:cs typeface="DFKai-SB"/>
                <a:sym typeface="DFKai-SB"/>
              </a:rPr>
            </a:br>
            <a:r>
              <a:rPr lang="zh-TW" altLang="en-US" dirty="0">
                <a:latin typeface="DFKai-SB"/>
                <a:ea typeface="DFKai-SB"/>
                <a:cs typeface="DFKai-SB"/>
                <a:sym typeface="DFKai-SB"/>
              </a:rPr>
              <a:t>         </a:t>
            </a:r>
            <a:r>
              <a:rPr lang="zh-TW" sz="3200" dirty="0">
                <a:latin typeface="DFKai-SB"/>
                <a:ea typeface="DFKai-SB"/>
                <a:cs typeface="DFKai-SB"/>
                <a:sym typeface="DFKai-SB"/>
              </a:rPr>
              <a:t>銷售數量預測</a:t>
            </a:r>
            <a:endParaRPr dirty="0">
              <a:latin typeface="DFKai-SB"/>
              <a:ea typeface="DFKai-SB"/>
              <a:cs typeface="DFKai-SB"/>
              <a:sym typeface="DFKai-SB"/>
            </a:endParaRPr>
          </a:p>
        </p:txBody>
      </p:sp>
      <p:sp>
        <p:nvSpPr>
          <p:cNvPr id="89" name="Google Shape;89;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ts val="2400"/>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endParaRPr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r>
              <a:rPr lang="zh-TW" altLang="en-US" dirty="0">
                <a:latin typeface="DFKai-SB"/>
                <a:ea typeface="DFKai-SB"/>
                <a:cs typeface="DFKai-SB"/>
                <a:sym typeface="DFKai-SB"/>
              </a:rPr>
              <a:t>                                                         學號：</a:t>
            </a:r>
            <a:r>
              <a:rPr lang="zh-TW" dirty="0">
                <a:latin typeface="DFKai-SB"/>
                <a:ea typeface="DFKai-SB"/>
                <a:cs typeface="DFKai-SB"/>
                <a:sym typeface="DFKai-SB"/>
              </a:rPr>
              <a:t>5111029028</a:t>
            </a:r>
            <a:endParaRPr lang="en-US" altLang="zh-TW" dirty="0">
              <a:latin typeface="DFKai-SB"/>
              <a:ea typeface="DFKai-SB"/>
              <a:cs typeface="DFKai-SB"/>
              <a:sym typeface="DFKai-SB"/>
            </a:endParaRPr>
          </a:p>
          <a:p>
            <a:pPr marL="0" lvl="0" indent="0" algn="ctr" rtl="0">
              <a:lnSpc>
                <a:spcPct val="90000"/>
              </a:lnSpc>
              <a:spcBef>
                <a:spcPts val="1000"/>
              </a:spcBef>
              <a:spcAft>
                <a:spcPts val="0"/>
              </a:spcAft>
              <a:buClr>
                <a:schemeClr val="dk1"/>
              </a:buClr>
              <a:buSzPts val="2400"/>
              <a:buNone/>
            </a:pPr>
            <a:r>
              <a:rPr lang="zh-TW" dirty="0">
                <a:latin typeface="DFKai-SB"/>
                <a:ea typeface="DFKai-SB"/>
                <a:cs typeface="DFKai-SB"/>
                <a:sym typeface="DFKai-SB"/>
              </a:rPr>
              <a:t> </a:t>
            </a:r>
            <a:r>
              <a:rPr lang="zh-TW" altLang="en-US" dirty="0">
                <a:latin typeface="DFKai-SB"/>
                <a:ea typeface="DFKai-SB"/>
                <a:cs typeface="DFKai-SB"/>
                <a:sym typeface="DFKai-SB"/>
              </a:rPr>
              <a:t>                                                    學生：</a:t>
            </a:r>
            <a:r>
              <a:rPr lang="zh-TW" dirty="0">
                <a:latin typeface="DFKai-SB"/>
                <a:ea typeface="DFKai-SB"/>
                <a:cs typeface="DFKai-SB"/>
                <a:sym typeface="DFKai-SB"/>
              </a:rPr>
              <a:t>劉廷恩</a:t>
            </a:r>
            <a:endParaRPr dirty="0">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b="1" dirty="0">
                <a:latin typeface="DFKai-SB"/>
                <a:ea typeface="DFKai-SB"/>
                <a:cs typeface="DFKai-SB"/>
                <a:sym typeface="DFKai-SB"/>
              </a:rPr>
              <a:t>目錄</a:t>
            </a:r>
            <a:endParaRPr b="1" dirty="0">
              <a:latin typeface="DFKai-SB"/>
              <a:ea typeface="DFKai-SB"/>
              <a:cs typeface="DFKai-SB"/>
              <a:sym typeface="DFKai-SB"/>
            </a:endParaRPr>
          </a:p>
        </p:txBody>
      </p:sp>
      <p:sp>
        <p:nvSpPr>
          <p:cNvPr id="95" name="Google Shape;95;p2"/>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zh-TW" b="1" dirty="0">
                <a:latin typeface="DFKai-SB"/>
                <a:ea typeface="DFKai-SB"/>
                <a:cs typeface="DFKai-SB"/>
                <a:sym typeface="DFKai-SB"/>
              </a:rPr>
              <a:t>一、</a:t>
            </a:r>
            <a:r>
              <a:rPr lang="zh-TW" altLang="en-US" b="1" dirty="0">
                <a:latin typeface="DFKai-SB"/>
                <a:ea typeface="DFKai-SB"/>
                <a:cs typeface="DFKai-SB"/>
                <a:sym typeface="DFKai-SB"/>
              </a:rPr>
              <a:t>設定</a:t>
            </a:r>
            <a:r>
              <a:rPr lang="zh-TW" b="1" dirty="0">
                <a:latin typeface="DFKai-SB"/>
                <a:ea typeface="DFKai-SB"/>
                <a:cs typeface="DFKai-SB"/>
                <a:sym typeface="DFKai-SB"/>
              </a:rPr>
              <a:t>研究目標</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二、設定假設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三、資料收集</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四、驗證假設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五、檢定假設</a:t>
            </a: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a:p>
            <a:pPr marL="0" lvl="0" indent="0" algn="l" rtl="0">
              <a:lnSpc>
                <a:spcPct val="90000"/>
              </a:lnSpc>
              <a:spcBef>
                <a:spcPts val="1000"/>
              </a:spcBef>
              <a:spcAft>
                <a:spcPts val="0"/>
              </a:spcAft>
              <a:buClr>
                <a:schemeClr val="dk1"/>
              </a:buClr>
              <a:buSzPct val="100000"/>
              <a:buNone/>
            </a:pPr>
            <a:r>
              <a:rPr lang="zh-TW" b="1" dirty="0">
                <a:latin typeface="DFKai-SB"/>
                <a:ea typeface="DFKai-SB"/>
                <a:cs typeface="DFKai-SB"/>
                <a:sym typeface="DFKai-SB"/>
              </a:rPr>
              <a:t>六、參考資料</a:t>
            </a:r>
            <a:endParaRPr b="1" dirty="0">
              <a:latin typeface="DFKai-SB"/>
              <a:ea typeface="DFKai-SB"/>
              <a:cs typeface="DFKai-SB"/>
              <a:sym typeface="DFKai-SB"/>
            </a:endParaRPr>
          </a:p>
          <a:p>
            <a:pPr marL="228600" lvl="0" indent="-77470" algn="l" rtl="0">
              <a:lnSpc>
                <a:spcPct val="90000"/>
              </a:lnSpc>
              <a:spcBef>
                <a:spcPts val="1000"/>
              </a:spcBef>
              <a:spcAft>
                <a:spcPts val="0"/>
              </a:spcAft>
              <a:buClr>
                <a:schemeClr val="dk1"/>
              </a:buClr>
              <a:buSzPct val="100000"/>
              <a:buNone/>
            </a:pPr>
            <a:endParaRPr b="1" dirty="0">
              <a:latin typeface="DFKai-SB"/>
              <a:ea typeface="DFKai-SB"/>
              <a:cs typeface="DFKai-SB"/>
              <a:sym typeface="DFKai-S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一、</a:t>
            </a:r>
            <a:r>
              <a:rPr lang="zh-TW" altLang="en-US" dirty="0">
                <a:latin typeface="DFKai-SB"/>
                <a:ea typeface="DFKai-SB"/>
                <a:cs typeface="DFKai-SB"/>
                <a:sym typeface="DFKai-SB"/>
              </a:rPr>
              <a:t>設定</a:t>
            </a:r>
            <a:r>
              <a:rPr lang="zh-TW" dirty="0">
                <a:latin typeface="DFKai-SB"/>
                <a:ea typeface="DFKai-SB"/>
                <a:cs typeface="DFKai-SB"/>
                <a:sym typeface="DFKai-SB"/>
              </a:rPr>
              <a:t>研究目標</a:t>
            </a:r>
            <a:endParaRPr dirty="0">
              <a:latin typeface="DFKai-SB"/>
              <a:ea typeface="DFKai-SB"/>
              <a:cs typeface="DFKai-SB"/>
              <a:sym typeface="DFKai-SB"/>
            </a:endParaRPr>
          </a:p>
        </p:txBody>
      </p:sp>
      <p:sp>
        <p:nvSpPr>
          <p:cNvPr id="101" name="Google Shape;101;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以中部某製造公司為例，由該公司是屬於金屬加工製造加工類型的製造業，其生產產品類別分類較為繁雜，主要可分為醫療手術用品、精密扣件、微波開關...等分類，該公司銷售模式主要是為 B2B(公司對公司交易) </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altLang="en-US" sz="2400" dirty="0">
                <a:latin typeface="DFKai-SB"/>
                <a:ea typeface="DFKai-SB"/>
                <a:cs typeface="DFKai-SB"/>
                <a:sym typeface="DFKai-SB"/>
              </a:rPr>
              <a:t>故如可先預測未來一年的各類型產品的銷售數量則可提前進行生產排程作業，達到降低臨時生產作業產生成本與違約損失</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員工加班費、出貨數量未達成</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等</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二、設定假設</a:t>
            </a:r>
            <a:endParaRPr dirty="0">
              <a:latin typeface="DFKai-SB"/>
              <a:ea typeface="DFKai-SB"/>
              <a:cs typeface="DFKai-SB"/>
              <a:sym typeface="DFKai-SB"/>
            </a:endParaRPr>
          </a:p>
        </p:txBody>
      </p:sp>
      <p:sp>
        <p:nvSpPr>
          <p:cNvPr id="107" name="Google Shape;107;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設定的特性值(featrue)可分為內部、外部資料，進行銷售數量的預測，內部資料為公司內部紀錄資料，外部資料為市場環境資料</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endParaRPr lang="en-US" altLang="zh-TW"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透過日期、物料號碼、客戶編號、去年本月平均匯率、前期月平均匯率...等資料進行銷售數量預測。</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14213" y="24113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三、資料收集</a:t>
            </a:r>
            <a:endParaRPr dirty="0">
              <a:latin typeface="DFKai-SB"/>
              <a:ea typeface="DFKai-SB"/>
              <a:cs typeface="DFKai-SB"/>
              <a:sym typeface="DFKai-SB"/>
            </a:endParaRPr>
          </a:p>
        </p:txBody>
      </p:sp>
      <p:sp>
        <p:nvSpPr>
          <p:cNvPr id="114" name="Google Shape;114;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zh-TW" sz="2400" dirty="0">
                <a:latin typeface="DFKai-SB"/>
                <a:ea typeface="DFKai-SB"/>
                <a:cs typeface="DFKai-SB"/>
                <a:sym typeface="DFKai-SB"/>
              </a:rPr>
              <a:t>參考 論文</a:t>
            </a:r>
            <a:r>
              <a:rPr lang="zh-TW" sz="2400" u="sng" dirty="0">
                <a:solidFill>
                  <a:schemeClr val="hlink"/>
                </a:solidFill>
                <a:latin typeface="DFKai-SB"/>
                <a:ea typeface="DFKai-SB"/>
                <a:cs typeface="DFKai-SB"/>
                <a:sym typeface="DFKai-SB"/>
                <a:hlinkClick r:id="rId3"/>
              </a:rPr>
              <a:t>以機器學習建構一外銷銷售預測模型之研究</a:t>
            </a:r>
            <a:r>
              <a:rPr lang="zh-TW" sz="2400" dirty="0">
                <a:latin typeface="DFKai-SB"/>
                <a:ea typeface="DFKai-SB"/>
                <a:cs typeface="DFKai-SB"/>
                <a:sym typeface="DFKai-SB"/>
              </a:rPr>
              <a:t> (2018，蔡雅婷，國立屏東大學)研究方式將資料分為內部與外部資料。</a:t>
            </a: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dirty="0">
                <a:latin typeface="DFKai-SB"/>
                <a:ea typeface="DFKai-SB"/>
                <a:cs typeface="DFKai-SB"/>
                <a:sym typeface="DFKai-SB"/>
              </a:rPr>
              <a:t>內部資料主要為公司銷售資料，資料來源透過企業資源規劃系統(簡稱為ERP)內銷售業務所產生的歷年銷售資料紀錄，資料初步抓取筆數約 16</a:t>
            </a:r>
            <a:r>
              <a:rPr lang="zh-TW" altLang="en-US" sz="2400" dirty="0">
                <a:latin typeface="DFKai-SB"/>
                <a:ea typeface="DFKai-SB"/>
                <a:cs typeface="DFKai-SB"/>
                <a:sym typeface="DFKai-SB"/>
              </a:rPr>
              <a:t> </a:t>
            </a:r>
            <a:r>
              <a:rPr lang="zh-TW" sz="2400" dirty="0">
                <a:latin typeface="DFKai-SB"/>
                <a:ea typeface="DFKai-SB"/>
                <a:cs typeface="DFKai-SB"/>
                <a:sym typeface="DFKai-SB"/>
              </a:rPr>
              <a:t>萬筆，需再進行資料篩選與處理(排除服務性料號、排除退貨資料、排除無效資料、日期處理...等)。</a:t>
            </a:r>
            <a:endParaRPr sz="2400" dirty="0">
              <a:latin typeface="DFKai-SB"/>
              <a:ea typeface="DFKai-SB"/>
              <a:cs typeface="DFKai-SB"/>
              <a:sym typeface="DFKai-SB"/>
            </a:endParaRPr>
          </a:p>
          <a:p>
            <a:pPr marL="228600" lvl="0" indent="0" algn="l" rtl="0">
              <a:lnSpc>
                <a:spcPct val="90000"/>
              </a:lnSpc>
              <a:spcBef>
                <a:spcPts val="1000"/>
              </a:spcBef>
              <a:spcAft>
                <a:spcPts val="0"/>
              </a:spcAft>
              <a:buNone/>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dirty="0">
                <a:latin typeface="DFKai-SB"/>
                <a:ea typeface="DFKai-SB"/>
                <a:cs typeface="DFKai-SB"/>
                <a:sym typeface="DFKai-SB"/>
              </a:rPr>
              <a:t>外部資料主要為外部市場環境資料，資料來源</a:t>
            </a:r>
            <a:r>
              <a:rPr lang="zh-TW" altLang="en-US" sz="2400" dirty="0">
                <a:latin typeface="DFKai-SB"/>
                <a:ea typeface="DFKai-SB"/>
                <a:cs typeface="DFKai-SB"/>
                <a:sym typeface="DFKai-SB"/>
              </a:rPr>
              <a:t>是</a:t>
            </a:r>
            <a:r>
              <a:rPr lang="zh-TW" sz="2400" dirty="0">
                <a:latin typeface="DFKai-SB"/>
                <a:ea typeface="DFKai-SB"/>
                <a:cs typeface="DFKai-SB"/>
                <a:sym typeface="DFKai-SB"/>
              </a:rPr>
              <a:t>透過經濟部</a:t>
            </a:r>
            <a:r>
              <a:rPr lang="zh-TW" altLang="en-US" sz="2400" dirty="0">
                <a:latin typeface="DFKai-SB"/>
                <a:ea typeface="DFKai-SB"/>
                <a:cs typeface="DFKai-SB"/>
                <a:sym typeface="DFKai-SB"/>
              </a:rPr>
              <a:t>提供的</a:t>
            </a:r>
            <a:r>
              <a:rPr lang="zh-TW" sz="2400" dirty="0">
                <a:latin typeface="DFKai-SB"/>
                <a:ea typeface="DFKai-SB"/>
                <a:cs typeface="DFKai-SB"/>
                <a:sym typeface="DFKai-SB"/>
              </a:rPr>
              <a:t>統計資料。</a:t>
            </a:r>
            <a:endParaRPr sz="2400" dirty="0">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四、驗證假設</a:t>
            </a:r>
            <a:endParaRPr dirty="0">
              <a:latin typeface="DFKai-SB"/>
              <a:ea typeface="DFKai-SB"/>
              <a:cs typeface="DFKai-SB"/>
              <a:sym typeface="DFKai-SB"/>
            </a:endParaRPr>
          </a:p>
        </p:txBody>
      </p:sp>
      <p:sp>
        <p:nvSpPr>
          <p:cNvPr id="120" name="Google Shape;120;p6"/>
          <p:cNvSpPr txBox="1">
            <a:spLocks noGrp="1"/>
          </p:cNvSpPr>
          <p:nvPr>
            <p:ph idx="1"/>
          </p:nvPr>
        </p:nvSpPr>
        <p:spPr>
          <a:xfrm>
            <a:off x="838200" y="1825625"/>
            <a:ext cx="8863739"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zh-TW" sz="2400" dirty="0">
                <a:latin typeface="DFKai-SB"/>
                <a:ea typeface="DFKai-SB"/>
                <a:cs typeface="DFKai-SB"/>
                <a:sym typeface="DFKai-SB"/>
              </a:rPr>
              <a:t>參考</a:t>
            </a:r>
            <a:r>
              <a:rPr lang="zh-TW" sz="2400" u="sng" dirty="0">
                <a:solidFill>
                  <a:schemeClr val="hlink"/>
                </a:solidFill>
                <a:latin typeface="DFKai-SB"/>
                <a:ea typeface="DFKai-SB"/>
                <a:cs typeface="DFKai-SB"/>
                <a:sym typeface="DFKai-SB"/>
                <a:hlinkClick r:id="rId3"/>
              </a:rPr>
              <a:t>以機器學習建構一外銷銷售預測模型之研究</a:t>
            </a:r>
            <a:r>
              <a:rPr lang="zh-TW" sz="2400" dirty="0">
                <a:latin typeface="DFKai-SB"/>
                <a:ea typeface="DFKai-SB"/>
                <a:cs typeface="DFKai-SB"/>
                <a:sym typeface="DFKai-SB"/>
              </a:rPr>
              <a:t>(2018-蔡雅婷)是以 Random Forest、Logistic regression、Neural Network 三種模型進行計算。</a:t>
            </a:r>
            <a:endParaRPr sz="2400" dirty="0">
              <a:latin typeface="DFKai-SB"/>
              <a:ea typeface="DFKai-SB"/>
              <a:cs typeface="DFKai-SB"/>
              <a:sym typeface="DFKai-SB"/>
            </a:endParaRPr>
          </a:p>
          <a:p>
            <a:pPr marL="177800" indent="0">
              <a:lnSpc>
                <a:spcPct val="90000"/>
              </a:lnSpc>
              <a:buClr>
                <a:schemeClr val="dk1"/>
              </a:buClr>
              <a:buSzPts val="2800"/>
              <a:buNone/>
            </a:pPr>
            <a:endParaRPr lang="zh-TW" altLang="en-US" sz="2400" dirty="0">
              <a:latin typeface="DFKai-SB"/>
              <a:ea typeface="DFKai-SB"/>
              <a:cs typeface="DFKai-SB"/>
              <a:sym typeface="DFKai-SB"/>
            </a:endParaRPr>
          </a:p>
          <a:p>
            <a:pPr>
              <a:lnSpc>
                <a:spcPct val="90000"/>
              </a:lnSpc>
              <a:buClr>
                <a:schemeClr val="dk1"/>
              </a:buClr>
              <a:buSzPts val="2800"/>
              <a:buFont typeface="Arial" panose="020B0604020202020204" pitchFamily="34" charset="0"/>
              <a:buChar char="•"/>
            </a:pPr>
            <a:r>
              <a:rPr lang="zh-TW" sz="2400" dirty="0">
                <a:latin typeface="DFKai-SB"/>
                <a:ea typeface="DFKai-SB"/>
                <a:cs typeface="DFKai-SB"/>
                <a:sym typeface="DFKai-SB"/>
              </a:rPr>
              <a:t>由於需要預測數量，所以應需要計算出數值類型的 Y，依造目前學習到方式，我認為使用 Linear regression 相較於 Logistic regression (分類) 更為合適，故將 Logistic regression  替換為 Linear regression。</a:t>
            </a:r>
            <a:endParaRPr sz="2400" dirty="0">
              <a:latin typeface="DFKai-SB"/>
              <a:ea typeface="DFKai-SB"/>
              <a:cs typeface="DFKai-SB"/>
              <a:sym typeface="DFKai-SB"/>
            </a:endParaRPr>
          </a:p>
          <a:p>
            <a:pPr marL="228600" lvl="0" indent="-50800" algn="l" rtl="0">
              <a:lnSpc>
                <a:spcPct val="90000"/>
              </a:lnSpc>
              <a:spcBef>
                <a:spcPts val="1000"/>
              </a:spcBef>
              <a:spcAft>
                <a:spcPts val="0"/>
              </a:spcAft>
              <a:buClr>
                <a:schemeClr val="dk1"/>
              </a:buClr>
              <a:buSzPts val="2800"/>
              <a:buNone/>
            </a:pPr>
            <a:endParaRPr sz="2400" dirty="0">
              <a:latin typeface="DFKai-SB"/>
              <a:ea typeface="DFKai-SB"/>
              <a:cs typeface="DFKai-SB"/>
              <a:sym typeface="DFKai-SB"/>
            </a:endParaRPr>
          </a:p>
          <a:p>
            <a:pPr lvl="0" algn="l" rtl="0">
              <a:lnSpc>
                <a:spcPct val="90000"/>
              </a:lnSpc>
              <a:spcBef>
                <a:spcPts val="1000"/>
              </a:spcBef>
              <a:spcAft>
                <a:spcPts val="0"/>
              </a:spcAft>
              <a:buClr>
                <a:schemeClr val="dk1"/>
              </a:buClr>
              <a:buSzPts val="2800"/>
              <a:buFont typeface="Wingdings" panose="05000000000000000000" pitchFamily="2" charset="2"/>
              <a:buChar char="Ø"/>
            </a:pPr>
            <a:r>
              <a:rPr lang="zh-TW" sz="2400" dirty="0">
                <a:latin typeface="DFKai-SB"/>
                <a:ea typeface="DFKai-SB"/>
                <a:cs typeface="DFKai-SB"/>
                <a:sym typeface="DFKai-SB"/>
              </a:rPr>
              <a:t>故使用 Random Forest Regression、Linear regression、Neural Network。</a:t>
            </a:r>
            <a:endParaRPr sz="2400" dirty="0">
              <a:latin typeface="DFKai-SB"/>
              <a:ea typeface="DFKai-SB"/>
              <a:cs typeface="DFKai-SB"/>
              <a:sym typeface="DFKai-S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dirty="0">
                <a:latin typeface="DFKai-SB"/>
                <a:ea typeface="DFKai-SB"/>
                <a:cs typeface="DFKai-SB"/>
                <a:sym typeface="DFKai-SB"/>
              </a:rPr>
              <a:t>五、檢定假設</a:t>
            </a:r>
            <a:endParaRPr dirty="0">
              <a:latin typeface="DFKai-SB"/>
              <a:ea typeface="DFKai-SB"/>
              <a:cs typeface="DFKai-SB"/>
              <a:sym typeface="DFKai-SB"/>
            </a:endParaRPr>
          </a:p>
        </p:txBody>
      </p:sp>
      <p:sp>
        <p:nvSpPr>
          <p:cNvPr id="126" name="Google Shape;126;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由於資料預計抓取區間為 2019/09 至 2022/12。</a:t>
            </a: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0" algn="l" rtl="0">
              <a:lnSpc>
                <a:spcPct val="115000"/>
              </a:lnSpc>
              <a:spcBef>
                <a:spcPts val="0"/>
              </a:spcBef>
              <a:spcAft>
                <a:spcPts val="0"/>
              </a:spcAft>
              <a:buNone/>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Char char="•"/>
            </a:pPr>
            <a:r>
              <a:rPr lang="zh-TW" sz="2400" dirty="0">
                <a:latin typeface="DFKai-SB"/>
                <a:ea typeface="DFKai-SB"/>
                <a:cs typeface="DFKai-SB"/>
                <a:sym typeface="DFKai-SB"/>
              </a:rPr>
              <a:t>2023 年一月至十二月每月依造模型產出預測結果除以 2023 年一月至十二月每月實際出貨數量之絕對值，其值需小於 5 %。</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zh-TW">
                <a:latin typeface="DFKai-SB"/>
                <a:ea typeface="DFKai-SB"/>
                <a:cs typeface="DFKai-SB"/>
                <a:sym typeface="DFKai-SB"/>
              </a:rPr>
              <a:t>六、參考資料</a:t>
            </a:r>
            <a:endParaRPr>
              <a:latin typeface="DFKai-SB"/>
              <a:ea typeface="DFKai-SB"/>
              <a:cs typeface="DFKai-SB"/>
              <a:sym typeface="DFKai-SB"/>
            </a:endParaRPr>
          </a:p>
        </p:txBody>
      </p:sp>
      <p:sp>
        <p:nvSpPr>
          <p:cNvPr id="132" name="Google Shape;132;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3">
                  <a:extLst>
                    <a:ext uri="{A12FA001-AC4F-418D-AE19-62706E023703}">
                      <ahyp:hlinkClr xmlns:ahyp="http://schemas.microsoft.com/office/drawing/2018/hyperlinkcolor" val="tx"/>
                    </a:ext>
                  </a:extLst>
                </a:hlinkClick>
              </a:rPr>
              <a:t>以機器學習建構一外銷銷售預測模型之研究，2018，蔡雅婷，國立屏東大學</a:t>
            </a:r>
            <a:endParaRPr lang="en-US" altLang="zh-TW" sz="2400" u="sng" dirty="0">
              <a:solidFill>
                <a:srgbClr val="1155CC"/>
              </a:solidFill>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4">
                  <a:extLst>
                    <a:ext uri="{A12FA001-AC4F-418D-AE19-62706E023703}">
                      <ahyp:hlinkClr xmlns:ahyp="http://schemas.microsoft.com/office/drawing/2018/hyperlinkcolor" val="tx"/>
                    </a:ext>
                  </a:extLst>
                </a:hlinkClick>
              </a:rPr>
              <a:t>經濟部統計匯率資料</a:t>
            </a:r>
            <a:endParaRPr lang="en-US" altLang="zh-TW" sz="2400" u="sng" dirty="0">
              <a:solidFill>
                <a:srgbClr val="1155CC"/>
              </a:solidFill>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5">
                  <a:extLst>
                    <a:ext uri="{A12FA001-AC4F-418D-AE19-62706E023703}">
                      <ahyp:hlinkClr xmlns:ahyp="http://schemas.microsoft.com/office/drawing/2018/hyperlinkcolor" val="tx"/>
                    </a:ext>
                  </a:extLst>
                </a:hlinkClick>
              </a:rPr>
              <a:t>歷年物價指數</a:t>
            </a:r>
            <a:endParaRPr lang="en-US" altLang="zh-TW" sz="2400" u="sng" dirty="0">
              <a:solidFill>
                <a:srgbClr val="1155CC"/>
              </a:solidFill>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endParaRPr sz="2400" dirty="0">
              <a:latin typeface="DFKai-SB"/>
              <a:ea typeface="DFKai-SB"/>
              <a:cs typeface="DFKai-SB"/>
              <a:sym typeface="DFKai-SB"/>
            </a:endParaRPr>
          </a:p>
          <a:p>
            <a:pPr marL="228600" lvl="0" indent="-292100" algn="l" rtl="0">
              <a:lnSpc>
                <a:spcPct val="115000"/>
              </a:lnSpc>
              <a:spcBef>
                <a:spcPts val="0"/>
              </a:spcBef>
              <a:spcAft>
                <a:spcPts val="0"/>
              </a:spcAft>
              <a:buSzPts val="2800"/>
              <a:buFont typeface="DFKai-SB"/>
              <a:buChar char="•"/>
            </a:pPr>
            <a:r>
              <a:rPr lang="zh-TW" sz="2400" u="sng" dirty="0">
                <a:solidFill>
                  <a:srgbClr val="1155CC"/>
                </a:solidFill>
                <a:latin typeface="DFKai-SB"/>
                <a:ea typeface="DFKai-SB"/>
                <a:cs typeface="DFKai-SB"/>
                <a:sym typeface="DFKai-SB"/>
                <a:hlinkClick r:id="rId6">
                  <a:extLst>
                    <a:ext uri="{A12FA001-AC4F-418D-AE19-62706E023703}">
                      <ahyp:hlinkClr xmlns:ahyp="http://schemas.microsoft.com/office/drawing/2018/hyperlinkcolor" val="tx"/>
                    </a:ext>
                  </a:extLst>
                </a:hlinkClick>
              </a:rPr>
              <a:t>通貨膨脹率</a:t>
            </a:r>
            <a:endParaRPr sz="2400" dirty="0">
              <a:latin typeface="DFKai-SB"/>
              <a:ea typeface="DFKai-SB"/>
              <a:cs typeface="DFKai-SB"/>
              <a:sym typeface="DFKai-SB"/>
            </a:endParaRPr>
          </a:p>
        </p:txBody>
      </p:sp>
    </p:spTree>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81</TotalTime>
  <Words>551</Words>
  <Application>Microsoft Office PowerPoint</Application>
  <PresentationFormat>寬螢幕</PresentationFormat>
  <Paragraphs>52</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DFKai-SB</vt:lpstr>
      <vt:lpstr>Arial</vt:lpstr>
      <vt:lpstr>Calibri</vt:lpstr>
      <vt:lpstr>Trebuchet MS</vt:lpstr>
      <vt:lpstr>Wingdings</vt:lpstr>
      <vt:lpstr>Wingdings 3</vt:lpstr>
      <vt:lpstr>多面向</vt:lpstr>
      <vt:lpstr>機器學習-期中報告          銷售數量預測</vt:lpstr>
      <vt:lpstr>目錄</vt:lpstr>
      <vt:lpstr>一、設定研究目標</vt:lpstr>
      <vt:lpstr>二、設定假設</vt:lpstr>
      <vt:lpstr>三、資料收集</vt:lpstr>
      <vt:lpstr>四、驗證假設</vt:lpstr>
      <vt:lpstr>五、檢定假設</vt:lpstr>
      <vt:lpstr>六、參考資料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機器學習-期中報告 銷售數量預測</dc:title>
  <dc:creator>timliu</dc:creator>
  <cp:lastModifiedBy>timliu</cp:lastModifiedBy>
  <cp:revision>24</cp:revision>
  <dcterms:created xsi:type="dcterms:W3CDTF">2022-11-04T02:52:55Z</dcterms:created>
  <dcterms:modified xsi:type="dcterms:W3CDTF">2022-11-07T05:22:43Z</dcterms:modified>
</cp:coreProperties>
</file>