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18"/>
  </p:notesMasterIdLst>
  <p:sldIdLst>
    <p:sldId id="256" r:id="rId2"/>
    <p:sldId id="257" r:id="rId3"/>
    <p:sldId id="266" r:id="rId4"/>
    <p:sldId id="258" r:id="rId5"/>
    <p:sldId id="267" r:id="rId6"/>
    <p:sldId id="259" r:id="rId7"/>
    <p:sldId id="268" r:id="rId8"/>
    <p:sldId id="260" r:id="rId9"/>
    <p:sldId id="264" r:id="rId10"/>
    <p:sldId id="265" r:id="rId11"/>
    <p:sldId id="269" r:id="rId12"/>
    <p:sldId id="261" r:id="rId13"/>
    <p:sldId id="270" r:id="rId14"/>
    <p:sldId id="26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zIumR5T9gimK7RAuKHLi4qr2ia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liu" initials="t" lastIdx="1" clrIdx="0">
    <p:extLst>
      <p:ext uri="{19B8F6BF-5375-455C-9EA6-DF929625EA0E}">
        <p15:presenceInfo xmlns:p15="http://schemas.microsoft.com/office/powerpoint/2012/main" userId="S::timliu@mail.intai.com.tw::ef640754-b778-4ebf-af92-f5181d557d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1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0" u="none" strike="noStrike" cap="none" smtClean="0">
                <a:solidFill>
                  <a:schemeClr val="dk1"/>
                </a:solidFill>
                <a:latin typeface="Calibri"/>
                <a:ea typeface="Calibri"/>
                <a:cs typeface="Calibri"/>
                <a:sym typeface="Calibri"/>
              </a:rPr>
              <a:t>10</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1034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9824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648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087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337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2609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5194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0" u="none" strike="noStrike" cap="none" smtClean="0">
                <a:solidFill>
                  <a:schemeClr val="dk1"/>
                </a:solidFill>
                <a:latin typeface="Calibri"/>
                <a:ea typeface="Calibri"/>
                <a:cs typeface="Calibri"/>
                <a:sym typeface="Calibri"/>
              </a:rPr>
              <a:t>9</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4702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6173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5251976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68397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948192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43980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622228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19121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4193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92124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0706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90360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1590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53577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61295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49049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 name="Date Placeholder 4"/>
          <p:cNvSpPr>
            <a:spLocks noGrp="1"/>
          </p:cNvSpPr>
          <p:nvPr>
            <p:ph type="dt" sz="half" idx="10"/>
          </p:nvPr>
        </p:nvSpPr>
        <p:spPr/>
        <p:txBody>
          <a:bodyPr/>
          <a:lstStyle/>
          <a:p>
            <a:endParaRPr lang="zh-TW" altLang="en-US"/>
          </a:p>
        </p:txBody>
      </p:sp>
    </p:spTree>
    <p:extLst>
      <p:ext uri="{BB962C8B-B14F-4D97-AF65-F5344CB8AC3E}">
        <p14:creationId xmlns:p14="http://schemas.microsoft.com/office/powerpoint/2010/main" val="11808782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4034130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zh.wikipedia.org/zh-tw/%E9%80%9A%E8%B2%A8%E8%86%A8%E8%84%B9%E7%8E%87" TargetMode="External"/><Relationship Id="rId5" Type="http://schemas.openxmlformats.org/officeDocument/2006/relationships/hyperlink" Target="https://stat.ncl.edu.tw/pointer.jsp?p=2" TargetMode="External"/><Relationship Id="rId4" Type="http://schemas.openxmlformats.org/officeDocument/2006/relationships/hyperlink" Target="https://dmz26.moea.gov.tw/GA/common/Common.aspx?code=N&amp;no=2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zh-TW" dirty="0">
                <a:latin typeface="DFKai-SB"/>
                <a:ea typeface="DFKai-SB"/>
                <a:cs typeface="DFKai-SB"/>
                <a:sym typeface="DFKai-SB"/>
              </a:rPr>
              <a:t>機器學習-期中報告</a:t>
            </a:r>
            <a:br>
              <a:rPr lang="zh-TW" dirty="0">
                <a:latin typeface="DFKai-SB"/>
                <a:ea typeface="DFKai-SB"/>
                <a:cs typeface="DFKai-SB"/>
                <a:sym typeface="DFKai-SB"/>
              </a:rPr>
            </a:br>
            <a:r>
              <a:rPr lang="zh-TW" altLang="en-US" dirty="0">
                <a:latin typeface="DFKai-SB"/>
                <a:ea typeface="DFKai-SB"/>
                <a:cs typeface="DFKai-SB"/>
                <a:sym typeface="DFKai-SB"/>
              </a:rPr>
              <a:t>         </a:t>
            </a:r>
            <a:r>
              <a:rPr lang="zh-TW" sz="3200" dirty="0">
                <a:latin typeface="DFKai-SB"/>
                <a:ea typeface="DFKai-SB"/>
                <a:cs typeface="DFKai-SB"/>
                <a:sym typeface="DFKai-SB"/>
              </a:rPr>
              <a:t>銷售數量預測</a:t>
            </a:r>
            <a:endParaRPr dirty="0">
              <a:latin typeface="DFKai-SB"/>
              <a:ea typeface="DFKai-SB"/>
              <a:cs typeface="DFKai-SB"/>
              <a:sym typeface="DFKai-SB"/>
            </a:endParaRPr>
          </a:p>
        </p:txBody>
      </p:sp>
      <p:sp>
        <p:nvSpPr>
          <p:cNvPr id="89" name="Google Shape;89;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dk1"/>
              </a:buClr>
              <a:buSzPts val="2400"/>
              <a:buNone/>
            </a:pPr>
            <a:endParaRPr dirty="0">
              <a:latin typeface="DFKai-SB"/>
              <a:ea typeface="DFKai-SB"/>
              <a:cs typeface="DFKai-SB"/>
              <a:sym typeface="DFKai-SB"/>
            </a:endParaRPr>
          </a:p>
          <a:p>
            <a:pPr marL="0" lvl="0" indent="0" algn="ctr" rtl="0">
              <a:lnSpc>
                <a:spcPct val="90000"/>
              </a:lnSpc>
              <a:spcBef>
                <a:spcPts val="1000"/>
              </a:spcBef>
              <a:spcAft>
                <a:spcPts val="0"/>
              </a:spcAft>
              <a:buClr>
                <a:schemeClr val="dk1"/>
              </a:buClr>
              <a:buSzPts val="2400"/>
              <a:buNone/>
            </a:pPr>
            <a:endParaRPr dirty="0">
              <a:latin typeface="DFKai-SB"/>
              <a:ea typeface="DFKai-SB"/>
              <a:cs typeface="DFKai-SB"/>
              <a:sym typeface="DFKai-SB"/>
            </a:endParaRPr>
          </a:p>
          <a:p>
            <a:pPr marL="0" lvl="0" indent="0" algn="ctr" rtl="0">
              <a:lnSpc>
                <a:spcPct val="90000"/>
              </a:lnSpc>
              <a:spcBef>
                <a:spcPts val="1000"/>
              </a:spcBef>
              <a:spcAft>
                <a:spcPts val="0"/>
              </a:spcAft>
              <a:buClr>
                <a:schemeClr val="dk1"/>
              </a:buClr>
              <a:buSzPts val="2400"/>
              <a:buNone/>
            </a:pPr>
            <a:r>
              <a:rPr lang="zh-TW" altLang="en-US" dirty="0">
                <a:latin typeface="DFKai-SB"/>
                <a:ea typeface="DFKai-SB"/>
                <a:cs typeface="DFKai-SB"/>
                <a:sym typeface="DFKai-SB"/>
              </a:rPr>
              <a:t>                                                         學號：</a:t>
            </a:r>
            <a:r>
              <a:rPr lang="zh-TW" dirty="0">
                <a:latin typeface="DFKai-SB"/>
                <a:ea typeface="DFKai-SB"/>
                <a:cs typeface="DFKai-SB"/>
                <a:sym typeface="DFKai-SB"/>
              </a:rPr>
              <a:t>5111029028</a:t>
            </a:r>
            <a:endParaRPr lang="en-US" altLang="zh-TW" dirty="0">
              <a:latin typeface="DFKai-SB"/>
              <a:ea typeface="DFKai-SB"/>
              <a:cs typeface="DFKai-SB"/>
              <a:sym typeface="DFKai-SB"/>
            </a:endParaRPr>
          </a:p>
          <a:p>
            <a:pPr marL="0" lvl="0" indent="0" algn="ctr" rtl="0">
              <a:lnSpc>
                <a:spcPct val="90000"/>
              </a:lnSpc>
              <a:spcBef>
                <a:spcPts val="1000"/>
              </a:spcBef>
              <a:spcAft>
                <a:spcPts val="0"/>
              </a:spcAft>
              <a:buClr>
                <a:schemeClr val="dk1"/>
              </a:buClr>
              <a:buSzPts val="2400"/>
              <a:buNone/>
            </a:pPr>
            <a:r>
              <a:rPr lang="zh-TW" dirty="0">
                <a:latin typeface="DFKai-SB"/>
                <a:ea typeface="DFKai-SB"/>
                <a:cs typeface="DFKai-SB"/>
                <a:sym typeface="DFKai-SB"/>
              </a:rPr>
              <a:t> </a:t>
            </a:r>
            <a:r>
              <a:rPr lang="zh-TW" altLang="en-US" dirty="0">
                <a:latin typeface="DFKai-SB"/>
                <a:ea typeface="DFKai-SB"/>
                <a:cs typeface="DFKai-SB"/>
                <a:sym typeface="DFKai-SB"/>
              </a:rPr>
              <a:t>                                                    學生：</a:t>
            </a:r>
            <a:r>
              <a:rPr lang="zh-TW" dirty="0">
                <a:latin typeface="DFKai-SB"/>
                <a:ea typeface="DFKai-SB"/>
                <a:cs typeface="DFKai-SB"/>
                <a:sym typeface="DFKai-SB"/>
              </a:rPr>
              <a:t>劉廷恩</a:t>
            </a:r>
            <a:endParaRPr dirty="0">
              <a:latin typeface="DFKai-SB"/>
              <a:ea typeface="DFKai-SB"/>
              <a:cs typeface="DFKai-SB"/>
              <a:sym typeface="DFKai-S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043D9-75CE-B095-CA7B-24EB47FD8443}"/>
              </a:ext>
            </a:extLst>
          </p:cNvPr>
          <p:cNvSpPr>
            <a:spLocks noGrp="1"/>
          </p:cNvSpPr>
          <p:nvPr>
            <p:ph type="title"/>
          </p:nvPr>
        </p:nvSpPr>
        <p:spPr/>
        <p:txBody>
          <a:bodyPr/>
          <a:lstStyle/>
          <a:p>
            <a:r>
              <a:rPr lang="zh-TW" altLang="zh-TW" dirty="0">
                <a:latin typeface="DFKai-SB"/>
                <a:ea typeface="DFKai-SB"/>
                <a:cs typeface="DFKai-SB"/>
                <a:sym typeface="DFKai-SB"/>
              </a:rPr>
              <a:t>三、資料收集</a:t>
            </a:r>
            <a:endParaRPr lang="zh-TW" altLang="en-US" dirty="0"/>
          </a:p>
        </p:txBody>
      </p:sp>
      <p:sp>
        <p:nvSpPr>
          <p:cNvPr id="3" name="內容版面配置區 2">
            <a:extLst>
              <a:ext uri="{FF2B5EF4-FFF2-40B4-BE49-F238E27FC236}">
                <a16:creationId xmlns:a16="http://schemas.microsoft.com/office/drawing/2014/main" id="{40BA2BF2-5EFD-58F1-EAB8-C97BD97F29A2}"/>
              </a:ext>
            </a:extLst>
          </p:cNvPr>
          <p:cNvSpPr>
            <a:spLocks noGrp="1"/>
          </p:cNvSpPr>
          <p:nvPr>
            <p:ph idx="1"/>
          </p:nvPr>
        </p:nvSpPr>
        <p:spPr/>
        <p:txBody>
          <a:bodyPr>
            <a:normAutofit/>
          </a:bodyPr>
          <a:lstStyle/>
          <a:p>
            <a:r>
              <a:rPr lang="zh-TW" altLang="en-US" sz="2400" dirty="0">
                <a:latin typeface="標楷體" panose="03000509000000000000" pitchFamily="65" charset="-120"/>
                <a:ea typeface="標楷體" panose="03000509000000000000" pitchFamily="65" charset="-120"/>
              </a:rPr>
              <a:t>資料欄位說明，綠色為外部資料。</a:t>
            </a:r>
            <a:endParaRPr lang="zh-TW" altLang="en-US" sz="2400" b="1" dirty="0">
              <a:latin typeface="標楷體" panose="03000509000000000000" pitchFamily="65" charset="-120"/>
              <a:ea typeface="標楷體" panose="03000509000000000000" pitchFamily="65" charset="-120"/>
            </a:endParaRPr>
          </a:p>
        </p:txBody>
      </p:sp>
      <p:graphicFrame>
        <p:nvGraphicFramePr>
          <p:cNvPr id="6" name="表格 6">
            <a:extLst>
              <a:ext uri="{FF2B5EF4-FFF2-40B4-BE49-F238E27FC236}">
                <a16:creationId xmlns:a16="http://schemas.microsoft.com/office/drawing/2014/main" id="{653BB3EB-F50E-5131-B9AE-E942ED0397C8}"/>
              </a:ext>
            </a:extLst>
          </p:cNvPr>
          <p:cNvGraphicFramePr>
            <a:graphicFrameLocks noGrp="1"/>
          </p:cNvGraphicFramePr>
          <p:nvPr>
            <p:extLst>
              <p:ext uri="{D42A27DB-BD31-4B8C-83A1-F6EECF244321}">
                <p14:modId xmlns:p14="http://schemas.microsoft.com/office/powerpoint/2010/main" val="497574713"/>
              </p:ext>
            </p:extLst>
          </p:nvPr>
        </p:nvGraphicFramePr>
        <p:xfrm>
          <a:off x="911669" y="2951422"/>
          <a:ext cx="7720888" cy="2748280"/>
        </p:xfrm>
        <a:graphic>
          <a:graphicData uri="http://schemas.openxmlformats.org/drawingml/2006/table">
            <a:tbl>
              <a:tblPr firstRow="1" bandRow="1">
                <a:tableStyleId>{5C22544A-7EE6-4342-B048-85BDC9FD1C3A}</a:tableStyleId>
              </a:tblPr>
              <a:tblGrid>
                <a:gridCol w="1930222">
                  <a:extLst>
                    <a:ext uri="{9D8B030D-6E8A-4147-A177-3AD203B41FA5}">
                      <a16:colId xmlns:a16="http://schemas.microsoft.com/office/drawing/2014/main" val="1224530772"/>
                    </a:ext>
                  </a:extLst>
                </a:gridCol>
                <a:gridCol w="1930222">
                  <a:extLst>
                    <a:ext uri="{9D8B030D-6E8A-4147-A177-3AD203B41FA5}">
                      <a16:colId xmlns:a16="http://schemas.microsoft.com/office/drawing/2014/main" val="2774065927"/>
                    </a:ext>
                  </a:extLst>
                </a:gridCol>
                <a:gridCol w="1265418">
                  <a:extLst>
                    <a:ext uri="{9D8B030D-6E8A-4147-A177-3AD203B41FA5}">
                      <a16:colId xmlns:a16="http://schemas.microsoft.com/office/drawing/2014/main" val="2249353603"/>
                    </a:ext>
                  </a:extLst>
                </a:gridCol>
                <a:gridCol w="2595026">
                  <a:extLst>
                    <a:ext uri="{9D8B030D-6E8A-4147-A177-3AD203B41FA5}">
                      <a16:colId xmlns:a16="http://schemas.microsoft.com/office/drawing/2014/main" val="574744027"/>
                    </a:ext>
                  </a:extLst>
                </a:gridCol>
              </a:tblGrid>
              <a:tr h="370840">
                <a:tc>
                  <a:txBody>
                    <a:bodyPr/>
                    <a:lstStyle/>
                    <a:p>
                      <a:r>
                        <a:rPr lang="en-US" altLang="zh-TW" dirty="0">
                          <a:latin typeface="標楷體" panose="03000509000000000000" pitchFamily="65" charset="-120"/>
                          <a:ea typeface="標楷體" panose="03000509000000000000" pitchFamily="65" charset="-120"/>
                        </a:rPr>
                        <a:t>ID</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說明</a:t>
                      </a:r>
                    </a:p>
                  </a:txBody>
                  <a:tcPr/>
                </a:tc>
                <a:tc>
                  <a:txBody>
                    <a:bodyPr/>
                    <a:lstStyle/>
                    <a:p>
                      <a:r>
                        <a:rPr lang="zh-TW" altLang="en-US" dirty="0">
                          <a:latin typeface="標楷體" panose="03000509000000000000" pitchFamily="65" charset="-120"/>
                          <a:ea typeface="標楷體" panose="03000509000000000000" pitchFamily="65" charset="-120"/>
                        </a:rPr>
                        <a:t>型態</a:t>
                      </a:r>
                    </a:p>
                  </a:txBody>
                  <a:tcPr/>
                </a:tc>
                <a:tc>
                  <a:txBody>
                    <a:bodyPr/>
                    <a:lstStyle/>
                    <a:p>
                      <a:r>
                        <a:rPr lang="zh-TW" altLang="en-US" dirty="0">
                          <a:latin typeface="標楷體" panose="03000509000000000000" pitchFamily="65" charset="-120"/>
                          <a:ea typeface="標楷體" panose="03000509000000000000" pitchFamily="65" charset="-120"/>
                        </a:rPr>
                        <a:t>特殊處理</a:t>
                      </a:r>
                    </a:p>
                  </a:txBody>
                  <a:tcPr/>
                </a:tc>
                <a:extLst>
                  <a:ext uri="{0D108BD9-81ED-4DB2-BD59-A6C34878D82A}">
                    <a16:rowId xmlns:a16="http://schemas.microsoft.com/office/drawing/2014/main" val="1586876906"/>
                  </a:ext>
                </a:extLst>
              </a:tr>
              <a:tr h="370840">
                <a:tc>
                  <a:txBody>
                    <a:bodyPr/>
                    <a:lstStyle/>
                    <a:p>
                      <a:r>
                        <a:rPr lang="en-US" altLang="zh-TW" dirty="0">
                          <a:latin typeface="標楷體" panose="03000509000000000000" pitchFamily="65" charset="-120"/>
                          <a:ea typeface="標楷體" panose="03000509000000000000" pitchFamily="65" charset="-120"/>
                        </a:rPr>
                        <a:t>UKURS</a:t>
                      </a:r>
                      <a:endParaRPr lang="zh-TW" altLang="en-US" dirty="0">
                        <a:latin typeface="標楷體" panose="03000509000000000000" pitchFamily="65" charset="-120"/>
                        <a:ea typeface="標楷體" panose="03000509000000000000" pitchFamily="65" charset="-120"/>
                      </a:endParaRPr>
                    </a:p>
                  </a:txBody>
                  <a:tcPr>
                    <a:solidFill>
                      <a:srgbClr val="00B050"/>
                    </a:solidFill>
                  </a:tcPr>
                </a:tc>
                <a:tc>
                  <a:txBody>
                    <a:bodyPr/>
                    <a:lstStyle/>
                    <a:p>
                      <a:r>
                        <a:rPr lang="zh-TW" altLang="en-US" dirty="0">
                          <a:latin typeface="標楷體" panose="03000509000000000000" pitchFamily="65" charset="-120"/>
                          <a:ea typeface="標楷體" panose="03000509000000000000" pitchFamily="65" charset="-120"/>
                        </a:rPr>
                        <a:t>匯率</a:t>
                      </a:r>
                    </a:p>
                  </a:txBody>
                  <a:tcPr>
                    <a:solidFill>
                      <a:srgbClr val="00B050"/>
                    </a:solidFill>
                  </a:tcPr>
                </a:tc>
                <a:tc>
                  <a:txBody>
                    <a:bodyPr/>
                    <a:lstStyle/>
                    <a:p>
                      <a:r>
                        <a:rPr lang="en-US" altLang="zh-TW" dirty="0">
                          <a:latin typeface="標楷體" panose="03000509000000000000" pitchFamily="65" charset="-120"/>
                          <a:ea typeface="標楷體" panose="03000509000000000000" pitchFamily="65" charset="-120"/>
                        </a:rPr>
                        <a:t>DEC(9,5)</a:t>
                      </a:r>
                      <a:endParaRPr lang="zh-TW" altLang="en-US" dirty="0">
                        <a:latin typeface="標楷體" panose="03000509000000000000" pitchFamily="65" charset="-120"/>
                        <a:ea typeface="標楷體" panose="03000509000000000000" pitchFamily="65" charset="-120"/>
                      </a:endParaRPr>
                    </a:p>
                  </a:txBody>
                  <a:tcPr>
                    <a:solidFill>
                      <a:srgbClr val="00B050"/>
                    </a:solidFill>
                  </a:tcPr>
                </a:tc>
                <a:tc>
                  <a:txBody>
                    <a:bodyPr/>
                    <a:lstStyle/>
                    <a:p>
                      <a:r>
                        <a:rPr lang="zh-TW" altLang="en-US" dirty="0">
                          <a:latin typeface="標楷體" panose="03000509000000000000" pitchFamily="65" charset="-120"/>
                          <a:ea typeface="標楷體" panose="03000509000000000000" pitchFamily="65" charset="-120"/>
                        </a:rPr>
                        <a:t>抓取交易客戶對台幣匯率，抓取前期資料填入</a:t>
                      </a:r>
                      <a:endParaRPr lang="en-US" altLang="zh-TW" dirty="0">
                        <a:latin typeface="標楷體" panose="03000509000000000000" pitchFamily="65" charset="-120"/>
                        <a:ea typeface="標楷體" panose="03000509000000000000" pitchFamily="65" charset="-120"/>
                      </a:endParaRPr>
                    </a:p>
                  </a:txBody>
                  <a:tcPr>
                    <a:solidFill>
                      <a:srgbClr val="00B050"/>
                    </a:solidFill>
                  </a:tcPr>
                </a:tc>
                <a:extLst>
                  <a:ext uri="{0D108BD9-81ED-4DB2-BD59-A6C34878D82A}">
                    <a16:rowId xmlns:a16="http://schemas.microsoft.com/office/drawing/2014/main" val="3801606448"/>
                  </a:ext>
                </a:extLst>
              </a:tr>
              <a:tr h="185420">
                <a:tc>
                  <a:txBody>
                    <a:bodyPr/>
                    <a:lstStyle/>
                    <a:p>
                      <a:r>
                        <a:rPr lang="en-US" altLang="zh-TW" dirty="0">
                          <a:latin typeface="標楷體" panose="03000509000000000000" pitchFamily="65" charset="-120"/>
                          <a:ea typeface="標楷體" panose="03000509000000000000" pitchFamily="65" charset="-120"/>
                        </a:rPr>
                        <a:t>CPI</a:t>
                      </a:r>
                      <a:endParaRPr lang="zh-TW" altLang="en-US" dirty="0">
                        <a:latin typeface="標楷體" panose="03000509000000000000" pitchFamily="65" charset="-120"/>
                        <a:ea typeface="標楷體" panose="03000509000000000000" pitchFamily="65" charset="-120"/>
                      </a:endParaRPr>
                    </a:p>
                  </a:txBody>
                  <a:tcPr>
                    <a:solidFill>
                      <a:srgbClr val="00B05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b="0" i="0" kern="1200" dirty="0">
                          <a:solidFill>
                            <a:schemeClr val="dk1"/>
                          </a:solidFill>
                          <a:effectLst/>
                          <a:latin typeface="標楷體" panose="03000509000000000000" pitchFamily="65" charset="-120"/>
                          <a:ea typeface="標楷體" panose="03000509000000000000" pitchFamily="65" charset="-120"/>
                          <a:cs typeface="+mn-cs"/>
                        </a:rPr>
                        <a:t>物價指數年增率</a:t>
                      </a:r>
                    </a:p>
                  </a:txBody>
                  <a:tcPr>
                    <a:solidFill>
                      <a:srgbClr val="00B050"/>
                    </a:solidFill>
                  </a:tcPr>
                </a:tc>
                <a:tc>
                  <a:txBody>
                    <a:bodyPr/>
                    <a:lstStyle/>
                    <a:p>
                      <a:r>
                        <a:rPr lang="en-US" altLang="zh-TW" dirty="0">
                          <a:latin typeface="標楷體" panose="03000509000000000000" pitchFamily="65" charset="-120"/>
                          <a:ea typeface="標楷體" panose="03000509000000000000" pitchFamily="65" charset="-120"/>
                        </a:rPr>
                        <a:t>DEC(3,2)</a:t>
                      </a:r>
                      <a:endParaRPr lang="zh-TW" altLang="en-US" dirty="0">
                        <a:latin typeface="標楷體" panose="03000509000000000000" pitchFamily="65" charset="-120"/>
                        <a:ea typeface="標楷體" panose="03000509000000000000" pitchFamily="65" charset="-120"/>
                      </a:endParaRPr>
                    </a:p>
                  </a:txBody>
                  <a:tcPr>
                    <a:solidFill>
                      <a:srgbClr val="00B05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抓取前期資料填入</a:t>
                      </a:r>
                      <a:endParaRPr lang="en-US" altLang="zh-TW" dirty="0">
                        <a:latin typeface="標楷體" panose="03000509000000000000" pitchFamily="65" charset="-120"/>
                        <a:ea typeface="標楷體" panose="03000509000000000000" pitchFamily="65" charset="-120"/>
                      </a:endParaRPr>
                    </a:p>
                  </a:txBody>
                  <a:tcPr>
                    <a:solidFill>
                      <a:srgbClr val="00B050"/>
                    </a:solidFill>
                  </a:tcPr>
                </a:tc>
                <a:extLst>
                  <a:ext uri="{0D108BD9-81ED-4DB2-BD59-A6C34878D82A}">
                    <a16:rowId xmlns:a16="http://schemas.microsoft.com/office/drawing/2014/main" val="4028031933"/>
                  </a:ext>
                </a:extLst>
              </a:tr>
              <a:tr h="182880">
                <a:tc>
                  <a:txBody>
                    <a:bodyPr/>
                    <a:lstStyle/>
                    <a:p>
                      <a:r>
                        <a:rPr lang="en-US" altLang="zh-TW" dirty="0">
                          <a:latin typeface="標楷體" panose="03000509000000000000" pitchFamily="65" charset="-120"/>
                          <a:ea typeface="標楷體" panose="03000509000000000000" pitchFamily="65" charset="-120"/>
                        </a:rPr>
                        <a:t>YOY</a:t>
                      </a:r>
                      <a:endParaRPr lang="zh-TW" altLang="en-US" dirty="0">
                        <a:latin typeface="標楷體" panose="03000509000000000000" pitchFamily="65" charset="-120"/>
                        <a:ea typeface="標楷體" panose="03000509000000000000" pitchFamily="65" charset="-120"/>
                      </a:endParaRPr>
                    </a:p>
                  </a:txBody>
                  <a:tcPr>
                    <a:solidFill>
                      <a:srgbClr val="00B050"/>
                    </a:solidFill>
                  </a:tcPr>
                </a:tc>
                <a:tc>
                  <a:txBody>
                    <a:bodyPr/>
                    <a:lstStyle/>
                    <a:p>
                      <a:r>
                        <a:rPr lang="zh-TW" altLang="en-US" dirty="0">
                          <a:latin typeface="標楷體" panose="03000509000000000000" pitchFamily="65" charset="-120"/>
                          <a:ea typeface="標楷體" panose="03000509000000000000" pitchFamily="65" charset="-120"/>
                        </a:rPr>
                        <a:t>經濟成長率</a:t>
                      </a:r>
                    </a:p>
                  </a:txBody>
                  <a:tcPr>
                    <a:solidFill>
                      <a:srgbClr val="00B050"/>
                    </a:solidFill>
                  </a:tcPr>
                </a:tc>
                <a:tc>
                  <a:txBody>
                    <a:bodyPr/>
                    <a:lstStyle/>
                    <a:p>
                      <a:r>
                        <a:rPr lang="en-US" altLang="zh-TW" dirty="0">
                          <a:latin typeface="標楷體" panose="03000509000000000000" pitchFamily="65" charset="-120"/>
                          <a:ea typeface="標楷體" panose="03000509000000000000" pitchFamily="65" charset="-120"/>
                        </a:rPr>
                        <a:t>DEC(3,2)</a:t>
                      </a:r>
                      <a:endParaRPr lang="zh-TW" altLang="en-US" dirty="0">
                        <a:latin typeface="標楷體" panose="03000509000000000000" pitchFamily="65" charset="-120"/>
                        <a:ea typeface="標楷體" panose="03000509000000000000" pitchFamily="65" charset="-120"/>
                      </a:endParaRPr>
                    </a:p>
                  </a:txBody>
                  <a:tcPr>
                    <a:solidFill>
                      <a:srgbClr val="00B05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抓取前期資料填入</a:t>
                      </a:r>
                      <a:endParaRPr lang="en-US" altLang="zh-TW" dirty="0">
                        <a:latin typeface="標楷體" panose="03000509000000000000" pitchFamily="65" charset="-120"/>
                        <a:ea typeface="標楷體" panose="03000509000000000000" pitchFamily="65" charset="-120"/>
                      </a:endParaRPr>
                    </a:p>
                  </a:txBody>
                  <a:tcPr>
                    <a:solidFill>
                      <a:srgbClr val="00B050"/>
                    </a:solidFill>
                  </a:tcPr>
                </a:tc>
                <a:extLst>
                  <a:ext uri="{0D108BD9-81ED-4DB2-BD59-A6C34878D82A}">
                    <a16:rowId xmlns:a16="http://schemas.microsoft.com/office/drawing/2014/main" val="365066289"/>
                  </a:ext>
                </a:extLst>
              </a:tr>
              <a:tr h="182880">
                <a:tc>
                  <a:txBody>
                    <a:bodyPr/>
                    <a:lstStyle/>
                    <a:p>
                      <a:r>
                        <a:rPr lang="en-US" altLang="zh-TW" dirty="0">
                          <a:latin typeface="標楷體" panose="03000509000000000000" pitchFamily="65" charset="-120"/>
                          <a:ea typeface="標楷體" panose="03000509000000000000" pitchFamily="65" charset="-120"/>
                        </a:rPr>
                        <a:t>EAGRT</a:t>
                      </a:r>
                      <a:endParaRPr lang="zh-TW" altLang="en-US" dirty="0">
                        <a:latin typeface="標楷體" panose="03000509000000000000" pitchFamily="65" charset="-120"/>
                        <a:ea typeface="標楷體" panose="03000509000000000000" pitchFamily="65" charset="-120"/>
                      </a:endParaRPr>
                    </a:p>
                  </a:txBody>
                  <a:tcPr>
                    <a:solidFill>
                      <a:srgbClr val="00B050"/>
                    </a:solidFill>
                  </a:tcPr>
                </a:tc>
                <a:tc>
                  <a:txBody>
                    <a:bodyPr/>
                    <a:lstStyle/>
                    <a:p>
                      <a:r>
                        <a:rPr lang="zh-TW" altLang="en-US" dirty="0">
                          <a:latin typeface="標楷體" panose="03000509000000000000" pitchFamily="65" charset="-120"/>
                          <a:ea typeface="標楷體" panose="03000509000000000000" pitchFamily="65" charset="-120"/>
                        </a:rPr>
                        <a:t>出口年增率</a:t>
                      </a:r>
                    </a:p>
                  </a:txBody>
                  <a:tcPr>
                    <a:solidFill>
                      <a:srgbClr val="00B050"/>
                    </a:solidFill>
                  </a:tcPr>
                </a:tc>
                <a:tc>
                  <a:txBody>
                    <a:bodyPr/>
                    <a:lstStyle/>
                    <a:p>
                      <a:r>
                        <a:rPr lang="en-US" altLang="zh-TW" dirty="0">
                          <a:latin typeface="標楷體" panose="03000509000000000000" pitchFamily="65" charset="-120"/>
                          <a:ea typeface="標楷體" panose="03000509000000000000" pitchFamily="65" charset="-120"/>
                        </a:rPr>
                        <a:t>DEC(3,2)</a:t>
                      </a:r>
                      <a:endParaRPr lang="zh-TW" altLang="en-US" dirty="0">
                        <a:latin typeface="標楷體" panose="03000509000000000000" pitchFamily="65" charset="-120"/>
                        <a:ea typeface="標楷體" panose="03000509000000000000" pitchFamily="65" charset="-120"/>
                      </a:endParaRPr>
                    </a:p>
                  </a:txBody>
                  <a:tcPr>
                    <a:solidFill>
                      <a:srgbClr val="00B05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抓取前期資料填入</a:t>
                      </a:r>
                      <a:endParaRPr lang="en-US" altLang="zh-TW" dirty="0">
                        <a:latin typeface="標楷體" panose="03000509000000000000" pitchFamily="65" charset="-120"/>
                        <a:ea typeface="標楷體" panose="03000509000000000000" pitchFamily="65" charset="-120"/>
                      </a:endParaRPr>
                    </a:p>
                  </a:txBody>
                  <a:tcPr>
                    <a:solidFill>
                      <a:srgbClr val="00B050"/>
                    </a:solidFill>
                  </a:tcPr>
                </a:tc>
                <a:extLst>
                  <a:ext uri="{0D108BD9-81ED-4DB2-BD59-A6C34878D82A}">
                    <a16:rowId xmlns:a16="http://schemas.microsoft.com/office/drawing/2014/main" val="3177484344"/>
                  </a:ext>
                </a:extLst>
              </a:tr>
              <a:tr h="370840">
                <a:tc>
                  <a:txBody>
                    <a:bodyPr/>
                    <a:lstStyle/>
                    <a:p>
                      <a:r>
                        <a:rPr lang="en-US" altLang="zh-TW" dirty="0">
                          <a:latin typeface="標楷體" panose="03000509000000000000" pitchFamily="65" charset="-120"/>
                          <a:ea typeface="標楷體" panose="03000509000000000000" pitchFamily="65" charset="-120"/>
                        </a:rPr>
                        <a:t>LFIMG</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交貨數量</a:t>
                      </a:r>
                    </a:p>
                  </a:txBody>
                  <a:tcPr/>
                </a:tc>
                <a:tc>
                  <a:txBody>
                    <a:bodyPr/>
                    <a:lstStyle/>
                    <a:p>
                      <a:r>
                        <a:rPr lang="en-US" altLang="zh-TW" dirty="0">
                          <a:latin typeface="標楷體" panose="03000509000000000000" pitchFamily="65" charset="-120"/>
                          <a:ea typeface="標楷體" panose="03000509000000000000" pitchFamily="65" charset="-120"/>
                        </a:rPr>
                        <a:t>QUAN(13,3)</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依造物料、客戶編號、年與月資料進行加總</a:t>
                      </a:r>
                    </a:p>
                  </a:txBody>
                  <a:tcPr/>
                </a:tc>
                <a:extLst>
                  <a:ext uri="{0D108BD9-81ED-4DB2-BD59-A6C34878D82A}">
                    <a16:rowId xmlns:a16="http://schemas.microsoft.com/office/drawing/2014/main" val="3544186218"/>
                  </a:ext>
                </a:extLst>
              </a:tr>
            </a:tbl>
          </a:graphicData>
        </a:graphic>
      </p:graphicFrame>
    </p:spTree>
    <p:extLst>
      <p:ext uri="{BB962C8B-B14F-4D97-AF65-F5344CB8AC3E}">
        <p14:creationId xmlns:p14="http://schemas.microsoft.com/office/powerpoint/2010/main" val="383761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dirty="0">
                <a:latin typeface="DFKai-SB"/>
                <a:ea typeface="DFKai-SB"/>
                <a:cs typeface="DFKai-SB"/>
                <a:sym typeface="DFKai-SB"/>
              </a:rPr>
              <a:t>目錄</a:t>
            </a:r>
            <a:endParaRPr b="1" dirty="0">
              <a:latin typeface="DFKai-SB"/>
              <a:ea typeface="DFKai-SB"/>
              <a:cs typeface="DFKai-SB"/>
              <a:sym typeface="DFKai-SB"/>
            </a:endParaRPr>
          </a:p>
        </p:txBody>
      </p:sp>
      <p:sp>
        <p:nvSpPr>
          <p:cNvPr id="95" name="Google Shape;95;p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zh-TW" b="1" dirty="0">
                <a:latin typeface="DFKai-SB"/>
                <a:ea typeface="DFKai-SB"/>
                <a:cs typeface="DFKai-SB"/>
                <a:sym typeface="DFKai-SB"/>
              </a:rPr>
              <a:t>一、</a:t>
            </a:r>
            <a:r>
              <a:rPr lang="zh-TW" altLang="en-US" b="1" dirty="0">
                <a:latin typeface="DFKai-SB"/>
                <a:ea typeface="DFKai-SB"/>
                <a:cs typeface="DFKai-SB"/>
                <a:sym typeface="DFKai-SB"/>
              </a:rPr>
              <a:t>設定</a:t>
            </a:r>
            <a:r>
              <a:rPr lang="zh-TW" b="1" dirty="0">
                <a:latin typeface="DFKai-SB"/>
                <a:ea typeface="DFKai-SB"/>
                <a:cs typeface="DFKai-SB"/>
                <a:sym typeface="DFKai-SB"/>
              </a:rPr>
              <a:t>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三、資料收集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solidFill>
                  <a:srgbClr val="FF0000"/>
                </a:solidFill>
                <a:latin typeface="DFKai-SB"/>
                <a:ea typeface="DFKai-SB"/>
                <a:cs typeface="DFKai-SB"/>
                <a:sym typeface="DFKai-SB"/>
              </a:rPr>
              <a:t>四、驗證假設</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p:txBody>
      </p:sp>
    </p:spTree>
    <p:extLst>
      <p:ext uri="{BB962C8B-B14F-4D97-AF65-F5344CB8AC3E}">
        <p14:creationId xmlns:p14="http://schemas.microsoft.com/office/powerpoint/2010/main" val="409222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四、驗證假設</a:t>
            </a:r>
            <a:endParaRPr dirty="0">
              <a:latin typeface="DFKai-SB"/>
              <a:ea typeface="DFKai-SB"/>
              <a:cs typeface="DFKai-SB"/>
              <a:sym typeface="DFKai-SB"/>
            </a:endParaRPr>
          </a:p>
        </p:txBody>
      </p:sp>
      <p:sp>
        <p:nvSpPr>
          <p:cNvPr id="120" name="Google Shape;120;p6"/>
          <p:cNvSpPr txBox="1">
            <a:spLocks noGrp="1"/>
          </p:cNvSpPr>
          <p:nvPr>
            <p:ph idx="1"/>
          </p:nvPr>
        </p:nvSpPr>
        <p:spPr>
          <a:xfrm>
            <a:off x="838200" y="1825625"/>
            <a:ext cx="8863739"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zh-TW" sz="2400" dirty="0">
                <a:latin typeface="標楷體" panose="03000509000000000000" pitchFamily="65" charset="-120"/>
                <a:ea typeface="標楷體" panose="03000509000000000000" pitchFamily="65" charset="-120"/>
                <a:cs typeface="DFKai-SB"/>
                <a:sym typeface="DFKai-SB"/>
              </a:rPr>
              <a:t>參考</a:t>
            </a:r>
            <a:r>
              <a:rPr lang="zh-TW" altLang="en-US" sz="2400" b="0" i="0" dirty="0">
                <a:solidFill>
                  <a:srgbClr val="555555"/>
                </a:solidFill>
                <a:effectLst/>
                <a:latin typeface="標楷體" panose="03000509000000000000" pitchFamily="65" charset="-120"/>
                <a:ea typeface="標楷體" panose="03000509000000000000" pitchFamily="65" charset="-120"/>
                <a:hlinkClick r:id="rId3"/>
              </a:rPr>
              <a:t>文具產業外銷銷售預測模型之研究</a:t>
            </a:r>
            <a:r>
              <a:rPr lang="en-US" altLang="zh-TW" sz="2400" b="0" i="0" dirty="0">
                <a:solidFill>
                  <a:srgbClr val="555555"/>
                </a:solidFill>
                <a:effectLst/>
                <a:latin typeface="標楷體" panose="03000509000000000000" pitchFamily="65" charset="-120"/>
                <a:ea typeface="標楷體" panose="03000509000000000000" pitchFamily="65" charset="-120"/>
                <a:hlinkClick r:id="rId3"/>
              </a:rPr>
              <a:t>-</a:t>
            </a:r>
            <a:r>
              <a:rPr lang="zh-TW" altLang="en-US" sz="2400" b="0" i="0" dirty="0">
                <a:solidFill>
                  <a:srgbClr val="555555"/>
                </a:solidFill>
                <a:effectLst/>
                <a:latin typeface="標楷體" panose="03000509000000000000" pitchFamily="65" charset="-120"/>
                <a:ea typeface="標楷體" panose="03000509000000000000" pitchFamily="65" charset="-120"/>
                <a:hlinkClick r:id="rId3"/>
              </a:rPr>
              <a:t>以機器學習建構</a:t>
            </a:r>
            <a:r>
              <a:rPr lang="zh-TW" sz="2400" dirty="0">
                <a:latin typeface="DFKai-SB"/>
                <a:ea typeface="DFKai-SB"/>
                <a:cs typeface="DFKai-SB"/>
                <a:sym typeface="DFKai-SB"/>
                <a:hlinkClick r:id="rId3"/>
              </a:rPr>
              <a:t>(2018-蔡雅婷)</a:t>
            </a:r>
            <a:r>
              <a:rPr lang="zh-TW" sz="2400" dirty="0">
                <a:latin typeface="DFKai-SB"/>
                <a:ea typeface="DFKai-SB"/>
                <a:cs typeface="DFKai-SB"/>
                <a:sym typeface="DFKai-SB"/>
              </a:rPr>
              <a:t>是以 Random Forest、Logistic regression、Neural Network 三種模型進行計算。</a:t>
            </a:r>
            <a:endParaRPr sz="2400" dirty="0">
              <a:latin typeface="DFKai-SB"/>
              <a:ea typeface="DFKai-SB"/>
              <a:cs typeface="DFKai-SB"/>
              <a:sym typeface="DFKai-SB"/>
            </a:endParaRPr>
          </a:p>
          <a:p>
            <a:pPr marL="177800" indent="0">
              <a:lnSpc>
                <a:spcPct val="90000"/>
              </a:lnSpc>
              <a:buClr>
                <a:schemeClr val="dk1"/>
              </a:buClr>
              <a:buSzPts val="2800"/>
              <a:buNone/>
            </a:pPr>
            <a:endParaRPr lang="zh-TW" altLang="en-US" sz="2400" dirty="0">
              <a:latin typeface="DFKai-SB"/>
              <a:ea typeface="DFKai-SB"/>
              <a:cs typeface="DFKai-SB"/>
              <a:sym typeface="DFKai-SB"/>
            </a:endParaRPr>
          </a:p>
          <a:p>
            <a:pPr>
              <a:lnSpc>
                <a:spcPct val="90000"/>
              </a:lnSpc>
              <a:buClr>
                <a:schemeClr val="dk1"/>
              </a:buClr>
              <a:buSzPts val="2800"/>
              <a:buFont typeface="Arial" panose="020B0604020202020204" pitchFamily="34" charset="0"/>
              <a:buChar char="•"/>
            </a:pPr>
            <a:r>
              <a:rPr lang="zh-TW" sz="2400" dirty="0">
                <a:latin typeface="DFKai-SB"/>
                <a:ea typeface="DFKai-SB"/>
                <a:cs typeface="DFKai-SB"/>
                <a:sym typeface="DFKai-SB"/>
              </a:rPr>
              <a:t>由於需要預測數量，所以應需要計算出數值類型的 Y，依造目前學習到方式，我認為使用 Linear regression 相較於 Logistic regression (分類) 更為合適，故將 Logistic regression  替換為 Linear regression。</a:t>
            </a:r>
            <a:endParaRPr sz="2400" dirty="0">
              <a:latin typeface="DFKai-SB"/>
              <a:ea typeface="DFKai-SB"/>
              <a:cs typeface="DFKai-SB"/>
              <a:sym typeface="DFKai-SB"/>
            </a:endParaRPr>
          </a:p>
          <a:p>
            <a:pPr marL="228600" lvl="0" indent="-50800" algn="l" rtl="0">
              <a:lnSpc>
                <a:spcPct val="90000"/>
              </a:lnSpc>
              <a:spcBef>
                <a:spcPts val="1000"/>
              </a:spcBef>
              <a:spcAft>
                <a:spcPts val="0"/>
              </a:spcAft>
              <a:buClr>
                <a:schemeClr val="dk1"/>
              </a:buClr>
              <a:buSzPts val="2800"/>
              <a:buNone/>
            </a:pPr>
            <a:endParaRPr sz="2400" dirty="0">
              <a:latin typeface="DFKai-SB"/>
              <a:ea typeface="DFKai-SB"/>
              <a:cs typeface="DFKai-SB"/>
              <a:sym typeface="DFKai-SB"/>
            </a:endParaRPr>
          </a:p>
          <a:p>
            <a:pPr lvl="0" algn="l" rtl="0">
              <a:lnSpc>
                <a:spcPct val="90000"/>
              </a:lnSpc>
              <a:spcBef>
                <a:spcPts val="1000"/>
              </a:spcBef>
              <a:spcAft>
                <a:spcPts val="0"/>
              </a:spcAft>
              <a:buClr>
                <a:schemeClr val="dk1"/>
              </a:buClr>
              <a:buSzPts val="2800"/>
              <a:buFont typeface="Wingdings" panose="05000000000000000000" pitchFamily="2" charset="2"/>
              <a:buChar char="Ø"/>
            </a:pPr>
            <a:r>
              <a:rPr lang="zh-TW" sz="2400" dirty="0">
                <a:latin typeface="DFKai-SB"/>
                <a:ea typeface="DFKai-SB"/>
                <a:cs typeface="DFKai-SB"/>
                <a:sym typeface="DFKai-SB"/>
              </a:rPr>
              <a:t>故使用 Random Forest Regression、Linear regression、Neural Network。</a:t>
            </a:r>
            <a:endParaRPr sz="2400" dirty="0">
              <a:latin typeface="DFKai-SB"/>
              <a:ea typeface="DFKai-SB"/>
              <a:cs typeface="DFKai-SB"/>
              <a:sym typeface="DFKai-S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dirty="0">
                <a:latin typeface="DFKai-SB"/>
                <a:ea typeface="DFKai-SB"/>
                <a:cs typeface="DFKai-SB"/>
                <a:sym typeface="DFKai-SB"/>
              </a:rPr>
              <a:t>目錄</a:t>
            </a:r>
            <a:endParaRPr b="1" dirty="0">
              <a:latin typeface="DFKai-SB"/>
              <a:ea typeface="DFKai-SB"/>
              <a:cs typeface="DFKai-SB"/>
              <a:sym typeface="DFKai-SB"/>
            </a:endParaRPr>
          </a:p>
        </p:txBody>
      </p:sp>
      <p:sp>
        <p:nvSpPr>
          <p:cNvPr id="95" name="Google Shape;95;p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zh-TW" b="1" dirty="0">
                <a:latin typeface="DFKai-SB"/>
                <a:ea typeface="DFKai-SB"/>
                <a:cs typeface="DFKai-SB"/>
                <a:sym typeface="DFKai-SB"/>
              </a:rPr>
              <a:t>一、</a:t>
            </a:r>
            <a:r>
              <a:rPr lang="zh-TW" altLang="en-US" b="1" dirty="0">
                <a:latin typeface="DFKai-SB"/>
                <a:ea typeface="DFKai-SB"/>
                <a:cs typeface="DFKai-SB"/>
                <a:sym typeface="DFKai-SB"/>
              </a:rPr>
              <a:t>設定</a:t>
            </a:r>
            <a:r>
              <a:rPr lang="zh-TW" b="1" dirty="0">
                <a:latin typeface="DFKai-SB"/>
                <a:ea typeface="DFKai-SB"/>
                <a:cs typeface="DFKai-SB"/>
                <a:sym typeface="DFKai-SB"/>
              </a:rPr>
              <a:t>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三、資料收集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solidFill>
                  <a:srgbClr val="FF0000"/>
                </a:solidFill>
                <a:latin typeface="DFKai-SB"/>
                <a:ea typeface="DFKai-SB"/>
                <a:cs typeface="DFKai-SB"/>
                <a:sym typeface="DFKai-SB"/>
              </a:rPr>
              <a:t>五、檢定假設</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p:txBody>
      </p:sp>
    </p:spTree>
    <p:extLst>
      <p:ext uri="{BB962C8B-B14F-4D97-AF65-F5344CB8AC3E}">
        <p14:creationId xmlns:p14="http://schemas.microsoft.com/office/powerpoint/2010/main" val="361381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五、檢定假設</a:t>
            </a:r>
            <a:endParaRPr dirty="0">
              <a:latin typeface="DFKai-SB"/>
              <a:ea typeface="DFKai-SB"/>
              <a:cs typeface="DFKai-SB"/>
              <a:sym typeface="DFKai-SB"/>
            </a:endParaRPr>
          </a:p>
        </p:txBody>
      </p:sp>
      <p:sp>
        <p:nvSpPr>
          <p:cNvPr id="126" name="Google Shape;126;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92100" algn="l" rtl="0">
              <a:lnSpc>
                <a:spcPct val="115000"/>
              </a:lnSpc>
              <a:spcBef>
                <a:spcPts val="0"/>
              </a:spcBef>
              <a:spcAft>
                <a:spcPts val="0"/>
              </a:spcAft>
              <a:buSzPts val="2800"/>
              <a:buChar char="•"/>
            </a:pPr>
            <a:r>
              <a:rPr lang="zh-TW" sz="2400" dirty="0">
                <a:latin typeface="DFKai-SB"/>
                <a:ea typeface="DFKai-SB"/>
                <a:cs typeface="DFKai-SB"/>
                <a:sym typeface="DFKai-SB"/>
              </a:rPr>
              <a:t>由於資料預計抓取區間為 2019/09 至 2022/12。</a:t>
            </a:r>
            <a:endParaRPr sz="2400" dirty="0">
              <a:latin typeface="DFKai-SB"/>
              <a:ea typeface="DFKai-SB"/>
              <a:cs typeface="DFKai-SB"/>
              <a:sym typeface="DFKai-SB"/>
            </a:endParaRPr>
          </a:p>
          <a:p>
            <a:pPr marL="228600" lvl="0" indent="0" algn="l" rtl="0">
              <a:lnSpc>
                <a:spcPct val="115000"/>
              </a:lnSpc>
              <a:spcBef>
                <a:spcPts val="0"/>
              </a:spcBef>
              <a:spcAft>
                <a:spcPts val="0"/>
              </a:spcAft>
              <a:buNone/>
            </a:pPr>
            <a:endParaRPr sz="2400" dirty="0">
              <a:latin typeface="DFKai-SB"/>
              <a:ea typeface="DFKai-SB"/>
              <a:cs typeface="DFKai-SB"/>
              <a:sym typeface="DFKai-SB"/>
            </a:endParaRPr>
          </a:p>
          <a:p>
            <a:pPr marL="228600" lvl="0" indent="0" algn="l" rtl="0">
              <a:lnSpc>
                <a:spcPct val="115000"/>
              </a:lnSpc>
              <a:spcBef>
                <a:spcPts val="0"/>
              </a:spcBef>
              <a:spcAft>
                <a:spcPts val="0"/>
              </a:spcAft>
              <a:buNone/>
            </a:pPr>
            <a:endParaRPr sz="2400" dirty="0">
              <a:latin typeface="DFKai-SB"/>
              <a:ea typeface="DFKai-SB"/>
              <a:cs typeface="DFKai-SB"/>
              <a:sym typeface="DFKai-SB"/>
            </a:endParaRPr>
          </a:p>
          <a:p>
            <a:pPr marL="228600" lvl="0" indent="0" algn="l" rtl="0">
              <a:lnSpc>
                <a:spcPct val="115000"/>
              </a:lnSpc>
              <a:spcBef>
                <a:spcPts val="0"/>
              </a:spcBef>
              <a:spcAft>
                <a:spcPts val="0"/>
              </a:spcAft>
              <a:buNone/>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Char char="•"/>
            </a:pPr>
            <a:r>
              <a:rPr lang="zh-TW" sz="2400" dirty="0">
                <a:latin typeface="DFKai-SB"/>
                <a:ea typeface="DFKai-SB"/>
                <a:cs typeface="DFKai-SB"/>
                <a:sym typeface="DFKai-SB"/>
              </a:rPr>
              <a:t>2023 年一月至十二月每月依造模型產出預測結果除以 2023 年一月至十二月每月實際出貨數量之絕對值，其值需小於 5 %。</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dirty="0">
                <a:latin typeface="DFKai-SB"/>
                <a:ea typeface="DFKai-SB"/>
                <a:cs typeface="DFKai-SB"/>
                <a:sym typeface="DFKai-SB"/>
              </a:rPr>
              <a:t>目錄</a:t>
            </a:r>
            <a:endParaRPr b="1" dirty="0">
              <a:latin typeface="DFKai-SB"/>
              <a:ea typeface="DFKai-SB"/>
              <a:cs typeface="DFKai-SB"/>
              <a:sym typeface="DFKai-SB"/>
            </a:endParaRPr>
          </a:p>
        </p:txBody>
      </p:sp>
      <p:sp>
        <p:nvSpPr>
          <p:cNvPr id="95" name="Google Shape;95;p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zh-TW" b="1" dirty="0">
                <a:latin typeface="DFKai-SB"/>
                <a:ea typeface="DFKai-SB"/>
                <a:cs typeface="DFKai-SB"/>
                <a:sym typeface="DFKai-SB"/>
              </a:rPr>
              <a:t>一、</a:t>
            </a:r>
            <a:r>
              <a:rPr lang="zh-TW" altLang="en-US" b="1" dirty="0">
                <a:latin typeface="DFKai-SB"/>
                <a:ea typeface="DFKai-SB"/>
                <a:cs typeface="DFKai-SB"/>
                <a:sym typeface="DFKai-SB"/>
              </a:rPr>
              <a:t>設定</a:t>
            </a:r>
            <a:r>
              <a:rPr lang="zh-TW" b="1" dirty="0">
                <a:latin typeface="DFKai-SB"/>
                <a:ea typeface="DFKai-SB"/>
                <a:cs typeface="DFKai-SB"/>
                <a:sym typeface="DFKai-SB"/>
              </a:rPr>
              <a:t>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三、資料收集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solidFill>
                  <a:srgbClr val="FF0000"/>
                </a:solidFill>
                <a:latin typeface="DFKai-SB"/>
                <a:ea typeface="DFKai-SB"/>
                <a:cs typeface="DFKai-SB"/>
                <a:sym typeface="DFKai-SB"/>
              </a:rPr>
              <a:t>六、參考資料</a:t>
            </a:r>
            <a:endParaRPr b="1" dirty="0">
              <a:solidFill>
                <a:srgbClr val="FF0000"/>
              </a:solidFill>
              <a:latin typeface="DFKai-SB"/>
              <a:ea typeface="DFKai-SB"/>
              <a:cs typeface="DFKai-SB"/>
              <a:sym typeface="DFKai-SB"/>
            </a:endParaRPr>
          </a:p>
          <a:p>
            <a:pPr marL="228600" lvl="0" indent="-7747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p:txBody>
      </p:sp>
    </p:spTree>
    <p:extLst>
      <p:ext uri="{BB962C8B-B14F-4D97-AF65-F5344CB8AC3E}">
        <p14:creationId xmlns:p14="http://schemas.microsoft.com/office/powerpoint/2010/main" val="423902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六、參考資料</a:t>
            </a:r>
            <a:endParaRPr>
              <a:latin typeface="DFKai-SB"/>
              <a:ea typeface="DFKai-SB"/>
              <a:cs typeface="DFKai-SB"/>
              <a:sym typeface="DFKai-SB"/>
            </a:endParaRPr>
          </a:p>
        </p:txBody>
      </p:sp>
      <p:sp>
        <p:nvSpPr>
          <p:cNvPr id="132" name="Google Shape;132;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92100" algn="l" rtl="0">
              <a:lnSpc>
                <a:spcPct val="115000"/>
              </a:lnSpc>
              <a:spcBef>
                <a:spcPts val="0"/>
              </a:spcBef>
              <a:spcAft>
                <a:spcPts val="0"/>
              </a:spcAft>
              <a:buSzPts val="2800"/>
              <a:buFont typeface="DFKai-SB"/>
              <a:buChar char="•"/>
            </a:pPr>
            <a:r>
              <a:rPr lang="zh-TW" altLang="en-US" sz="2400" b="0" i="0" dirty="0">
                <a:solidFill>
                  <a:srgbClr val="555555"/>
                </a:solidFill>
                <a:effectLst/>
                <a:latin typeface="標楷體" panose="03000509000000000000" pitchFamily="65" charset="-120"/>
                <a:ea typeface="標楷體" panose="03000509000000000000" pitchFamily="65" charset="-120"/>
                <a:hlinkClick r:id="rId3"/>
              </a:rPr>
              <a:t>文具產業外銷銷售預測模型之研究</a:t>
            </a:r>
            <a:r>
              <a:rPr lang="en-US" altLang="zh-TW" sz="2400" b="0" i="0" dirty="0">
                <a:solidFill>
                  <a:srgbClr val="555555"/>
                </a:solidFill>
                <a:effectLst/>
                <a:latin typeface="標楷體" panose="03000509000000000000" pitchFamily="65" charset="-120"/>
                <a:ea typeface="標楷體" panose="03000509000000000000" pitchFamily="65" charset="-120"/>
                <a:hlinkClick r:id="rId3"/>
              </a:rPr>
              <a:t>-</a:t>
            </a:r>
            <a:r>
              <a:rPr lang="zh-TW" altLang="en-US" sz="2400" b="0" i="0" dirty="0">
                <a:solidFill>
                  <a:srgbClr val="555555"/>
                </a:solidFill>
                <a:effectLst/>
                <a:latin typeface="標楷體" panose="03000509000000000000" pitchFamily="65" charset="-120"/>
                <a:ea typeface="標楷體" panose="03000509000000000000" pitchFamily="65" charset="-120"/>
                <a:hlinkClick r:id="rId3"/>
              </a:rPr>
              <a:t>以機器學習建構</a:t>
            </a:r>
            <a:r>
              <a:rPr lang="zh-TW" altLang="zh-TW" sz="2400" dirty="0">
                <a:latin typeface="DFKai-SB"/>
                <a:ea typeface="DFKai-SB"/>
                <a:cs typeface="DFKai-SB"/>
                <a:sym typeface="DFKai-SB"/>
                <a:hlinkClick r:id="rId3"/>
              </a:rPr>
              <a:t>(2018-蔡雅婷)</a:t>
            </a:r>
            <a:endParaRPr lang="en-US" altLang="zh-TW" sz="2400" dirty="0">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4">
                  <a:extLst>
                    <a:ext uri="{A12FA001-AC4F-418D-AE19-62706E023703}">
                      <ahyp:hlinkClr xmlns:ahyp="http://schemas.microsoft.com/office/drawing/2018/hyperlinkcolor" val="tx"/>
                    </a:ext>
                  </a:extLst>
                </a:hlinkClick>
              </a:rPr>
              <a:t>經濟部統計匯率資料</a:t>
            </a:r>
            <a:endParaRPr lang="en-US" altLang="zh-TW" sz="2400" u="sng" dirty="0">
              <a:solidFill>
                <a:srgbClr val="1155CC"/>
              </a:solidFill>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5">
                  <a:extLst>
                    <a:ext uri="{A12FA001-AC4F-418D-AE19-62706E023703}">
                      <ahyp:hlinkClr xmlns:ahyp="http://schemas.microsoft.com/office/drawing/2018/hyperlinkcolor" val="tx"/>
                    </a:ext>
                  </a:extLst>
                </a:hlinkClick>
              </a:rPr>
              <a:t>歷年物價指數</a:t>
            </a:r>
            <a:endParaRPr lang="en-US" altLang="zh-TW" sz="2400" u="sng" dirty="0">
              <a:solidFill>
                <a:srgbClr val="1155CC"/>
              </a:solidFill>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6">
                  <a:extLst>
                    <a:ext uri="{A12FA001-AC4F-418D-AE19-62706E023703}">
                      <ahyp:hlinkClr xmlns:ahyp="http://schemas.microsoft.com/office/drawing/2018/hyperlinkcolor" val="tx"/>
                    </a:ext>
                  </a:extLst>
                </a:hlinkClick>
              </a:rPr>
              <a:t>通貨膨脹率</a:t>
            </a:r>
            <a:endParaRPr sz="2400" dirty="0">
              <a:latin typeface="DFKai-SB"/>
              <a:ea typeface="DFKai-SB"/>
              <a:cs typeface="DFKai-SB"/>
              <a:sym typeface="DFKai-S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dirty="0">
                <a:latin typeface="DFKai-SB"/>
                <a:ea typeface="DFKai-SB"/>
                <a:cs typeface="DFKai-SB"/>
                <a:sym typeface="DFKai-SB"/>
              </a:rPr>
              <a:t>目錄</a:t>
            </a:r>
            <a:endParaRPr b="1" dirty="0">
              <a:latin typeface="DFKai-SB"/>
              <a:ea typeface="DFKai-SB"/>
              <a:cs typeface="DFKai-SB"/>
              <a:sym typeface="DFKai-SB"/>
            </a:endParaRPr>
          </a:p>
        </p:txBody>
      </p:sp>
      <p:sp>
        <p:nvSpPr>
          <p:cNvPr id="95" name="Google Shape;95;p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zh-TW" b="1" dirty="0">
                <a:latin typeface="DFKai-SB"/>
                <a:ea typeface="DFKai-SB"/>
                <a:cs typeface="DFKai-SB"/>
                <a:sym typeface="DFKai-SB"/>
              </a:rPr>
              <a:t>一、</a:t>
            </a:r>
            <a:r>
              <a:rPr lang="zh-TW" altLang="en-US" b="1" dirty="0">
                <a:latin typeface="DFKai-SB"/>
                <a:ea typeface="DFKai-SB"/>
                <a:cs typeface="DFKai-SB"/>
                <a:sym typeface="DFKai-SB"/>
              </a:rPr>
              <a:t>設定</a:t>
            </a:r>
            <a:r>
              <a:rPr lang="zh-TW" b="1" dirty="0">
                <a:latin typeface="DFKai-SB"/>
                <a:ea typeface="DFKai-SB"/>
                <a:cs typeface="DFKai-SB"/>
                <a:sym typeface="DFKai-SB"/>
              </a:rPr>
              <a:t>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三、資料收集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dirty="0">
                <a:latin typeface="DFKai-SB"/>
                <a:ea typeface="DFKai-SB"/>
                <a:cs typeface="DFKai-SB"/>
                <a:sym typeface="DFKai-SB"/>
              </a:rPr>
              <a:t>目錄</a:t>
            </a:r>
            <a:endParaRPr b="1" dirty="0">
              <a:latin typeface="DFKai-SB"/>
              <a:ea typeface="DFKai-SB"/>
              <a:cs typeface="DFKai-SB"/>
              <a:sym typeface="DFKai-SB"/>
            </a:endParaRPr>
          </a:p>
        </p:txBody>
      </p:sp>
      <p:sp>
        <p:nvSpPr>
          <p:cNvPr id="95" name="Google Shape;95;p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zh-TW" b="1" dirty="0">
                <a:solidFill>
                  <a:srgbClr val="FF0000"/>
                </a:solidFill>
                <a:latin typeface="DFKai-SB"/>
                <a:ea typeface="DFKai-SB"/>
                <a:cs typeface="DFKai-SB"/>
                <a:sym typeface="DFKai-SB"/>
              </a:rPr>
              <a:t>一、</a:t>
            </a:r>
            <a:r>
              <a:rPr lang="zh-TW" altLang="en-US" b="1" dirty="0">
                <a:solidFill>
                  <a:srgbClr val="FF0000"/>
                </a:solidFill>
                <a:latin typeface="DFKai-SB"/>
                <a:ea typeface="DFKai-SB"/>
                <a:cs typeface="DFKai-SB"/>
                <a:sym typeface="DFKai-SB"/>
              </a:rPr>
              <a:t>設定</a:t>
            </a:r>
            <a:r>
              <a:rPr lang="zh-TW" b="1" dirty="0">
                <a:solidFill>
                  <a:srgbClr val="FF0000"/>
                </a:solidFill>
                <a:latin typeface="DFKai-SB"/>
                <a:ea typeface="DFKai-SB"/>
                <a:cs typeface="DFKai-SB"/>
                <a:sym typeface="DFKai-SB"/>
              </a:rPr>
              <a:t>研究目標</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三、資料收集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p:txBody>
      </p:sp>
    </p:spTree>
    <p:extLst>
      <p:ext uri="{BB962C8B-B14F-4D97-AF65-F5344CB8AC3E}">
        <p14:creationId xmlns:p14="http://schemas.microsoft.com/office/powerpoint/2010/main" val="428418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一、</a:t>
            </a:r>
            <a:r>
              <a:rPr lang="zh-TW" altLang="en-US" dirty="0">
                <a:latin typeface="DFKai-SB"/>
                <a:ea typeface="DFKai-SB"/>
                <a:cs typeface="DFKai-SB"/>
                <a:sym typeface="DFKai-SB"/>
              </a:rPr>
              <a:t>設定</a:t>
            </a:r>
            <a:r>
              <a:rPr lang="zh-TW" dirty="0">
                <a:latin typeface="DFKai-SB"/>
                <a:ea typeface="DFKai-SB"/>
                <a:cs typeface="DFKai-SB"/>
                <a:sym typeface="DFKai-SB"/>
              </a:rPr>
              <a:t>研究目標</a:t>
            </a:r>
            <a:endParaRPr dirty="0">
              <a:latin typeface="DFKai-SB"/>
              <a:ea typeface="DFKai-SB"/>
              <a:cs typeface="DFKai-SB"/>
              <a:sym typeface="DFKai-SB"/>
            </a:endParaRPr>
          </a:p>
        </p:txBody>
      </p:sp>
      <p:sp>
        <p:nvSpPr>
          <p:cNvPr id="101" name="Google Shape;101;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92100" algn="l" rtl="0">
              <a:lnSpc>
                <a:spcPct val="115000"/>
              </a:lnSpc>
              <a:spcBef>
                <a:spcPts val="0"/>
              </a:spcBef>
              <a:spcAft>
                <a:spcPts val="0"/>
              </a:spcAft>
              <a:buSzPts val="2800"/>
              <a:buChar char="•"/>
            </a:pPr>
            <a:r>
              <a:rPr lang="zh-TW" sz="2400" dirty="0">
                <a:latin typeface="DFKai-SB"/>
                <a:ea typeface="DFKai-SB"/>
                <a:cs typeface="DFKai-SB"/>
                <a:sym typeface="DFKai-SB"/>
              </a:rPr>
              <a:t>以中部某製造公司為例，由該公司是屬於金屬加工製造加工類型的製造業，其生產產品類別分類較為繁雜，主要可分為醫療手術用品、精密扣件、微波開關...等分類，該公司銷售模式主要是為 B2B(公司對公司交易) </a:t>
            </a:r>
            <a:r>
              <a:rPr lang="zh-TW" altLang="en-US" sz="2400" dirty="0">
                <a:latin typeface="DFKai-SB"/>
                <a:ea typeface="DFKai-SB"/>
                <a:cs typeface="DFKai-SB"/>
                <a:sym typeface="DFKai-SB"/>
              </a:rPr>
              <a:t>。</a:t>
            </a:r>
            <a:endParaRPr lang="en-US" altLang="zh-TW" sz="2400" dirty="0">
              <a:latin typeface="DFKai-SB"/>
              <a:ea typeface="DFKai-SB"/>
              <a:cs typeface="DFKai-SB"/>
              <a:sym typeface="DFKai-SB"/>
            </a:endParaRPr>
          </a:p>
          <a:p>
            <a:pPr marL="228600" lvl="0" indent="-292100" algn="l" rtl="0">
              <a:lnSpc>
                <a:spcPct val="115000"/>
              </a:lnSpc>
              <a:spcBef>
                <a:spcPts val="0"/>
              </a:spcBef>
              <a:spcAft>
                <a:spcPts val="0"/>
              </a:spcAft>
              <a:buSzPts val="2800"/>
              <a:buChar char="•"/>
            </a:pPr>
            <a:endParaRPr lang="en-US" altLang="zh-TW" sz="2400" dirty="0">
              <a:latin typeface="DFKai-SB"/>
              <a:ea typeface="DFKai-SB"/>
              <a:cs typeface="DFKai-SB"/>
              <a:sym typeface="DFKai-SB"/>
            </a:endParaRPr>
          </a:p>
          <a:p>
            <a:pPr marL="228600" lvl="0" indent="-292100" algn="l" rtl="0">
              <a:lnSpc>
                <a:spcPct val="115000"/>
              </a:lnSpc>
              <a:spcBef>
                <a:spcPts val="0"/>
              </a:spcBef>
              <a:spcAft>
                <a:spcPts val="0"/>
              </a:spcAft>
              <a:buSzPts val="2800"/>
              <a:buChar char="•"/>
            </a:pPr>
            <a:r>
              <a:rPr lang="zh-TW" altLang="en-US" sz="2400" dirty="0">
                <a:latin typeface="DFKai-SB"/>
                <a:ea typeface="DFKai-SB"/>
                <a:cs typeface="DFKai-SB"/>
                <a:sym typeface="DFKai-SB"/>
              </a:rPr>
              <a:t>故如可先預測未來一年的各類型產品的銷售數量則可提前進行生產排程作業，達到降低臨時生產作業產生成本與違約損失</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員工加班費、出貨數量未達成</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等</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dirty="0">
                <a:latin typeface="DFKai-SB"/>
                <a:ea typeface="DFKai-SB"/>
                <a:cs typeface="DFKai-SB"/>
                <a:sym typeface="DFKai-SB"/>
              </a:rPr>
              <a:t>目錄</a:t>
            </a:r>
            <a:endParaRPr b="1" dirty="0">
              <a:latin typeface="DFKai-SB"/>
              <a:ea typeface="DFKai-SB"/>
              <a:cs typeface="DFKai-SB"/>
              <a:sym typeface="DFKai-SB"/>
            </a:endParaRPr>
          </a:p>
        </p:txBody>
      </p:sp>
      <p:sp>
        <p:nvSpPr>
          <p:cNvPr id="95" name="Google Shape;95;p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zh-TW" b="1" dirty="0">
                <a:latin typeface="DFKai-SB"/>
                <a:ea typeface="DFKai-SB"/>
                <a:cs typeface="DFKai-SB"/>
                <a:sym typeface="DFKai-SB"/>
              </a:rPr>
              <a:t>一、</a:t>
            </a:r>
            <a:r>
              <a:rPr lang="zh-TW" altLang="en-US" b="1" dirty="0">
                <a:latin typeface="DFKai-SB"/>
                <a:ea typeface="DFKai-SB"/>
                <a:cs typeface="DFKai-SB"/>
                <a:sym typeface="DFKai-SB"/>
              </a:rPr>
              <a:t>設定</a:t>
            </a:r>
            <a:r>
              <a:rPr lang="zh-TW" b="1" dirty="0">
                <a:latin typeface="DFKai-SB"/>
                <a:ea typeface="DFKai-SB"/>
                <a:cs typeface="DFKai-SB"/>
                <a:sym typeface="DFKai-SB"/>
              </a:rPr>
              <a:t>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solidFill>
                  <a:srgbClr val="FF0000"/>
                </a:solidFill>
                <a:latin typeface="DFKai-SB"/>
                <a:ea typeface="DFKai-SB"/>
                <a:cs typeface="DFKai-SB"/>
                <a:sym typeface="DFKai-SB"/>
              </a:rPr>
              <a:t>二、設定假設</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三、資料收集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p:txBody>
      </p:sp>
    </p:spTree>
    <p:extLst>
      <p:ext uri="{BB962C8B-B14F-4D97-AF65-F5344CB8AC3E}">
        <p14:creationId xmlns:p14="http://schemas.microsoft.com/office/powerpoint/2010/main" val="382883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二、設定假設</a:t>
            </a:r>
            <a:endParaRPr dirty="0">
              <a:latin typeface="DFKai-SB"/>
              <a:ea typeface="DFKai-SB"/>
              <a:cs typeface="DFKai-SB"/>
              <a:sym typeface="DFKai-SB"/>
            </a:endParaRPr>
          </a:p>
        </p:txBody>
      </p:sp>
      <p:sp>
        <p:nvSpPr>
          <p:cNvPr id="107" name="Google Shape;107;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92100" algn="l" rtl="0">
              <a:lnSpc>
                <a:spcPct val="115000"/>
              </a:lnSpc>
              <a:spcBef>
                <a:spcPts val="0"/>
              </a:spcBef>
              <a:spcAft>
                <a:spcPts val="0"/>
              </a:spcAft>
              <a:buSzPts val="2800"/>
              <a:buChar char="•"/>
            </a:pPr>
            <a:r>
              <a:rPr lang="zh-TW" altLang="zh-TW" sz="2400" dirty="0">
                <a:latin typeface="DFKai-SB"/>
                <a:ea typeface="DFKai-SB"/>
                <a:cs typeface="DFKai-SB"/>
                <a:sym typeface="DFKai-SB"/>
              </a:rPr>
              <a:t>參考論文</a:t>
            </a:r>
            <a:r>
              <a:rPr lang="zh-TW" altLang="en-US" sz="2400" b="0" i="0" dirty="0">
                <a:solidFill>
                  <a:srgbClr val="555555"/>
                </a:solidFill>
                <a:effectLst/>
                <a:latin typeface="標楷體" panose="03000509000000000000" pitchFamily="65" charset="-120"/>
                <a:ea typeface="標楷體" panose="03000509000000000000" pitchFamily="65" charset="-120"/>
                <a:hlinkClick r:id="rId3"/>
              </a:rPr>
              <a:t>文具產業外銷銷售預測模型之研究</a:t>
            </a:r>
            <a:r>
              <a:rPr lang="en-US" altLang="zh-TW" sz="2400" b="0" i="0" dirty="0">
                <a:solidFill>
                  <a:srgbClr val="555555"/>
                </a:solidFill>
                <a:effectLst/>
                <a:latin typeface="標楷體" panose="03000509000000000000" pitchFamily="65" charset="-120"/>
                <a:ea typeface="標楷體" panose="03000509000000000000" pitchFamily="65" charset="-120"/>
                <a:hlinkClick r:id="rId3"/>
              </a:rPr>
              <a:t>-</a:t>
            </a:r>
            <a:r>
              <a:rPr lang="zh-TW" altLang="en-US" sz="2400" b="0" i="0" dirty="0">
                <a:solidFill>
                  <a:srgbClr val="555555"/>
                </a:solidFill>
                <a:effectLst/>
                <a:latin typeface="標楷體" panose="03000509000000000000" pitchFamily="65" charset="-120"/>
                <a:ea typeface="標楷體" panose="03000509000000000000" pitchFamily="65" charset="-120"/>
                <a:hlinkClick r:id="rId3"/>
              </a:rPr>
              <a:t>以機器學習建構</a:t>
            </a:r>
            <a:r>
              <a:rPr lang="zh-TW" altLang="zh-TW" sz="2400" dirty="0">
                <a:latin typeface="DFKai-SB"/>
                <a:ea typeface="DFKai-SB"/>
                <a:cs typeface="DFKai-SB"/>
                <a:sym typeface="DFKai-SB"/>
                <a:hlinkClick r:id="rId3"/>
              </a:rPr>
              <a:t>(2018-蔡雅婷) </a:t>
            </a:r>
            <a:r>
              <a:rPr lang="zh-TW" altLang="en-US" sz="2400" dirty="0">
                <a:latin typeface="DFKai-SB"/>
                <a:ea typeface="DFKai-SB"/>
                <a:cs typeface="DFKai-SB"/>
                <a:sym typeface="DFKai-SB"/>
              </a:rPr>
              <a:t>，</a:t>
            </a:r>
            <a:r>
              <a:rPr lang="zh-TW" sz="2400" dirty="0">
                <a:latin typeface="DFKai-SB"/>
                <a:ea typeface="DFKai-SB"/>
                <a:cs typeface="DFKai-SB"/>
                <a:sym typeface="DFKai-SB"/>
              </a:rPr>
              <a:t>設定的特性值(featrue)可分為內部、外部資料，進行銷售數量的預測，內部資料為公司內部紀錄資料，外部資料為市場環境資料</a:t>
            </a:r>
            <a:r>
              <a:rPr lang="zh-TW" altLang="en-US" sz="2400" dirty="0">
                <a:latin typeface="DFKai-SB"/>
                <a:ea typeface="DFKai-SB"/>
                <a:cs typeface="DFKai-SB"/>
                <a:sym typeface="DFKai-SB"/>
              </a:rPr>
              <a:t>。</a:t>
            </a:r>
            <a:endParaRPr lang="en-US" altLang="zh-TW" sz="2400" dirty="0">
              <a:latin typeface="DFKai-SB"/>
              <a:ea typeface="DFKai-SB"/>
              <a:cs typeface="DFKai-SB"/>
              <a:sym typeface="DFKai-SB"/>
            </a:endParaRPr>
          </a:p>
          <a:p>
            <a:pPr marL="228600" lvl="0" indent="-292100" algn="l" rtl="0">
              <a:lnSpc>
                <a:spcPct val="115000"/>
              </a:lnSpc>
              <a:spcBef>
                <a:spcPts val="0"/>
              </a:spcBef>
              <a:spcAft>
                <a:spcPts val="0"/>
              </a:spcAft>
              <a:buSzPts val="2800"/>
              <a:buChar char="•"/>
            </a:pPr>
            <a:endParaRPr lang="en-US" altLang="zh-TW" sz="2400" dirty="0">
              <a:latin typeface="DFKai-SB"/>
              <a:ea typeface="DFKai-SB"/>
              <a:cs typeface="DFKai-SB"/>
              <a:sym typeface="DFKai-SB"/>
            </a:endParaRPr>
          </a:p>
          <a:p>
            <a:pPr marL="228600" lvl="0" indent="-292100" algn="l" rtl="0">
              <a:lnSpc>
                <a:spcPct val="115000"/>
              </a:lnSpc>
              <a:spcBef>
                <a:spcPts val="0"/>
              </a:spcBef>
              <a:spcAft>
                <a:spcPts val="0"/>
              </a:spcAft>
              <a:buSzPts val="2800"/>
              <a:buChar char="•"/>
            </a:pPr>
            <a:r>
              <a:rPr lang="zh-TW" sz="2400" dirty="0">
                <a:latin typeface="DFKai-SB"/>
                <a:ea typeface="DFKai-SB"/>
                <a:cs typeface="DFKai-SB"/>
                <a:sym typeface="DFKai-SB"/>
              </a:rPr>
              <a:t>透過日期、物料號碼、客戶編號、去年本月平均匯率、前期月平均匯率...等資料進行銷售數量預測。</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dirty="0">
                <a:latin typeface="DFKai-SB"/>
                <a:ea typeface="DFKai-SB"/>
                <a:cs typeface="DFKai-SB"/>
                <a:sym typeface="DFKai-SB"/>
              </a:rPr>
              <a:t>目錄</a:t>
            </a:r>
            <a:endParaRPr b="1" dirty="0">
              <a:latin typeface="DFKai-SB"/>
              <a:ea typeface="DFKai-SB"/>
              <a:cs typeface="DFKai-SB"/>
              <a:sym typeface="DFKai-SB"/>
            </a:endParaRPr>
          </a:p>
        </p:txBody>
      </p:sp>
      <p:sp>
        <p:nvSpPr>
          <p:cNvPr id="95" name="Google Shape;95;p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zh-TW" b="1" dirty="0">
                <a:latin typeface="DFKai-SB"/>
                <a:ea typeface="DFKai-SB"/>
                <a:cs typeface="DFKai-SB"/>
                <a:sym typeface="DFKai-SB"/>
              </a:rPr>
              <a:t>一、</a:t>
            </a:r>
            <a:r>
              <a:rPr lang="zh-TW" altLang="en-US" b="1" dirty="0">
                <a:latin typeface="DFKai-SB"/>
                <a:ea typeface="DFKai-SB"/>
                <a:cs typeface="DFKai-SB"/>
                <a:sym typeface="DFKai-SB"/>
              </a:rPr>
              <a:t>設定</a:t>
            </a:r>
            <a:r>
              <a:rPr lang="zh-TW" b="1" dirty="0">
                <a:latin typeface="DFKai-SB"/>
                <a:ea typeface="DFKai-SB"/>
                <a:cs typeface="DFKai-SB"/>
                <a:sym typeface="DFKai-SB"/>
              </a:rPr>
              <a:t>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solidFill>
                  <a:srgbClr val="FF0000"/>
                </a:solidFill>
                <a:latin typeface="DFKai-SB"/>
                <a:ea typeface="DFKai-SB"/>
                <a:cs typeface="DFKai-SB"/>
                <a:sym typeface="DFKai-SB"/>
              </a:rPr>
              <a:t>三、資料收集</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p:txBody>
      </p:sp>
    </p:spTree>
    <p:extLst>
      <p:ext uri="{BB962C8B-B14F-4D97-AF65-F5344CB8AC3E}">
        <p14:creationId xmlns:p14="http://schemas.microsoft.com/office/powerpoint/2010/main" val="221761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714213" y="24113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三、資料收集</a:t>
            </a:r>
            <a:endParaRPr dirty="0">
              <a:latin typeface="DFKai-SB"/>
              <a:ea typeface="DFKai-SB"/>
              <a:cs typeface="DFKai-SB"/>
              <a:sym typeface="DFKai-SB"/>
            </a:endParaRPr>
          </a:p>
        </p:txBody>
      </p:sp>
      <p:sp>
        <p:nvSpPr>
          <p:cNvPr id="114" name="Google Shape;114;p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92100" algn="l" rtl="0">
              <a:lnSpc>
                <a:spcPct val="115000"/>
              </a:lnSpc>
              <a:spcBef>
                <a:spcPts val="0"/>
              </a:spcBef>
              <a:spcAft>
                <a:spcPts val="0"/>
              </a:spcAft>
              <a:buSzPts val="2800"/>
              <a:buFont typeface="DFKai-SB"/>
              <a:buChar char="•"/>
            </a:pPr>
            <a:r>
              <a:rPr lang="zh-TW" sz="2400" dirty="0">
                <a:latin typeface="DFKai-SB"/>
                <a:ea typeface="DFKai-SB"/>
                <a:cs typeface="DFKai-SB"/>
                <a:sym typeface="DFKai-SB"/>
              </a:rPr>
              <a:t>內部資料主要為公司銷售資料，資料來源透過企業資源規劃系統(簡稱為ERP)內銷售業務所產生的歷年銷售資料紀錄，資料初步抓取筆數約 16</a:t>
            </a:r>
            <a:r>
              <a:rPr lang="zh-TW" altLang="en-US" sz="2400" dirty="0">
                <a:latin typeface="DFKai-SB"/>
                <a:ea typeface="DFKai-SB"/>
                <a:cs typeface="DFKai-SB"/>
                <a:sym typeface="DFKai-SB"/>
              </a:rPr>
              <a:t> </a:t>
            </a:r>
            <a:r>
              <a:rPr lang="zh-TW" sz="2400" dirty="0">
                <a:latin typeface="DFKai-SB"/>
                <a:ea typeface="DFKai-SB"/>
                <a:cs typeface="DFKai-SB"/>
                <a:sym typeface="DFKai-SB"/>
              </a:rPr>
              <a:t>萬筆，需再進行資料篩選與處理(排除服務性料號、排除退貨資料、排除無效資料、日期處理...等)。</a:t>
            </a:r>
            <a:endParaRPr sz="2400" dirty="0">
              <a:latin typeface="DFKai-SB"/>
              <a:ea typeface="DFKai-SB"/>
              <a:cs typeface="DFKai-SB"/>
              <a:sym typeface="DFKai-SB"/>
            </a:endParaRPr>
          </a:p>
          <a:p>
            <a:pPr marL="228600" lvl="0" indent="0" algn="l" rtl="0">
              <a:lnSpc>
                <a:spcPct val="90000"/>
              </a:lnSpc>
              <a:spcBef>
                <a:spcPts val="1000"/>
              </a:spcBef>
              <a:spcAft>
                <a:spcPts val="0"/>
              </a:spcAft>
              <a:buNone/>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r>
              <a:rPr lang="zh-TW" sz="2400" dirty="0">
                <a:latin typeface="DFKai-SB"/>
                <a:ea typeface="DFKai-SB"/>
                <a:cs typeface="DFKai-SB"/>
                <a:sym typeface="DFKai-SB"/>
              </a:rPr>
              <a:t>外部資料主要為外部市場環境資料，資料來源</a:t>
            </a:r>
            <a:r>
              <a:rPr lang="zh-TW" altLang="en-US" sz="2400" dirty="0">
                <a:latin typeface="DFKai-SB"/>
                <a:ea typeface="DFKai-SB"/>
                <a:cs typeface="DFKai-SB"/>
                <a:sym typeface="DFKai-SB"/>
              </a:rPr>
              <a:t>是</a:t>
            </a:r>
            <a:r>
              <a:rPr lang="zh-TW" sz="2400" dirty="0">
                <a:latin typeface="DFKai-SB"/>
                <a:ea typeface="DFKai-SB"/>
                <a:cs typeface="DFKai-SB"/>
                <a:sym typeface="DFKai-SB"/>
              </a:rPr>
              <a:t>透過經濟部</a:t>
            </a:r>
            <a:r>
              <a:rPr lang="zh-TW" altLang="en-US" sz="2400" dirty="0">
                <a:latin typeface="DFKai-SB"/>
                <a:ea typeface="DFKai-SB"/>
                <a:cs typeface="DFKai-SB"/>
                <a:sym typeface="DFKai-SB"/>
              </a:rPr>
              <a:t>提供的</a:t>
            </a:r>
            <a:r>
              <a:rPr lang="zh-TW" sz="2400" dirty="0">
                <a:latin typeface="DFKai-SB"/>
                <a:ea typeface="DFKai-SB"/>
                <a:cs typeface="DFKai-SB"/>
                <a:sym typeface="DFKai-SB"/>
              </a:rPr>
              <a:t>統計資料。</a:t>
            </a:r>
            <a:endParaRPr sz="2400" dirty="0">
              <a:latin typeface="DFKai-SB"/>
              <a:ea typeface="DFKai-SB"/>
              <a:cs typeface="DFKai-SB"/>
              <a:sym typeface="DFKai-S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D9A2BC-5EFB-E6CC-237D-7E822FD93391}"/>
              </a:ext>
            </a:extLst>
          </p:cNvPr>
          <p:cNvSpPr>
            <a:spLocks noGrp="1"/>
          </p:cNvSpPr>
          <p:nvPr>
            <p:ph type="title"/>
          </p:nvPr>
        </p:nvSpPr>
        <p:spPr/>
        <p:txBody>
          <a:bodyPr/>
          <a:lstStyle/>
          <a:p>
            <a:r>
              <a:rPr lang="zh-TW" altLang="zh-TW" dirty="0">
                <a:latin typeface="DFKai-SB"/>
                <a:ea typeface="DFKai-SB"/>
                <a:cs typeface="DFKai-SB"/>
                <a:sym typeface="DFKai-SB"/>
              </a:rPr>
              <a:t>三、資料收集</a:t>
            </a:r>
            <a:endParaRPr lang="zh-TW" altLang="en-US" dirty="0"/>
          </a:p>
        </p:txBody>
      </p:sp>
      <p:sp>
        <p:nvSpPr>
          <p:cNvPr id="3" name="內容版面配置區 2">
            <a:extLst>
              <a:ext uri="{FF2B5EF4-FFF2-40B4-BE49-F238E27FC236}">
                <a16:creationId xmlns:a16="http://schemas.microsoft.com/office/drawing/2014/main" id="{8164B49B-8661-BB2F-1BEB-9B25643CBA99}"/>
              </a:ext>
            </a:extLst>
          </p:cNvPr>
          <p:cNvSpPr>
            <a:spLocks noGrp="1"/>
          </p:cNvSpPr>
          <p:nvPr>
            <p:ph idx="1"/>
          </p:nvPr>
        </p:nvSpPr>
        <p:spPr/>
        <p:txBody>
          <a:bodyPr>
            <a:normAutofit/>
          </a:bodyPr>
          <a:lstStyle/>
          <a:p>
            <a:r>
              <a:rPr lang="zh-TW" altLang="en-US" sz="2400" dirty="0">
                <a:latin typeface="標楷體" panose="03000509000000000000" pitchFamily="65" charset="-120"/>
                <a:ea typeface="標楷體" panose="03000509000000000000" pitchFamily="65" charset="-120"/>
              </a:rPr>
              <a:t>資料欄位說明，綠色為外部資料。</a:t>
            </a:r>
            <a:endParaRPr lang="en-US" altLang="zh-TW" sz="2400" dirty="0">
              <a:latin typeface="標楷體" panose="03000509000000000000" pitchFamily="65" charset="-120"/>
              <a:ea typeface="標楷體" panose="03000509000000000000" pitchFamily="65" charset="-120"/>
            </a:endParaRPr>
          </a:p>
        </p:txBody>
      </p:sp>
      <p:graphicFrame>
        <p:nvGraphicFramePr>
          <p:cNvPr id="7" name="表格 7">
            <a:extLst>
              <a:ext uri="{FF2B5EF4-FFF2-40B4-BE49-F238E27FC236}">
                <a16:creationId xmlns:a16="http://schemas.microsoft.com/office/drawing/2014/main" id="{2B18E741-333B-E3BE-D0A4-3474F7505141}"/>
              </a:ext>
            </a:extLst>
          </p:cNvPr>
          <p:cNvGraphicFramePr>
            <a:graphicFrameLocks noGrp="1"/>
          </p:cNvGraphicFramePr>
          <p:nvPr>
            <p:extLst>
              <p:ext uri="{D42A27DB-BD31-4B8C-83A1-F6EECF244321}">
                <p14:modId xmlns:p14="http://schemas.microsoft.com/office/powerpoint/2010/main" val="1476960660"/>
              </p:ext>
            </p:extLst>
          </p:nvPr>
        </p:nvGraphicFramePr>
        <p:xfrm>
          <a:off x="911668" y="2867186"/>
          <a:ext cx="8128000" cy="3350487"/>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59346129"/>
                    </a:ext>
                  </a:extLst>
                </a:gridCol>
                <a:gridCol w="2032000">
                  <a:extLst>
                    <a:ext uri="{9D8B030D-6E8A-4147-A177-3AD203B41FA5}">
                      <a16:colId xmlns:a16="http://schemas.microsoft.com/office/drawing/2014/main" val="3993213573"/>
                    </a:ext>
                  </a:extLst>
                </a:gridCol>
                <a:gridCol w="1316644">
                  <a:extLst>
                    <a:ext uri="{9D8B030D-6E8A-4147-A177-3AD203B41FA5}">
                      <a16:colId xmlns:a16="http://schemas.microsoft.com/office/drawing/2014/main" val="3820611739"/>
                    </a:ext>
                  </a:extLst>
                </a:gridCol>
                <a:gridCol w="2747356">
                  <a:extLst>
                    <a:ext uri="{9D8B030D-6E8A-4147-A177-3AD203B41FA5}">
                      <a16:colId xmlns:a16="http://schemas.microsoft.com/office/drawing/2014/main" val="3123226778"/>
                    </a:ext>
                  </a:extLst>
                </a:gridCol>
              </a:tblGrid>
              <a:tr h="383767">
                <a:tc>
                  <a:txBody>
                    <a:bodyPr/>
                    <a:lstStyle/>
                    <a:p>
                      <a:r>
                        <a:rPr lang="en-US" altLang="zh-TW" dirty="0">
                          <a:latin typeface="標楷體" panose="03000509000000000000" pitchFamily="65" charset="-120"/>
                          <a:ea typeface="標楷體" panose="03000509000000000000" pitchFamily="65" charset="-120"/>
                        </a:rPr>
                        <a:t>ID</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說明</a:t>
                      </a:r>
                    </a:p>
                  </a:txBody>
                  <a:tcPr/>
                </a:tc>
                <a:tc>
                  <a:txBody>
                    <a:bodyPr/>
                    <a:lstStyle/>
                    <a:p>
                      <a:r>
                        <a:rPr lang="zh-TW" altLang="en-US" dirty="0">
                          <a:latin typeface="標楷體" panose="03000509000000000000" pitchFamily="65" charset="-120"/>
                          <a:ea typeface="標楷體" panose="03000509000000000000" pitchFamily="65" charset="-120"/>
                        </a:rPr>
                        <a:t>型態</a:t>
                      </a:r>
                    </a:p>
                  </a:txBody>
                  <a:tcPr/>
                </a:tc>
                <a:tc>
                  <a:txBody>
                    <a:bodyPr/>
                    <a:lstStyle/>
                    <a:p>
                      <a:r>
                        <a:rPr lang="zh-TW" altLang="en-US" dirty="0">
                          <a:latin typeface="標楷體" panose="03000509000000000000" pitchFamily="65" charset="-120"/>
                          <a:ea typeface="標楷體" panose="03000509000000000000" pitchFamily="65" charset="-120"/>
                        </a:rPr>
                        <a:t>特殊處理</a:t>
                      </a:r>
                    </a:p>
                  </a:txBody>
                  <a:tcPr/>
                </a:tc>
                <a:extLst>
                  <a:ext uri="{0D108BD9-81ED-4DB2-BD59-A6C34878D82A}">
                    <a16:rowId xmlns:a16="http://schemas.microsoft.com/office/drawing/2014/main" val="3489926125"/>
                  </a:ext>
                </a:extLst>
              </a:tr>
              <a:tr h="370840">
                <a:tc>
                  <a:txBody>
                    <a:bodyPr/>
                    <a:lstStyle/>
                    <a:p>
                      <a:r>
                        <a:rPr lang="en-US" altLang="zh-TW" dirty="0">
                          <a:latin typeface="標楷體" panose="03000509000000000000" pitchFamily="65" charset="-120"/>
                          <a:ea typeface="標楷體" panose="03000509000000000000" pitchFamily="65" charset="-120"/>
                        </a:rPr>
                        <a:t>ERDAT</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建立日期</a:t>
                      </a:r>
                    </a:p>
                  </a:txBody>
                  <a:tcPr/>
                </a:tc>
                <a:tc>
                  <a:txBody>
                    <a:bodyPr/>
                    <a:lstStyle/>
                    <a:p>
                      <a:r>
                        <a:rPr lang="en-US" altLang="zh-TW" dirty="0">
                          <a:latin typeface="標楷體" panose="03000509000000000000" pitchFamily="65" charset="-120"/>
                          <a:ea typeface="標楷體" panose="03000509000000000000" pitchFamily="65" charset="-120"/>
                        </a:rPr>
                        <a:t>DTAUM(8)</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將資料整理為年、月</a:t>
                      </a:r>
                    </a:p>
                  </a:txBody>
                  <a:tcPr/>
                </a:tc>
                <a:extLst>
                  <a:ext uri="{0D108BD9-81ED-4DB2-BD59-A6C34878D82A}">
                    <a16:rowId xmlns:a16="http://schemas.microsoft.com/office/drawing/2014/main" val="4127133194"/>
                  </a:ext>
                </a:extLst>
              </a:tr>
              <a:tr h="370840">
                <a:tc>
                  <a:txBody>
                    <a:bodyPr/>
                    <a:lstStyle/>
                    <a:p>
                      <a:r>
                        <a:rPr lang="en-US" altLang="zh-TW" dirty="0">
                          <a:latin typeface="標楷體" panose="03000509000000000000" pitchFamily="65" charset="-120"/>
                          <a:ea typeface="標楷體" panose="03000509000000000000" pitchFamily="65" charset="-120"/>
                        </a:rPr>
                        <a:t>MATNR</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物料號碼</a:t>
                      </a:r>
                    </a:p>
                  </a:txBody>
                  <a:tcPr/>
                </a:tc>
                <a:tc>
                  <a:txBody>
                    <a:bodyPr/>
                    <a:lstStyle/>
                    <a:p>
                      <a:r>
                        <a:rPr lang="en-US" altLang="zh-TW" dirty="0">
                          <a:latin typeface="標楷體" panose="03000509000000000000" pitchFamily="65" charset="-120"/>
                          <a:ea typeface="標楷體" panose="03000509000000000000" pitchFamily="65" charset="-120"/>
                        </a:rPr>
                        <a:t>CHAR(40)</a:t>
                      </a:r>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589599645"/>
                  </a:ext>
                </a:extLst>
              </a:tr>
              <a:tr h="370840">
                <a:tc>
                  <a:txBody>
                    <a:bodyPr/>
                    <a:lstStyle/>
                    <a:p>
                      <a:r>
                        <a:rPr lang="en-US" altLang="zh-TW" dirty="0">
                          <a:latin typeface="標楷體" panose="03000509000000000000" pitchFamily="65" charset="-120"/>
                          <a:ea typeface="標楷體" panose="03000509000000000000" pitchFamily="65" charset="-120"/>
                        </a:rPr>
                        <a:t>PRODH</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產品階層</a:t>
                      </a:r>
                    </a:p>
                  </a:txBody>
                  <a:tcPr/>
                </a:tc>
                <a:tc>
                  <a:txBody>
                    <a:bodyPr/>
                    <a:lstStyle/>
                    <a:p>
                      <a:r>
                        <a:rPr lang="en-US" altLang="zh-TW" dirty="0">
                          <a:latin typeface="標楷體" panose="03000509000000000000" pitchFamily="65" charset="-120"/>
                          <a:ea typeface="標楷體" panose="03000509000000000000" pitchFamily="65" charset="-120"/>
                        </a:rPr>
                        <a:t>CHAR(18)</a:t>
                      </a:r>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845889511"/>
                  </a:ext>
                </a:extLst>
              </a:tr>
              <a:tr h="370840">
                <a:tc>
                  <a:txBody>
                    <a:bodyPr/>
                    <a:lstStyle/>
                    <a:p>
                      <a:r>
                        <a:rPr lang="en-US" altLang="zh-TW" dirty="0">
                          <a:latin typeface="標楷體" panose="03000509000000000000" pitchFamily="65" charset="-120"/>
                          <a:ea typeface="標楷體" panose="03000509000000000000" pitchFamily="65" charset="-120"/>
                        </a:rPr>
                        <a:t>MAKTL</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物料群組</a:t>
                      </a:r>
                    </a:p>
                  </a:txBody>
                  <a:tcPr/>
                </a:tc>
                <a:tc>
                  <a:txBody>
                    <a:bodyPr/>
                    <a:lstStyle/>
                    <a:p>
                      <a:r>
                        <a:rPr lang="en-US" altLang="zh-TW" dirty="0">
                          <a:latin typeface="標楷體" panose="03000509000000000000" pitchFamily="65" charset="-120"/>
                          <a:ea typeface="標楷體" panose="03000509000000000000" pitchFamily="65" charset="-120"/>
                        </a:rPr>
                        <a:t>CHAR(9)</a:t>
                      </a:r>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863929239"/>
                  </a:ext>
                </a:extLst>
              </a:tr>
              <a:tr h="370840">
                <a:tc>
                  <a:txBody>
                    <a:bodyPr/>
                    <a:lstStyle/>
                    <a:p>
                      <a:r>
                        <a:rPr lang="en-US" altLang="zh-TW" dirty="0">
                          <a:latin typeface="標楷體" panose="03000509000000000000" pitchFamily="65" charset="-120"/>
                          <a:ea typeface="標楷體" panose="03000509000000000000" pitchFamily="65" charset="-120"/>
                        </a:rPr>
                        <a:t>KUNNR</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客戶編號</a:t>
                      </a:r>
                    </a:p>
                  </a:txBody>
                  <a:tcPr/>
                </a:tc>
                <a:tc>
                  <a:txBody>
                    <a:bodyPr/>
                    <a:lstStyle/>
                    <a:p>
                      <a:r>
                        <a:rPr lang="en-US" altLang="zh-TW" dirty="0">
                          <a:latin typeface="標楷體" panose="03000509000000000000" pitchFamily="65" charset="-120"/>
                          <a:ea typeface="標楷體" panose="03000509000000000000" pitchFamily="65" charset="-120"/>
                        </a:rPr>
                        <a:t>CHAR(10)</a:t>
                      </a:r>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536711738"/>
                  </a:ext>
                </a:extLst>
              </a:tr>
              <a:tr h="370840">
                <a:tc>
                  <a:txBody>
                    <a:bodyPr/>
                    <a:lstStyle/>
                    <a:p>
                      <a:r>
                        <a:rPr lang="en-US" altLang="zh-TW" dirty="0">
                          <a:latin typeface="標楷體" panose="03000509000000000000" pitchFamily="65" charset="-120"/>
                          <a:ea typeface="標楷體" panose="03000509000000000000" pitchFamily="65" charset="-120"/>
                        </a:rPr>
                        <a:t>VKORG</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銷售組織</a:t>
                      </a:r>
                    </a:p>
                  </a:txBody>
                  <a:tcPr/>
                </a:tc>
                <a:tc>
                  <a:txBody>
                    <a:bodyPr/>
                    <a:lstStyle/>
                    <a:p>
                      <a:r>
                        <a:rPr lang="en-US" altLang="zh-TW" dirty="0">
                          <a:latin typeface="標楷體" panose="03000509000000000000" pitchFamily="65" charset="-120"/>
                          <a:ea typeface="標楷體" panose="03000509000000000000" pitchFamily="65" charset="-120"/>
                        </a:rPr>
                        <a:t>CHAR(4)</a:t>
                      </a:r>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305110412"/>
                  </a:ext>
                </a:extLst>
              </a:tr>
              <a:tr h="370840">
                <a:tc>
                  <a:txBody>
                    <a:bodyPr/>
                    <a:lstStyle/>
                    <a:p>
                      <a:r>
                        <a:rPr lang="en-US" altLang="zh-TW" dirty="0">
                          <a:latin typeface="標楷體" panose="03000509000000000000" pitchFamily="65" charset="-120"/>
                          <a:ea typeface="標楷體" panose="03000509000000000000" pitchFamily="65" charset="-120"/>
                        </a:rPr>
                        <a:t>WAERK</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幣別</a:t>
                      </a:r>
                    </a:p>
                  </a:txBody>
                  <a:tcPr/>
                </a:tc>
                <a:tc>
                  <a:txBody>
                    <a:bodyPr/>
                    <a:lstStyle/>
                    <a:p>
                      <a:r>
                        <a:rPr lang="en-US" altLang="zh-TW" dirty="0">
                          <a:latin typeface="標楷體" panose="03000509000000000000" pitchFamily="65" charset="-120"/>
                          <a:ea typeface="標楷體" panose="03000509000000000000" pitchFamily="65" charset="-120"/>
                        </a:rPr>
                        <a:t>CHAR(5)</a:t>
                      </a:r>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279398105"/>
                  </a:ext>
                </a:extLst>
              </a:tr>
              <a:tr h="370840">
                <a:tc>
                  <a:txBody>
                    <a:bodyPr/>
                    <a:lstStyle/>
                    <a:p>
                      <a:r>
                        <a:rPr lang="en-US" altLang="zh-TW" dirty="0">
                          <a:latin typeface="標楷體" panose="03000509000000000000" pitchFamily="65" charset="-120"/>
                          <a:ea typeface="標楷體" panose="03000509000000000000" pitchFamily="65" charset="-120"/>
                        </a:rPr>
                        <a:t>CTLPC</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風險種類</a:t>
                      </a:r>
                    </a:p>
                  </a:txBody>
                  <a:tcPr/>
                </a:tc>
                <a:tc>
                  <a:txBody>
                    <a:bodyPr/>
                    <a:lstStyle/>
                    <a:p>
                      <a:r>
                        <a:rPr lang="en-US" altLang="zh-TW" dirty="0">
                          <a:latin typeface="標楷體" panose="03000509000000000000" pitchFamily="65" charset="-120"/>
                          <a:ea typeface="標楷體" panose="03000509000000000000" pitchFamily="65" charset="-120"/>
                        </a:rPr>
                        <a:t>CHAR(3)</a:t>
                      </a:r>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3249634055"/>
                  </a:ext>
                </a:extLst>
              </a:tr>
            </a:tbl>
          </a:graphicData>
        </a:graphic>
      </p:graphicFrame>
    </p:spTree>
    <p:extLst>
      <p:ext uri="{BB962C8B-B14F-4D97-AF65-F5344CB8AC3E}">
        <p14:creationId xmlns:p14="http://schemas.microsoft.com/office/powerpoint/2010/main" val="1773528019"/>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150</TotalTime>
  <Words>876</Words>
  <Application>Microsoft Office PowerPoint</Application>
  <PresentationFormat>寬螢幕</PresentationFormat>
  <Paragraphs>181</Paragraphs>
  <Slides>16</Slides>
  <Notes>16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16</vt:i4>
      </vt:variant>
    </vt:vector>
  </HeadingPairs>
  <TitlesOfParts>
    <vt:vector size="24" baseType="lpstr">
      <vt:lpstr>DFKai-SB</vt:lpstr>
      <vt:lpstr>DFKai-SB</vt:lpstr>
      <vt:lpstr>Arial</vt:lpstr>
      <vt:lpstr>Calibri</vt:lpstr>
      <vt:lpstr>Trebuchet MS</vt:lpstr>
      <vt:lpstr>Wingdings</vt:lpstr>
      <vt:lpstr>Wingdings 3</vt:lpstr>
      <vt:lpstr>多面向</vt:lpstr>
      <vt:lpstr>機器學習-期中報告          銷售數量預測</vt:lpstr>
      <vt:lpstr>目錄</vt:lpstr>
      <vt:lpstr>目錄</vt:lpstr>
      <vt:lpstr>一、設定研究目標</vt:lpstr>
      <vt:lpstr>目錄</vt:lpstr>
      <vt:lpstr>二、設定假設</vt:lpstr>
      <vt:lpstr>目錄</vt:lpstr>
      <vt:lpstr>三、資料收集</vt:lpstr>
      <vt:lpstr>三、資料收集</vt:lpstr>
      <vt:lpstr>三、資料收集</vt:lpstr>
      <vt:lpstr>目錄</vt:lpstr>
      <vt:lpstr>四、驗證假設</vt:lpstr>
      <vt:lpstr>目錄</vt:lpstr>
      <vt:lpstr>五、檢定假設</vt:lpstr>
      <vt:lpstr>目錄</vt:lpstr>
      <vt:lpstr>六、參考資料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機器學習-期中報告 銷售數量預測</dc:title>
  <dc:creator>timliu</dc:creator>
  <cp:lastModifiedBy>timliu</cp:lastModifiedBy>
  <cp:revision>47</cp:revision>
  <dcterms:created xsi:type="dcterms:W3CDTF">2022-11-04T02:52:55Z</dcterms:created>
  <dcterms:modified xsi:type="dcterms:W3CDTF">2022-11-08T09:19:19Z</dcterms:modified>
</cp:coreProperties>
</file>