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0" r:id="rId15"/>
    <p:sldId id="269" r:id="rId16"/>
    <p:sldId id="270" r:id="rId17"/>
    <p:sldId id="271" r:id="rId18"/>
    <p:sldId id="272" r:id="rId19"/>
    <p:sldId id="288" r:id="rId20"/>
    <p:sldId id="273" r:id="rId21"/>
    <p:sldId id="274" r:id="rId22"/>
    <p:sldId id="275" r:id="rId23"/>
    <p:sldId id="276" r:id="rId24"/>
    <p:sldId id="282" r:id="rId25"/>
    <p:sldId id="283" r:id="rId26"/>
    <p:sldId id="285" r:id="rId27"/>
    <p:sldId id="286" r:id="rId28"/>
    <p:sldId id="287" r:id="rId29"/>
    <p:sldId id="291" r:id="rId30"/>
    <p:sldId id="278" r:id="rId31"/>
    <p:sldId id="279" r:id="rId32"/>
    <p:sldId id="280" r:id="rId33"/>
    <p:sldId id="281"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uIfshaYgIiUFiWXsd31lF81SC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8A368D-F132-4025-9681-7238D0F61B04}">
  <a:tblStyle styleId="{408A368D-F132-4025-9681-7238D0F61B04}"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F6FC"/>
          </a:solidFill>
        </a:fill>
      </a:tcStyle>
    </a:wholeTbl>
    <a:band1H>
      <a:tcTxStyle/>
      <a:tcStyle>
        <a:tcBdr/>
        <a:fill>
          <a:solidFill>
            <a:srgbClr val="D1ECF9"/>
          </a:solidFill>
        </a:fill>
      </a:tcStyle>
    </a:band1H>
    <a:band2H>
      <a:tcTxStyle/>
      <a:tcStyle>
        <a:tcBdr/>
      </a:tcStyle>
    </a:band2H>
    <a:band1V>
      <a:tcTxStyle/>
      <a:tcStyle>
        <a:tcBdr/>
        <a:fill>
          <a:solidFill>
            <a:srgbClr val="D1ECF9"/>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11" autoAdjust="0"/>
  </p:normalViewPr>
  <p:slideViewPr>
    <p:cSldViewPr snapToGrid="0">
      <p:cViewPr varScale="1">
        <p:scale>
          <a:sx n="45" d="100"/>
          <a:sy n="45" d="100"/>
        </p:scale>
        <p:origin x="52" y="84"/>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03" name="Google Shape;203;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altLang="zh-TW"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c0f8aff2a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c0f8aff2a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1" name="Google Shape;211;g1c0f8aff2a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c0f8aff2ae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c0f8aff2ae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1c0f8aff2ae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c0f8aff2ae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c0f8aff2ae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1c0f8aff2ae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c0f8aff2ae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c0f8aff2ae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1c0f8aff2ae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14</a:t>
            </a:fld>
            <a:endParaRPr/>
          </a:p>
        </p:txBody>
      </p:sp>
    </p:spTree>
    <p:extLst>
      <p:ext uri="{BB962C8B-B14F-4D97-AF65-F5344CB8AC3E}">
        <p14:creationId xmlns:p14="http://schemas.microsoft.com/office/powerpoint/2010/main" val="2040651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c0f8aff2ae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c0f8aff2ae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1c0f8aff2ae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c0f8aff2ae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c0f8aff2ae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1c0f8aff2ae_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c0f8aff2ae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c0f8aff2ae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1" name="Google Shape;251;g1c0f8aff2ae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c0f8aff2ae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c0f8aff2ae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8" name="Google Shape;258;g1c0f8aff2ae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c0f8aff2ae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c0f8aff2ae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8" name="Google Shape;258;g1c0f8aff2ae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19</a:t>
            </a:fld>
            <a:endParaRPr/>
          </a:p>
        </p:txBody>
      </p:sp>
    </p:spTree>
    <p:extLst>
      <p:ext uri="{BB962C8B-B14F-4D97-AF65-F5344CB8AC3E}">
        <p14:creationId xmlns:p14="http://schemas.microsoft.com/office/powerpoint/2010/main" val="400181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70" name="Google Shape;27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c0f8aff2ae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c0f8aff2ae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1c0f8aff2ae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c0f8aff2ae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c0f8aff2ae_0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4" name="Google Shape;284;g1c0f8aff2ae_0_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Clr>
                <a:schemeClr val="dk1"/>
              </a:buClr>
              <a:buSzPts val="1200"/>
              <a:buFont typeface="Calibri"/>
              <a:buNone/>
            </a:pPr>
            <a:fld id="{00000000-1234-1234-1234-123412341234}" type="slidenum">
              <a:rPr lang="en-US" altLang="zh-TW" sz="1200" b="0" i="0" u="none" strike="noStrike" cap="none" smtClean="0">
                <a:solidFill>
                  <a:schemeClr val="dk1"/>
                </a:solidFill>
                <a:latin typeface="Calibri"/>
                <a:ea typeface="Calibri"/>
                <a:cs typeface="Calibri"/>
                <a:sym typeface="Calibri"/>
              </a:rPr>
              <a:t>24</a:t>
            </a:fld>
            <a:endParaRPr lang="zh-TW"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4698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Clr>
                <a:schemeClr val="dk1"/>
              </a:buClr>
              <a:buSzPts val="1200"/>
              <a:buFont typeface="Calibri"/>
              <a:buNone/>
            </a:pPr>
            <a:fld id="{00000000-1234-1234-1234-123412341234}" type="slidenum">
              <a:rPr lang="en-US" altLang="zh-TW" sz="1200" b="0" i="0" u="none" strike="noStrike" cap="none" smtClean="0">
                <a:solidFill>
                  <a:schemeClr val="dk1"/>
                </a:solidFill>
                <a:latin typeface="Calibri"/>
                <a:ea typeface="Calibri"/>
                <a:cs typeface="Calibri"/>
                <a:sym typeface="Calibri"/>
              </a:rPr>
              <a:t>29</a:t>
            </a:fld>
            <a:endParaRPr lang="zh-TW"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9593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88" name="Google Shape;18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US" altLang="zh-TW"/>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95" name="Google Shape;195;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altLang="zh-TW"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TITLE">
    <p:spTree>
      <p:nvGrpSpPr>
        <p:cNvPr id="1" name="Shape 26"/>
        <p:cNvGrpSpPr/>
        <p:nvPr/>
      </p:nvGrpSpPr>
      <p:grpSpPr>
        <a:xfrm>
          <a:off x="0" y="0"/>
          <a:ext cx="0" cy="0"/>
          <a:chOff x="0" y="0"/>
          <a:chExt cx="0" cy="0"/>
        </a:xfrm>
      </p:grpSpPr>
      <p:grpSp>
        <p:nvGrpSpPr>
          <p:cNvPr id="27" name="Google Shape;27;p30"/>
          <p:cNvGrpSpPr/>
          <p:nvPr/>
        </p:nvGrpSpPr>
        <p:grpSpPr>
          <a:xfrm>
            <a:off x="0" y="-8467"/>
            <a:ext cx="12192000" cy="6866467"/>
            <a:chOff x="0" y="-8467"/>
            <a:chExt cx="12192000" cy="6866467"/>
          </a:xfrm>
        </p:grpSpPr>
        <p:sp>
          <p:nvSpPr>
            <p:cNvPr id="28" name="Google Shape;28;p30"/>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30"/>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30"/>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3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3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30"/>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3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3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30"/>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0"/>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與輔助字幕">
  <p:cSld name="標題與輔助字幕">
    <p:spTree>
      <p:nvGrpSpPr>
        <p:cNvPr id="1" name="Shape 94"/>
        <p:cNvGrpSpPr/>
        <p:nvPr/>
      </p:nvGrpSpPr>
      <p:grpSpPr>
        <a:xfrm>
          <a:off x="0" y="0"/>
          <a:ext cx="0" cy="0"/>
          <a:chOff x="0" y="0"/>
          <a:chExt cx="0" cy="0"/>
        </a:xfrm>
      </p:grpSpPr>
      <p:sp>
        <p:nvSpPr>
          <p:cNvPr id="95" name="Google Shape;95;p39"/>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9"/>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引述 (含輔助字幕)">
  <p:cSld name="引述 (含輔助字幕)">
    <p:spTree>
      <p:nvGrpSpPr>
        <p:cNvPr id="1" name="Shape 100"/>
        <p:cNvGrpSpPr/>
        <p:nvPr/>
      </p:nvGrpSpPr>
      <p:grpSpPr>
        <a:xfrm>
          <a:off x="0" y="0"/>
          <a:ext cx="0" cy="0"/>
          <a:chOff x="0" y="0"/>
          <a:chExt cx="0" cy="0"/>
        </a:xfrm>
      </p:grpSpPr>
      <p:sp>
        <p:nvSpPr>
          <p:cNvPr id="101" name="Google Shape;101;p40"/>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0"/>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40"/>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
        <p:nvSpPr>
          <p:cNvPr id="107" name="Google Shape;107;p40"/>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b="0" i="0" u="none" strike="noStrike" cap="none">
                <a:solidFill>
                  <a:srgbClr val="9EDFF5"/>
                </a:solidFill>
                <a:latin typeface="Arial"/>
                <a:ea typeface="Arial"/>
                <a:cs typeface="Arial"/>
                <a:sym typeface="Arial"/>
              </a:rPr>
              <a:t>“</a:t>
            </a:r>
            <a:endParaRPr/>
          </a:p>
        </p:txBody>
      </p:sp>
      <p:sp>
        <p:nvSpPr>
          <p:cNvPr id="108" name="Google Shape;108;p40"/>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b="0" i="0" u="none" strike="noStrike" cap="none">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09"/>
        <p:cNvGrpSpPr/>
        <p:nvPr/>
      </p:nvGrpSpPr>
      <p:grpSpPr>
        <a:xfrm>
          <a:off x="0" y="0"/>
          <a:ext cx="0" cy="0"/>
          <a:chOff x="0" y="0"/>
          <a:chExt cx="0" cy="0"/>
        </a:xfrm>
      </p:grpSpPr>
      <p:sp>
        <p:nvSpPr>
          <p:cNvPr id="110" name="Google Shape;110;p41"/>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1"/>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5"/>
        <p:cNvGrpSpPr/>
        <p:nvPr/>
      </p:nvGrpSpPr>
      <p:grpSpPr>
        <a:xfrm>
          <a:off x="0" y="0"/>
          <a:ext cx="0" cy="0"/>
          <a:chOff x="0" y="0"/>
          <a:chExt cx="0" cy="0"/>
        </a:xfrm>
      </p:grpSpPr>
      <p:sp>
        <p:nvSpPr>
          <p:cNvPr id="116" name="Google Shape;116;p4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4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
        <p:nvSpPr>
          <p:cNvPr id="122" name="Google Shape;122;p4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b="0" i="0" u="none" strike="noStrike" cap="none">
                <a:solidFill>
                  <a:srgbClr val="9EDFF5"/>
                </a:solidFill>
                <a:latin typeface="Arial"/>
                <a:ea typeface="Arial"/>
                <a:cs typeface="Arial"/>
                <a:sym typeface="Arial"/>
              </a:rPr>
              <a:t>“</a:t>
            </a:r>
            <a:endParaRPr/>
          </a:p>
        </p:txBody>
      </p:sp>
      <p:sp>
        <p:nvSpPr>
          <p:cNvPr id="123" name="Google Shape;123;p4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b="0" i="0" u="none" strike="noStrike" cap="none">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4"/>
        <p:cNvGrpSpPr/>
        <p:nvPr/>
      </p:nvGrpSpPr>
      <p:grpSpPr>
        <a:xfrm>
          <a:off x="0" y="0"/>
          <a:ext cx="0" cy="0"/>
          <a:chOff x="0" y="0"/>
          <a:chExt cx="0" cy="0"/>
        </a:xfrm>
      </p:grpSpPr>
      <p:sp>
        <p:nvSpPr>
          <p:cNvPr id="125" name="Google Shape;125;p43"/>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3"/>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43"/>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131"/>
        <p:cNvGrpSpPr/>
        <p:nvPr/>
      </p:nvGrpSpPr>
      <p:grpSpPr>
        <a:xfrm>
          <a:off x="0" y="0"/>
          <a:ext cx="0" cy="0"/>
          <a:chOff x="0" y="0"/>
          <a:chExt cx="0" cy="0"/>
        </a:xfrm>
      </p:grpSpPr>
      <p:sp>
        <p:nvSpPr>
          <p:cNvPr id="132" name="Google Shape;132;p4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4"/>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37"/>
        <p:cNvGrpSpPr/>
        <p:nvPr/>
      </p:nvGrpSpPr>
      <p:grpSpPr>
        <a:xfrm>
          <a:off x="0" y="0"/>
          <a:ext cx="0" cy="0"/>
          <a:chOff x="0" y="0"/>
          <a:chExt cx="0" cy="0"/>
        </a:xfrm>
      </p:grpSpPr>
      <p:sp>
        <p:nvSpPr>
          <p:cNvPr id="138" name="Google Shape;138;p45"/>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45"/>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4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55"/>
        <p:cNvGrpSpPr/>
        <p:nvPr/>
      </p:nvGrpSpPr>
      <p:grpSpPr>
        <a:xfrm>
          <a:off x="0" y="0"/>
          <a:ext cx="0" cy="0"/>
          <a:chOff x="0" y="0"/>
          <a:chExt cx="0" cy="0"/>
        </a:xfrm>
      </p:grpSpPr>
      <p:sp>
        <p:nvSpPr>
          <p:cNvPr id="56" name="Google Shape;56;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8" name="Google Shape;58;p33"/>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62"/>
        <p:cNvGrpSpPr/>
        <p:nvPr/>
      </p:nvGrpSpPr>
      <p:grpSpPr>
        <a:xfrm>
          <a:off x="0" y="0"/>
          <a:ext cx="0" cy="0"/>
          <a:chOff x="0" y="0"/>
          <a:chExt cx="0" cy="0"/>
        </a:xfrm>
      </p:grpSpPr>
      <p:sp>
        <p:nvSpPr>
          <p:cNvPr id="63" name="Google Shape;63;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34"/>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34"/>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34"/>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71"/>
        <p:cNvGrpSpPr/>
        <p:nvPr/>
      </p:nvGrpSpPr>
      <p:grpSpPr>
        <a:xfrm>
          <a:off x="0" y="0"/>
          <a:ext cx="0" cy="0"/>
          <a:chOff x="0" y="0"/>
          <a:chExt cx="0" cy="0"/>
        </a:xfrm>
      </p:grpSpPr>
      <p:sp>
        <p:nvSpPr>
          <p:cNvPr id="72" name="Google Shape;72;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76"/>
        <p:cNvGrpSpPr/>
        <p:nvPr/>
      </p:nvGrpSpPr>
      <p:grpSpPr>
        <a:xfrm>
          <a:off x="0" y="0"/>
          <a:ext cx="0" cy="0"/>
          <a:chOff x="0" y="0"/>
          <a:chExt cx="0" cy="0"/>
        </a:xfrm>
      </p:grpSpPr>
      <p:sp>
        <p:nvSpPr>
          <p:cNvPr id="77" name="Google Shape;77;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80"/>
        <p:cNvGrpSpPr/>
        <p:nvPr/>
      </p:nvGrpSpPr>
      <p:grpSpPr>
        <a:xfrm>
          <a:off x="0" y="0"/>
          <a:ext cx="0" cy="0"/>
          <a:chOff x="0" y="0"/>
          <a:chExt cx="0" cy="0"/>
        </a:xfrm>
      </p:grpSpPr>
      <p:sp>
        <p:nvSpPr>
          <p:cNvPr id="81" name="Google Shape;81;p37"/>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37"/>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87"/>
        <p:cNvGrpSpPr/>
        <p:nvPr/>
      </p:nvGrpSpPr>
      <p:grpSpPr>
        <a:xfrm>
          <a:off x="0" y="0"/>
          <a:ext cx="0" cy="0"/>
          <a:chOff x="0" y="0"/>
          <a:chExt cx="0" cy="0"/>
        </a:xfrm>
      </p:grpSpPr>
      <p:sp>
        <p:nvSpPr>
          <p:cNvPr id="88" name="Google Shape;88;p38"/>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8"/>
          <p:cNvSpPr>
            <a:spLocks noGrp="1"/>
          </p:cNvSpPr>
          <p:nvPr>
            <p:ph type="pic" idx="2"/>
          </p:nvPr>
        </p:nvSpPr>
        <p:spPr>
          <a:xfrm>
            <a:off x="677334" y="609600"/>
            <a:ext cx="8596668" cy="3845718"/>
          </a:xfrm>
          <a:prstGeom prst="rect">
            <a:avLst/>
          </a:prstGeom>
          <a:noFill/>
          <a:ln>
            <a:noFill/>
          </a:ln>
        </p:spPr>
      </p:sp>
      <p:sp>
        <p:nvSpPr>
          <p:cNvPr id="90" name="Google Shape;90;p38"/>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
        <p:nvSpPr>
          <p:cNvPr id="93" name="Google Shape;93;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9"/>
          <p:cNvGrpSpPr/>
          <p:nvPr/>
        </p:nvGrpSpPr>
        <p:grpSpPr>
          <a:xfrm>
            <a:off x="0" y="-8467"/>
            <a:ext cx="12192000" cy="6866467"/>
            <a:chOff x="0" y="-8467"/>
            <a:chExt cx="12192000" cy="6866467"/>
          </a:xfrm>
        </p:grpSpPr>
        <p:cxnSp>
          <p:nvCxnSpPr>
            <p:cNvPr id="11" name="Google Shape;11;p29"/>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29"/>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2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2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9"/>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2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2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29"/>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9"/>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2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dltd.ncl.edu.tw/cgi-bin/gs32/gsweb.cgi?o=dnclcdr&amp;s=id=%22108NPTU0682001%22.&amp;searchmode=basic&amp;extralimit=asc=%22%E5%9C%8B%E7%AB%8B%E5%B1%8F%E6%9D%B1%E5%A4%A7%E5%AD%B8%22&amp;extralimitunit=%E5%9C%8B%E7%AB%8B%E5%B1%8F%E6%9D%B1%E5%A4%A7%E5%AD%B8"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ndltd.ncl.edu.tw/cgi-bin/gs32/gsweb.cgi?o=dnclcdr&amp;s=id=%22108NPTU0682001%22.&amp;searchmode=basic&amp;extralimit=asc=%22%E5%9C%8B%E7%AB%8B%E5%B1%8F%E6%9D%B1%E5%A4%A7%E5%AD%B8%22&amp;extralimitunit=%E5%9C%8B%E7%AB%8B%E5%B1%8F%E6%9D%B1%E5%A4%A7%E5%AD%B8"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zh.wikipedia.org/zh-tw/%E9%80%9A%E8%B2%A8%E8%86%A8%E8%84%B9%E7%8E%87" TargetMode="External"/><Relationship Id="rId5" Type="http://schemas.openxmlformats.org/officeDocument/2006/relationships/hyperlink" Target="https://stat.ncl.edu.tw/pointer.jsp?p=2" TargetMode="External"/><Relationship Id="rId4" Type="http://schemas.openxmlformats.org/officeDocument/2006/relationships/hyperlink" Target="https://dmz26.moea.gov.tw/GA/common/Common.aspx?code=N&amp;no=2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ndltd.ncl.edu.tw/cgi-bin/gs32/gsweb.cgi?o=dnclcdr&amp;s=id=%22108NPTU0682001%22.&amp;searchmode=basic&amp;extralimit=asc=%22%E5%9C%8B%E7%AB%8B%E5%B1%8F%E6%9D%B1%E5%A4%A7%E5%AD%B8%22&amp;extralimitunit=%E5%9C%8B%E7%AB%8B%E5%B1%8F%E6%9D%B1%E5%A4%A7%E5%AD%B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zh-TW">
                <a:latin typeface="DFKai-SB"/>
                <a:ea typeface="DFKai-SB"/>
                <a:cs typeface="DFKai-SB"/>
                <a:sym typeface="DFKai-SB"/>
              </a:rPr>
              <a:t>機器學習-期末報告</a:t>
            </a:r>
            <a:br>
              <a:rPr lang="zh-TW">
                <a:latin typeface="DFKai-SB"/>
                <a:ea typeface="DFKai-SB"/>
                <a:cs typeface="DFKai-SB"/>
                <a:sym typeface="DFKai-SB"/>
              </a:rPr>
            </a:br>
            <a:r>
              <a:rPr lang="zh-TW">
                <a:latin typeface="DFKai-SB"/>
                <a:ea typeface="DFKai-SB"/>
                <a:cs typeface="DFKai-SB"/>
                <a:sym typeface="DFKai-SB"/>
              </a:rPr>
              <a:t>         </a:t>
            </a:r>
            <a:r>
              <a:rPr lang="zh-TW" sz="3200">
                <a:latin typeface="DFKai-SB"/>
                <a:ea typeface="DFKai-SB"/>
                <a:cs typeface="DFKai-SB"/>
                <a:sym typeface="DFKai-SB"/>
              </a:rPr>
              <a:t>銷售數量預測</a:t>
            </a:r>
            <a:endParaRPr>
              <a:latin typeface="DFKai-SB"/>
              <a:ea typeface="DFKai-SB"/>
              <a:cs typeface="DFKai-SB"/>
              <a:sym typeface="DFKai-SB"/>
            </a:endParaRPr>
          </a:p>
        </p:txBody>
      </p:sp>
      <p:sp>
        <p:nvSpPr>
          <p:cNvPr id="148" name="Google Shape;148;p1"/>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77500" lnSpcReduction="20000"/>
          </a:bodyPr>
          <a:lstStyle/>
          <a:p>
            <a:pPr marL="0" lvl="0" indent="0" algn="ctr" rtl="0">
              <a:lnSpc>
                <a:spcPct val="90000"/>
              </a:lnSpc>
              <a:spcBef>
                <a:spcPts val="0"/>
              </a:spcBef>
              <a:spcAft>
                <a:spcPts val="0"/>
              </a:spcAft>
              <a:buClr>
                <a:schemeClr val="dk1"/>
              </a:buClr>
              <a:buSzPct val="172043"/>
              <a:buNone/>
            </a:pPr>
            <a:endParaRPr dirty="0">
              <a:latin typeface="DFKai-SB"/>
              <a:ea typeface="DFKai-SB"/>
              <a:cs typeface="DFKai-SB"/>
              <a:sym typeface="DFKai-SB"/>
            </a:endParaRPr>
          </a:p>
          <a:p>
            <a:pPr marL="0" lvl="0" indent="0" algn="ctr" rtl="0">
              <a:lnSpc>
                <a:spcPct val="90000"/>
              </a:lnSpc>
              <a:spcBef>
                <a:spcPts val="1000"/>
              </a:spcBef>
              <a:spcAft>
                <a:spcPts val="0"/>
              </a:spcAft>
              <a:buClr>
                <a:schemeClr val="dk1"/>
              </a:buClr>
              <a:buSzPct val="172043"/>
              <a:buNone/>
            </a:pPr>
            <a:endParaRPr dirty="0">
              <a:latin typeface="DFKai-SB"/>
              <a:ea typeface="DFKai-SB"/>
              <a:cs typeface="DFKai-SB"/>
              <a:sym typeface="DFKai-SB"/>
            </a:endParaRPr>
          </a:p>
          <a:p>
            <a:pPr marL="0" lvl="0" indent="0" algn="ctr" rtl="0">
              <a:lnSpc>
                <a:spcPct val="90000"/>
              </a:lnSpc>
              <a:spcBef>
                <a:spcPts val="1000"/>
              </a:spcBef>
              <a:spcAft>
                <a:spcPts val="0"/>
              </a:spcAft>
              <a:buClr>
                <a:schemeClr val="dk1"/>
              </a:buClr>
              <a:buSzPct val="172043"/>
              <a:buNone/>
            </a:pPr>
            <a:r>
              <a:rPr lang="zh-TW" dirty="0">
                <a:latin typeface="DFKai-SB"/>
                <a:ea typeface="DFKai-SB"/>
                <a:cs typeface="DFKai-SB"/>
                <a:sym typeface="DFKai-SB"/>
              </a:rPr>
              <a:t>                                                         學號：5111029028</a:t>
            </a:r>
            <a:endParaRPr dirty="0">
              <a:latin typeface="DFKai-SB"/>
              <a:ea typeface="DFKai-SB"/>
              <a:cs typeface="DFKai-SB"/>
              <a:sym typeface="DFKai-SB"/>
            </a:endParaRPr>
          </a:p>
          <a:p>
            <a:pPr marL="0" lvl="0" indent="0" algn="ctr" rtl="0">
              <a:lnSpc>
                <a:spcPct val="90000"/>
              </a:lnSpc>
              <a:spcBef>
                <a:spcPts val="1000"/>
              </a:spcBef>
              <a:spcAft>
                <a:spcPts val="0"/>
              </a:spcAft>
              <a:buClr>
                <a:schemeClr val="dk1"/>
              </a:buClr>
              <a:buSzPct val="172043"/>
              <a:buNone/>
            </a:pPr>
            <a:r>
              <a:rPr lang="zh-TW" dirty="0">
                <a:latin typeface="DFKai-SB"/>
                <a:ea typeface="DFKai-SB"/>
                <a:cs typeface="DFKai-SB"/>
                <a:sym typeface="DFKai-SB"/>
              </a:rPr>
              <a:t>                                                     學生：劉廷恩</a:t>
            </a:r>
            <a:endParaRPr dirty="0">
              <a:latin typeface="DFKai-SB"/>
              <a:ea typeface="DFKai-SB"/>
              <a:cs typeface="DFKai-SB"/>
              <a:sym typeface="DFKai-S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DFKai-SB"/>
              <a:buNone/>
            </a:pPr>
            <a:r>
              <a:rPr lang="zh-TW">
                <a:latin typeface="DFKai-SB"/>
                <a:ea typeface="DFKai-SB"/>
                <a:cs typeface="DFKai-SB"/>
                <a:sym typeface="DFKai-SB"/>
              </a:rPr>
              <a:t>三、資料處理-欄位說明</a:t>
            </a:r>
            <a:endParaRPr/>
          </a:p>
        </p:txBody>
      </p:sp>
      <p:sp>
        <p:nvSpPr>
          <p:cNvPr id="206" name="Google Shape;206;p2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zh-TW" sz="2000" dirty="0">
                <a:latin typeface="DFKai-SB"/>
                <a:ea typeface="DFKai-SB"/>
                <a:cs typeface="DFKai-SB"/>
                <a:sym typeface="DFKai-SB"/>
              </a:rPr>
              <a:t>資料欄位說明，綠色為外部資料。</a:t>
            </a:r>
            <a:endParaRPr lang="en-US" altLang="zh-TW" sz="2000" dirty="0">
              <a:latin typeface="DFKai-SB"/>
              <a:ea typeface="DFKai-SB"/>
              <a:cs typeface="DFKai-SB"/>
              <a:sym typeface="DFKai-SB"/>
            </a:endParaRPr>
          </a:p>
          <a:p>
            <a:pPr marL="342900" lvl="0" indent="-342900" algn="l" rtl="0">
              <a:spcBef>
                <a:spcPts val="0"/>
              </a:spcBef>
              <a:spcAft>
                <a:spcPts val="0"/>
              </a:spcAft>
              <a:buSzPts val="1920"/>
              <a:buChar char="►"/>
            </a:pPr>
            <a:endParaRPr lang="en-US" sz="2000" b="1" dirty="0">
              <a:latin typeface="DFKai-SB"/>
              <a:ea typeface="DFKai-SB"/>
              <a:cs typeface="DFKai-SB"/>
              <a:sym typeface="DFKai-SB"/>
            </a:endParaRPr>
          </a:p>
          <a:p>
            <a:pPr marL="342900" lvl="0" indent="-342900" algn="l" rtl="0">
              <a:spcBef>
                <a:spcPts val="0"/>
              </a:spcBef>
              <a:spcAft>
                <a:spcPts val="0"/>
              </a:spcAft>
              <a:buSzPts val="1920"/>
              <a:buChar char="►"/>
            </a:pPr>
            <a:endParaRPr lang="en-US" sz="2000" b="1" dirty="0">
              <a:latin typeface="DFKai-SB"/>
              <a:ea typeface="DFKai-SB"/>
              <a:cs typeface="DFKai-SB"/>
              <a:sym typeface="DFKai-SB"/>
            </a:endParaRPr>
          </a:p>
          <a:p>
            <a:pPr marL="342900" lvl="0" indent="-342900" algn="l" rtl="0">
              <a:spcBef>
                <a:spcPts val="0"/>
              </a:spcBef>
              <a:spcAft>
                <a:spcPts val="0"/>
              </a:spcAft>
              <a:buSzPts val="1920"/>
              <a:buChar char="►"/>
            </a:pPr>
            <a:endParaRPr lang="en-US" sz="2000" b="1" dirty="0">
              <a:latin typeface="DFKai-SB"/>
              <a:ea typeface="DFKai-SB"/>
              <a:cs typeface="DFKai-SB"/>
              <a:sym typeface="DFKai-SB"/>
            </a:endParaRPr>
          </a:p>
          <a:p>
            <a:pPr marL="342900" lvl="0" indent="-342900" algn="l" rtl="0">
              <a:spcBef>
                <a:spcPts val="0"/>
              </a:spcBef>
              <a:spcAft>
                <a:spcPts val="0"/>
              </a:spcAft>
              <a:buSzPts val="1920"/>
              <a:buChar char="►"/>
            </a:pPr>
            <a:endParaRPr lang="en-US" sz="2000" b="1" dirty="0">
              <a:latin typeface="DFKai-SB"/>
              <a:ea typeface="DFKai-SB"/>
              <a:cs typeface="DFKai-SB"/>
              <a:sym typeface="DFKai-SB"/>
            </a:endParaRPr>
          </a:p>
          <a:p>
            <a:pPr marL="342900" lvl="0" indent="-342900" algn="l" rtl="0">
              <a:spcBef>
                <a:spcPts val="0"/>
              </a:spcBef>
              <a:spcAft>
                <a:spcPts val="0"/>
              </a:spcAft>
              <a:buSzPts val="1920"/>
              <a:buChar char="►"/>
            </a:pPr>
            <a:endParaRPr lang="en-US" sz="2000" b="1" dirty="0">
              <a:latin typeface="DFKai-SB"/>
              <a:ea typeface="DFKai-SB"/>
              <a:cs typeface="DFKai-SB"/>
              <a:sym typeface="DFKai-SB"/>
            </a:endParaRPr>
          </a:p>
          <a:p>
            <a:pPr marL="342900" lvl="0" indent="-342900" algn="l" rtl="0">
              <a:spcBef>
                <a:spcPts val="0"/>
              </a:spcBef>
              <a:spcAft>
                <a:spcPts val="0"/>
              </a:spcAft>
              <a:buSzPts val="1920"/>
              <a:buChar char="►"/>
            </a:pPr>
            <a:endParaRPr lang="en-US" sz="2000" b="1" dirty="0">
              <a:latin typeface="DFKai-SB"/>
              <a:ea typeface="DFKai-SB"/>
              <a:cs typeface="DFKai-SB"/>
              <a:sym typeface="DFKai-SB"/>
            </a:endParaRPr>
          </a:p>
          <a:p>
            <a:pPr marL="342900" lvl="0" indent="-342900" algn="l" rtl="0">
              <a:spcBef>
                <a:spcPts val="0"/>
              </a:spcBef>
              <a:spcAft>
                <a:spcPts val="0"/>
              </a:spcAft>
              <a:buSzPts val="1920"/>
              <a:buChar char="►"/>
            </a:pPr>
            <a:endParaRPr lang="en-US" sz="2000" b="1" dirty="0">
              <a:latin typeface="DFKai-SB"/>
              <a:ea typeface="DFKai-SB"/>
              <a:cs typeface="DFKai-SB"/>
              <a:sym typeface="DFKai-SB"/>
            </a:endParaRPr>
          </a:p>
          <a:p>
            <a:pPr marL="342900" lvl="0" indent="-342900" algn="l" rtl="0">
              <a:spcBef>
                <a:spcPts val="0"/>
              </a:spcBef>
              <a:spcAft>
                <a:spcPts val="0"/>
              </a:spcAft>
              <a:buSzPts val="1920"/>
              <a:buChar char="►"/>
            </a:pPr>
            <a:endParaRPr lang="en-US" sz="2000" b="1" dirty="0">
              <a:latin typeface="DFKai-SB"/>
              <a:ea typeface="DFKai-SB"/>
              <a:cs typeface="DFKai-SB"/>
              <a:sym typeface="DFKai-SB"/>
            </a:endParaRPr>
          </a:p>
          <a:p>
            <a:pPr marL="342900" indent="-342900">
              <a:spcBef>
                <a:spcPts val="0"/>
              </a:spcBef>
              <a:buSzPts val="1920"/>
            </a:pPr>
            <a:endParaRPr lang="en-US" altLang="zh-TW" sz="2000" dirty="0"/>
          </a:p>
          <a:p>
            <a:pPr marL="342900" indent="-342900">
              <a:spcBef>
                <a:spcPts val="0"/>
              </a:spcBef>
              <a:buSzPts val="1920"/>
            </a:pPr>
            <a:endParaRPr lang="en-US" altLang="zh-TW" sz="2000" dirty="0"/>
          </a:p>
          <a:p>
            <a:pPr marL="342900" indent="-342900">
              <a:spcBef>
                <a:spcPts val="0"/>
              </a:spcBef>
              <a:buSzPts val="1920"/>
            </a:pPr>
            <a:r>
              <a:rPr lang="zh-TW" altLang="en-US" sz="2000" dirty="0"/>
              <a:t>來源檔案：為交貨資料</a:t>
            </a:r>
            <a:r>
              <a:rPr lang="en-US" altLang="zh-TW" sz="2000" dirty="0"/>
              <a:t>(</a:t>
            </a:r>
            <a:r>
              <a:rPr lang="zh-TW" altLang="en-US" sz="2000" dirty="0"/>
              <a:t>表頭</a:t>
            </a:r>
            <a:r>
              <a:rPr lang="en-US" altLang="zh-TW" sz="2000" dirty="0"/>
              <a:t>)</a:t>
            </a:r>
            <a:r>
              <a:rPr lang="zh-TW" altLang="en-US" sz="2000" dirty="0"/>
              <a:t>、交貨資料、匯率、經濟資料，格式：</a:t>
            </a:r>
            <a:r>
              <a:rPr lang="en-US" altLang="zh-TW" sz="2000" dirty="0"/>
              <a:t>CSV</a:t>
            </a:r>
            <a:r>
              <a:rPr lang="zh-TW" altLang="en-US" sz="2000" dirty="0"/>
              <a:t>。</a:t>
            </a:r>
          </a:p>
          <a:p>
            <a:pPr marL="342900" lvl="0" indent="-342900" algn="l" rtl="0">
              <a:spcBef>
                <a:spcPts val="0"/>
              </a:spcBef>
              <a:spcAft>
                <a:spcPts val="0"/>
              </a:spcAft>
              <a:buSzPts val="1920"/>
              <a:buChar char="►"/>
            </a:pPr>
            <a:endParaRPr sz="2000" b="1" dirty="0">
              <a:latin typeface="DFKai-SB"/>
              <a:ea typeface="DFKai-SB"/>
              <a:cs typeface="DFKai-SB"/>
              <a:sym typeface="DFKai-SB"/>
            </a:endParaRPr>
          </a:p>
        </p:txBody>
      </p:sp>
      <p:graphicFrame>
        <p:nvGraphicFramePr>
          <p:cNvPr id="207" name="Google Shape;207;p25"/>
          <p:cNvGraphicFramePr/>
          <p:nvPr>
            <p:extLst>
              <p:ext uri="{D42A27DB-BD31-4B8C-83A1-F6EECF244321}">
                <p14:modId xmlns:p14="http://schemas.microsoft.com/office/powerpoint/2010/main" val="2307088006"/>
              </p:ext>
            </p:extLst>
          </p:nvPr>
        </p:nvGraphicFramePr>
        <p:xfrm>
          <a:off x="677334" y="2694246"/>
          <a:ext cx="7720900" cy="2382570"/>
        </p:xfrm>
        <a:graphic>
          <a:graphicData uri="http://schemas.openxmlformats.org/drawingml/2006/table">
            <a:tbl>
              <a:tblPr firstRow="1" bandRow="1">
                <a:noFill/>
                <a:tableStyleId>{408A368D-F132-4025-9681-7238D0F61B04}</a:tableStyleId>
              </a:tblPr>
              <a:tblGrid>
                <a:gridCol w="1930225">
                  <a:extLst>
                    <a:ext uri="{9D8B030D-6E8A-4147-A177-3AD203B41FA5}">
                      <a16:colId xmlns:a16="http://schemas.microsoft.com/office/drawing/2014/main" val="20000"/>
                    </a:ext>
                  </a:extLst>
                </a:gridCol>
                <a:gridCol w="1930225">
                  <a:extLst>
                    <a:ext uri="{9D8B030D-6E8A-4147-A177-3AD203B41FA5}">
                      <a16:colId xmlns:a16="http://schemas.microsoft.com/office/drawing/2014/main" val="20001"/>
                    </a:ext>
                  </a:extLst>
                </a:gridCol>
                <a:gridCol w="1265425">
                  <a:extLst>
                    <a:ext uri="{9D8B030D-6E8A-4147-A177-3AD203B41FA5}">
                      <a16:colId xmlns:a16="http://schemas.microsoft.com/office/drawing/2014/main" val="20002"/>
                    </a:ext>
                  </a:extLst>
                </a:gridCol>
                <a:gridCol w="2595025">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zh-TW" sz="1800">
                          <a:latin typeface="DFKai-SB"/>
                          <a:ea typeface="DFKai-SB"/>
                          <a:cs typeface="DFKai-SB"/>
                          <a:sym typeface="DFKai-SB"/>
                        </a:rPr>
                        <a:t>ID</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說明</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型態</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特殊處理</a:t>
                      </a:r>
                      <a:endParaRPr/>
                    </a:p>
                  </a:txBody>
                  <a:tcPr marL="91450" marR="91450" marT="45725" marB="45725"/>
                </a:tc>
                <a:extLst>
                  <a:ext uri="{0D108BD9-81ED-4DB2-BD59-A6C34878D82A}">
                    <a16:rowId xmlns:a16="http://schemas.microsoft.com/office/drawing/2014/main" val="10000"/>
                  </a:ext>
                </a:extLst>
              </a:tr>
              <a:tr h="0">
                <a:tc>
                  <a:txBody>
                    <a:bodyPr/>
                    <a:lstStyle/>
                    <a:p>
                      <a:pPr marL="0" marR="0" lvl="0" indent="0" algn="l" rtl="0">
                        <a:spcBef>
                          <a:spcPts val="0"/>
                        </a:spcBef>
                        <a:spcAft>
                          <a:spcPts val="0"/>
                        </a:spcAft>
                        <a:buNone/>
                      </a:pPr>
                      <a:r>
                        <a:rPr lang="zh-TW" sz="1800">
                          <a:latin typeface="DFKai-SB"/>
                          <a:ea typeface="DFKai-SB"/>
                          <a:cs typeface="DFKai-SB"/>
                          <a:sym typeface="DFKai-SB"/>
                        </a:rPr>
                        <a:t>UKURS</a:t>
                      </a:r>
                      <a:endParaRPr sz="1800">
                        <a:latin typeface="DFKai-SB"/>
                        <a:ea typeface="DFKai-SB"/>
                        <a:cs typeface="DFKai-SB"/>
                        <a:sym typeface="DFKai-SB"/>
                      </a:endParaRPr>
                    </a:p>
                  </a:txBody>
                  <a:tcPr marL="91450" marR="91450" marT="45725" marB="45725">
                    <a:solidFill>
                      <a:srgbClr val="00B050"/>
                    </a:solidFill>
                  </a:tcPr>
                </a:tc>
                <a:tc>
                  <a:txBody>
                    <a:bodyPr/>
                    <a:lstStyle/>
                    <a:p>
                      <a:pPr marL="0" marR="0" lvl="0" indent="0" algn="l" rtl="0">
                        <a:spcBef>
                          <a:spcPts val="0"/>
                        </a:spcBef>
                        <a:spcAft>
                          <a:spcPts val="0"/>
                        </a:spcAft>
                        <a:buNone/>
                      </a:pPr>
                      <a:r>
                        <a:rPr lang="zh-TW" sz="1800">
                          <a:latin typeface="DFKai-SB"/>
                          <a:ea typeface="DFKai-SB"/>
                          <a:cs typeface="DFKai-SB"/>
                          <a:sym typeface="DFKai-SB"/>
                        </a:rPr>
                        <a:t>匯率</a:t>
                      </a:r>
                      <a:endParaRPr/>
                    </a:p>
                  </a:txBody>
                  <a:tcPr marL="91450" marR="91450" marT="45725" marB="45725">
                    <a:solidFill>
                      <a:srgbClr val="00B050"/>
                    </a:solidFill>
                  </a:tcPr>
                </a:tc>
                <a:tc>
                  <a:txBody>
                    <a:bodyPr/>
                    <a:lstStyle/>
                    <a:p>
                      <a:pPr marL="0" marR="0" lvl="0" indent="0" algn="l" rtl="0">
                        <a:spcBef>
                          <a:spcPts val="0"/>
                        </a:spcBef>
                        <a:spcAft>
                          <a:spcPts val="0"/>
                        </a:spcAft>
                        <a:buNone/>
                      </a:pPr>
                      <a:r>
                        <a:rPr lang="zh-TW" sz="1800" dirty="0">
                          <a:latin typeface="DFKai-SB"/>
                          <a:ea typeface="DFKai-SB"/>
                          <a:cs typeface="DFKai-SB"/>
                          <a:sym typeface="DFKai-SB"/>
                        </a:rPr>
                        <a:t>DEC(9,5)</a:t>
                      </a:r>
                      <a:endParaRPr sz="1800" dirty="0">
                        <a:latin typeface="DFKai-SB"/>
                        <a:ea typeface="DFKai-SB"/>
                        <a:cs typeface="DFKai-SB"/>
                        <a:sym typeface="DFKai-SB"/>
                      </a:endParaRPr>
                    </a:p>
                  </a:txBody>
                  <a:tcPr marL="91450" marR="91450" marT="45725" marB="45725">
                    <a:solidFill>
                      <a:srgbClr val="00B050"/>
                    </a:solidFill>
                  </a:tcPr>
                </a:tc>
                <a:tc>
                  <a:txBody>
                    <a:bodyPr/>
                    <a:lstStyle/>
                    <a:p>
                      <a:pPr marL="0" marR="0" lvl="0" indent="0" algn="l" rtl="0">
                        <a:spcBef>
                          <a:spcPts val="0"/>
                        </a:spcBef>
                        <a:spcAft>
                          <a:spcPts val="0"/>
                        </a:spcAft>
                        <a:buNone/>
                      </a:pPr>
                      <a:r>
                        <a:rPr lang="zh-TW" sz="1800">
                          <a:latin typeface="DFKai-SB"/>
                          <a:ea typeface="DFKai-SB"/>
                          <a:cs typeface="DFKai-SB"/>
                          <a:sym typeface="DFKai-SB"/>
                        </a:rPr>
                        <a:t>抓取交易客戶對台幣匯率，抓取前期資料填入</a:t>
                      </a:r>
                      <a:endParaRPr sz="1800">
                        <a:latin typeface="DFKai-SB"/>
                        <a:ea typeface="DFKai-SB"/>
                        <a:cs typeface="DFKai-SB"/>
                        <a:sym typeface="DFKai-SB"/>
                      </a:endParaRPr>
                    </a:p>
                  </a:txBody>
                  <a:tcPr marL="91450" marR="91450" marT="45725" marB="45725">
                    <a:solidFill>
                      <a:srgbClr val="00B050"/>
                    </a:solidFill>
                  </a:tcPr>
                </a:tc>
                <a:extLst>
                  <a:ext uri="{0D108BD9-81ED-4DB2-BD59-A6C34878D82A}">
                    <a16:rowId xmlns:a16="http://schemas.microsoft.com/office/drawing/2014/main" val="10001"/>
                  </a:ext>
                </a:extLst>
              </a:tr>
              <a:tr h="182875">
                <a:tc>
                  <a:txBody>
                    <a:bodyPr/>
                    <a:lstStyle/>
                    <a:p>
                      <a:pPr marL="0" marR="0" lvl="0" indent="0" algn="l" rtl="0">
                        <a:spcBef>
                          <a:spcPts val="0"/>
                        </a:spcBef>
                        <a:spcAft>
                          <a:spcPts val="0"/>
                        </a:spcAft>
                        <a:buNone/>
                      </a:pPr>
                      <a:r>
                        <a:rPr lang="zh-TW" sz="1800" dirty="0">
                          <a:latin typeface="DFKai-SB"/>
                          <a:ea typeface="DFKai-SB"/>
                          <a:cs typeface="DFKai-SB"/>
                          <a:sym typeface="DFKai-SB"/>
                        </a:rPr>
                        <a:t>YOY</a:t>
                      </a:r>
                      <a:endParaRPr sz="1800" dirty="0">
                        <a:latin typeface="DFKai-SB"/>
                        <a:ea typeface="DFKai-SB"/>
                        <a:cs typeface="DFKai-SB"/>
                        <a:sym typeface="DFKai-SB"/>
                      </a:endParaRPr>
                    </a:p>
                  </a:txBody>
                  <a:tcPr marL="91450" marR="91450" marT="45725" marB="45725">
                    <a:solidFill>
                      <a:srgbClr val="00B050"/>
                    </a:solidFill>
                  </a:tcPr>
                </a:tc>
                <a:tc>
                  <a:txBody>
                    <a:bodyPr/>
                    <a:lstStyle/>
                    <a:p>
                      <a:pPr marL="0" marR="0" lvl="0" indent="0" algn="l" rtl="0">
                        <a:spcBef>
                          <a:spcPts val="0"/>
                        </a:spcBef>
                        <a:spcAft>
                          <a:spcPts val="0"/>
                        </a:spcAft>
                        <a:buNone/>
                      </a:pPr>
                      <a:r>
                        <a:rPr lang="zh-TW" sz="1800">
                          <a:latin typeface="DFKai-SB"/>
                          <a:ea typeface="DFKai-SB"/>
                          <a:cs typeface="DFKai-SB"/>
                          <a:sym typeface="DFKai-SB"/>
                        </a:rPr>
                        <a:t>經濟成長率</a:t>
                      </a:r>
                      <a:endParaRPr/>
                    </a:p>
                  </a:txBody>
                  <a:tcPr marL="91450" marR="91450" marT="45725" marB="45725">
                    <a:solidFill>
                      <a:srgbClr val="00B050"/>
                    </a:solidFill>
                  </a:tcPr>
                </a:tc>
                <a:tc>
                  <a:txBody>
                    <a:bodyPr/>
                    <a:lstStyle/>
                    <a:p>
                      <a:pPr marL="0" marR="0" lvl="0" indent="0" algn="l" rtl="0">
                        <a:spcBef>
                          <a:spcPts val="0"/>
                        </a:spcBef>
                        <a:spcAft>
                          <a:spcPts val="0"/>
                        </a:spcAft>
                        <a:buNone/>
                      </a:pPr>
                      <a:r>
                        <a:rPr lang="zh-TW" sz="1800" dirty="0">
                          <a:latin typeface="DFKai-SB"/>
                          <a:ea typeface="DFKai-SB"/>
                          <a:cs typeface="DFKai-SB"/>
                          <a:sym typeface="DFKai-SB"/>
                        </a:rPr>
                        <a:t>DEC(3,2)</a:t>
                      </a:r>
                      <a:endParaRPr sz="1800" dirty="0">
                        <a:latin typeface="DFKai-SB"/>
                        <a:ea typeface="DFKai-SB"/>
                        <a:cs typeface="DFKai-SB"/>
                        <a:sym typeface="DFKai-SB"/>
                      </a:endParaRPr>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chemeClr val="dk1"/>
                        </a:buClr>
                        <a:buSzPts val="1800"/>
                        <a:buFont typeface="DFKai-SB"/>
                        <a:buNone/>
                      </a:pPr>
                      <a:r>
                        <a:rPr lang="zh-TW" sz="1800" dirty="0">
                          <a:latin typeface="DFKai-SB"/>
                          <a:ea typeface="DFKai-SB"/>
                          <a:cs typeface="DFKai-SB"/>
                          <a:sym typeface="DFKai-SB"/>
                        </a:rPr>
                        <a:t>抓取前期資料填入</a:t>
                      </a:r>
                      <a:endParaRPr sz="1800" dirty="0">
                        <a:latin typeface="DFKai-SB"/>
                        <a:ea typeface="DFKai-SB"/>
                        <a:cs typeface="DFKai-SB"/>
                        <a:sym typeface="DFKai-SB"/>
                      </a:endParaRPr>
                    </a:p>
                  </a:txBody>
                  <a:tcPr marL="91450" marR="91450" marT="45725" marB="45725">
                    <a:solidFill>
                      <a:srgbClr val="00B050"/>
                    </a:solidFill>
                  </a:tcPr>
                </a:tc>
                <a:extLst>
                  <a:ext uri="{0D108BD9-81ED-4DB2-BD59-A6C34878D82A}">
                    <a16:rowId xmlns:a16="http://schemas.microsoft.com/office/drawing/2014/main" val="10003"/>
                  </a:ext>
                </a:extLst>
              </a:tr>
              <a:tr h="182875">
                <a:tc>
                  <a:txBody>
                    <a:bodyPr/>
                    <a:lstStyle/>
                    <a:p>
                      <a:pPr marL="0" marR="0" lvl="0" indent="0" algn="l" rtl="0">
                        <a:spcBef>
                          <a:spcPts val="0"/>
                        </a:spcBef>
                        <a:spcAft>
                          <a:spcPts val="0"/>
                        </a:spcAft>
                        <a:buNone/>
                      </a:pPr>
                      <a:r>
                        <a:rPr lang="zh-TW" sz="1800" dirty="0">
                          <a:latin typeface="DFKai-SB"/>
                          <a:ea typeface="DFKai-SB"/>
                          <a:cs typeface="DFKai-SB"/>
                          <a:sym typeface="DFKai-SB"/>
                        </a:rPr>
                        <a:t>EAGRT</a:t>
                      </a:r>
                      <a:endParaRPr sz="1800" dirty="0">
                        <a:latin typeface="DFKai-SB"/>
                        <a:ea typeface="DFKai-SB"/>
                        <a:cs typeface="DFKai-SB"/>
                        <a:sym typeface="DFKai-SB"/>
                      </a:endParaRPr>
                    </a:p>
                  </a:txBody>
                  <a:tcPr marL="91450" marR="91450" marT="45725" marB="45725">
                    <a:solidFill>
                      <a:srgbClr val="00B050"/>
                    </a:solidFill>
                  </a:tcPr>
                </a:tc>
                <a:tc>
                  <a:txBody>
                    <a:bodyPr/>
                    <a:lstStyle/>
                    <a:p>
                      <a:pPr marL="0" marR="0" lvl="0" indent="0" algn="l" rtl="0">
                        <a:spcBef>
                          <a:spcPts val="0"/>
                        </a:spcBef>
                        <a:spcAft>
                          <a:spcPts val="0"/>
                        </a:spcAft>
                        <a:buNone/>
                      </a:pPr>
                      <a:r>
                        <a:rPr lang="zh-TW" sz="1800" dirty="0">
                          <a:latin typeface="DFKai-SB"/>
                          <a:ea typeface="DFKai-SB"/>
                          <a:cs typeface="DFKai-SB"/>
                          <a:sym typeface="DFKai-SB"/>
                        </a:rPr>
                        <a:t>出口年增率</a:t>
                      </a:r>
                      <a:endParaRPr dirty="0"/>
                    </a:p>
                  </a:txBody>
                  <a:tcPr marL="91450" marR="91450" marT="45725" marB="45725">
                    <a:solidFill>
                      <a:srgbClr val="00B050"/>
                    </a:solidFill>
                  </a:tcPr>
                </a:tc>
                <a:tc>
                  <a:txBody>
                    <a:bodyPr/>
                    <a:lstStyle/>
                    <a:p>
                      <a:pPr marL="0" marR="0" lvl="0" indent="0" algn="l" rtl="0">
                        <a:spcBef>
                          <a:spcPts val="0"/>
                        </a:spcBef>
                        <a:spcAft>
                          <a:spcPts val="0"/>
                        </a:spcAft>
                        <a:buNone/>
                      </a:pPr>
                      <a:r>
                        <a:rPr lang="zh-TW" sz="1800">
                          <a:latin typeface="DFKai-SB"/>
                          <a:ea typeface="DFKai-SB"/>
                          <a:cs typeface="DFKai-SB"/>
                          <a:sym typeface="DFKai-SB"/>
                        </a:rPr>
                        <a:t>DEC(3,2)</a:t>
                      </a:r>
                      <a:endParaRPr sz="1800">
                        <a:latin typeface="DFKai-SB"/>
                        <a:ea typeface="DFKai-SB"/>
                        <a:cs typeface="DFKai-SB"/>
                        <a:sym typeface="DFKai-SB"/>
                      </a:endParaRPr>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chemeClr val="dk1"/>
                        </a:buClr>
                        <a:buSzPts val="1800"/>
                        <a:buFont typeface="DFKai-SB"/>
                        <a:buNone/>
                      </a:pPr>
                      <a:r>
                        <a:rPr lang="zh-TW" sz="1800">
                          <a:latin typeface="DFKai-SB"/>
                          <a:ea typeface="DFKai-SB"/>
                          <a:cs typeface="DFKai-SB"/>
                          <a:sym typeface="DFKai-SB"/>
                        </a:rPr>
                        <a:t>抓取前期資料填入</a:t>
                      </a:r>
                      <a:endParaRPr sz="1800">
                        <a:latin typeface="DFKai-SB"/>
                        <a:ea typeface="DFKai-SB"/>
                        <a:cs typeface="DFKai-SB"/>
                        <a:sym typeface="DFKai-SB"/>
                      </a:endParaRPr>
                    </a:p>
                  </a:txBody>
                  <a:tcPr marL="91450" marR="91450" marT="45725" marB="45725">
                    <a:solidFill>
                      <a:srgbClr val="00B050"/>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dirty="0">
                          <a:latin typeface="DFKai-SB"/>
                          <a:ea typeface="DFKai-SB"/>
                          <a:cs typeface="DFKai-SB"/>
                          <a:sym typeface="DFKai-SB"/>
                        </a:rPr>
                        <a:t>MENGE</a:t>
                      </a:r>
                      <a:endParaRPr sz="1800" dirty="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交貨數量</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QUAN(13,3)</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dirty="0">
                          <a:latin typeface="DFKai-SB"/>
                          <a:ea typeface="DFKai-SB"/>
                          <a:cs typeface="DFKai-SB"/>
                          <a:sym typeface="DFKai-SB"/>
                        </a:rPr>
                        <a:t>依造物料、客戶編號、年與月資料進行加總</a:t>
                      </a:r>
                      <a:endParaRPr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1c0f8aff2ae_0_0"/>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zh-TW" dirty="0">
                <a:latin typeface="DFKai-SB"/>
                <a:ea typeface="DFKai-SB"/>
                <a:cs typeface="DFKai-SB"/>
                <a:sym typeface="DFKai-SB"/>
              </a:rPr>
              <a:t>三、資料處理-ETL</a:t>
            </a:r>
            <a:endParaRPr dirty="0">
              <a:latin typeface="DFKai-SB"/>
              <a:ea typeface="DFKai-SB"/>
              <a:cs typeface="DFKai-SB"/>
              <a:sym typeface="DFKai-SB"/>
            </a:endParaRPr>
          </a:p>
          <a:p>
            <a:pPr marL="0" lvl="0" indent="0" algn="l" rtl="0">
              <a:spcBef>
                <a:spcPts val="0"/>
              </a:spcBef>
              <a:spcAft>
                <a:spcPts val="0"/>
              </a:spcAft>
              <a:buClr>
                <a:schemeClr val="accent1"/>
              </a:buClr>
              <a:buSzPts val="3600"/>
              <a:buFont typeface="DFKai-SB"/>
              <a:buNone/>
            </a:pPr>
            <a:endParaRPr dirty="0">
              <a:latin typeface="DFKai-SB"/>
              <a:ea typeface="DFKai-SB"/>
              <a:cs typeface="DFKai-SB"/>
              <a:sym typeface="DFKai-SB"/>
            </a:endParaRPr>
          </a:p>
        </p:txBody>
      </p:sp>
      <p:sp>
        <p:nvSpPr>
          <p:cNvPr id="214" name="Google Shape;214;g1c0f8aff2ae_0_0"/>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15" name="Google Shape;215;g1c0f8aff2ae_0_0"/>
          <p:cNvPicPr preferRelativeResize="0"/>
          <p:nvPr/>
        </p:nvPicPr>
        <p:blipFill>
          <a:blip r:embed="rId3">
            <a:alphaModFix/>
          </a:blip>
          <a:stretch>
            <a:fillRect/>
          </a:stretch>
        </p:blipFill>
        <p:spPr>
          <a:xfrm>
            <a:off x="677325" y="1695725"/>
            <a:ext cx="8401050" cy="2733675"/>
          </a:xfrm>
          <a:prstGeom prst="rect">
            <a:avLst/>
          </a:prstGeom>
          <a:noFill/>
          <a:ln>
            <a:noFill/>
          </a:ln>
        </p:spPr>
      </p:pic>
      <p:pic>
        <p:nvPicPr>
          <p:cNvPr id="216" name="Google Shape;216;g1c0f8aff2ae_0_0"/>
          <p:cNvPicPr preferRelativeResize="0"/>
          <p:nvPr/>
        </p:nvPicPr>
        <p:blipFill>
          <a:blip r:embed="rId4">
            <a:alphaModFix/>
          </a:blip>
          <a:stretch>
            <a:fillRect/>
          </a:stretch>
        </p:blipFill>
        <p:spPr>
          <a:xfrm>
            <a:off x="677325" y="4429400"/>
            <a:ext cx="8401050" cy="112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1c0f8aff2ae_0_10"/>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zh-TW">
                <a:latin typeface="DFKai-SB"/>
                <a:ea typeface="DFKai-SB"/>
                <a:cs typeface="DFKai-SB"/>
                <a:sym typeface="DFKai-SB"/>
              </a:rPr>
              <a:t>三、資料處理-ETL</a:t>
            </a:r>
            <a:endParaRPr/>
          </a:p>
        </p:txBody>
      </p:sp>
      <p:sp>
        <p:nvSpPr>
          <p:cNvPr id="223" name="Google Shape;223;g1c0f8aff2ae_0_10"/>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24" name="Google Shape;224;g1c0f8aff2ae_0_10"/>
          <p:cNvPicPr preferRelativeResize="0"/>
          <p:nvPr/>
        </p:nvPicPr>
        <p:blipFill>
          <a:blip r:embed="rId3">
            <a:alphaModFix/>
          </a:blip>
          <a:stretch>
            <a:fillRect/>
          </a:stretch>
        </p:blipFill>
        <p:spPr>
          <a:xfrm>
            <a:off x="677313" y="1686475"/>
            <a:ext cx="8429625" cy="472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1c0f8aff2ae_0_17"/>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zh-TW">
                <a:latin typeface="DFKai-SB"/>
                <a:ea typeface="DFKai-SB"/>
                <a:cs typeface="DFKai-SB"/>
                <a:sym typeface="DFKai-SB"/>
              </a:rPr>
              <a:t>三、資料處理-ETL</a:t>
            </a:r>
            <a:endParaRPr/>
          </a:p>
        </p:txBody>
      </p:sp>
      <p:sp>
        <p:nvSpPr>
          <p:cNvPr id="231" name="Google Shape;231;g1c0f8aff2ae_0_17"/>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p:txBody>
      </p:sp>
      <p:pic>
        <p:nvPicPr>
          <p:cNvPr id="232" name="Google Shape;232;g1c0f8aff2ae_0_17"/>
          <p:cNvPicPr preferRelativeResize="0"/>
          <p:nvPr/>
        </p:nvPicPr>
        <p:blipFill>
          <a:blip r:embed="rId3">
            <a:alphaModFix/>
          </a:blip>
          <a:stretch>
            <a:fillRect/>
          </a:stretch>
        </p:blipFill>
        <p:spPr>
          <a:xfrm>
            <a:off x="677313" y="1704950"/>
            <a:ext cx="8448675" cy="3028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1c0f8aff2ae_0_17"/>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zh-TW">
                <a:latin typeface="DFKai-SB"/>
                <a:ea typeface="DFKai-SB"/>
                <a:cs typeface="DFKai-SB"/>
                <a:sym typeface="DFKai-SB"/>
              </a:rPr>
              <a:t>三、資料處理-ETL</a:t>
            </a:r>
            <a:endParaRPr/>
          </a:p>
        </p:txBody>
      </p:sp>
      <p:sp>
        <p:nvSpPr>
          <p:cNvPr id="231" name="Google Shape;231;g1c0f8aff2ae_0_17"/>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p:txBody>
      </p:sp>
      <p:pic>
        <p:nvPicPr>
          <p:cNvPr id="3" name="圖片 2">
            <a:extLst>
              <a:ext uri="{FF2B5EF4-FFF2-40B4-BE49-F238E27FC236}">
                <a16:creationId xmlns:a16="http://schemas.microsoft.com/office/drawing/2014/main" id="{3F27BBCF-2BDC-C4C0-41B6-3C1CF5F99BFC}"/>
              </a:ext>
            </a:extLst>
          </p:cNvPr>
          <p:cNvPicPr>
            <a:picLocks noChangeAspect="1"/>
          </p:cNvPicPr>
          <p:nvPr/>
        </p:nvPicPr>
        <p:blipFill>
          <a:blip r:embed="rId3"/>
          <a:stretch>
            <a:fillRect/>
          </a:stretch>
        </p:blipFill>
        <p:spPr>
          <a:xfrm>
            <a:off x="677334" y="1704528"/>
            <a:ext cx="5928949" cy="4792894"/>
          </a:xfrm>
          <a:prstGeom prst="rect">
            <a:avLst/>
          </a:prstGeom>
        </p:spPr>
      </p:pic>
    </p:spTree>
    <p:extLst>
      <p:ext uri="{BB962C8B-B14F-4D97-AF65-F5344CB8AC3E}">
        <p14:creationId xmlns:p14="http://schemas.microsoft.com/office/powerpoint/2010/main" val="3842927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c0f8aff2ae_0_24"/>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zh-TW">
                <a:latin typeface="DFKai-SB"/>
                <a:ea typeface="DFKai-SB"/>
                <a:cs typeface="DFKai-SB"/>
                <a:sym typeface="DFKai-SB"/>
              </a:rPr>
              <a:t>三、資料處理-ETL</a:t>
            </a:r>
            <a:endParaRPr/>
          </a:p>
        </p:txBody>
      </p:sp>
      <p:sp>
        <p:nvSpPr>
          <p:cNvPr id="239" name="Google Shape;239;g1c0f8aff2ae_0_24"/>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3" name="圖片 2">
            <a:extLst>
              <a:ext uri="{FF2B5EF4-FFF2-40B4-BE49-F238E27FC236}">
                <a16:creationId xmlns:a16="http://schemas.microsoft.com/office/drawing/2014/main" id="{69809A65-655D-A552-D6E4-C267708F6379}"/>
              </a:ext>
            </a:extLst>
          </p:cNvPr>
          <p:cNvPicPr>
            <a:picLocks noChangeAspect="1"/>
          </p:cNvPicPr>
          <p:nvPr/>
        </p:nvPicPr>
        <p:blipFill>
          <a:blip r:embed="rId3"/>
          <a:stretch>
            <a:fillRect/>
          </a:stretch>
        </p:blipFill>
        <p:spPr>
          <a:xfrm>
            <a:off x="577321" y="1645449"/>
            <a:ext cx="5980641" cy="48163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1c0f8aff2ae_0_31"/>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zh-TW">
                <a:latin typeface="DFKai-SB"/>
                <a:ea typeface="DFKai-SB"/>
                <a:cs typeface="DFKai-SB"/>
                <a:sym typeface="DFKai-SB"/>
              </a:rPr>
              <a:t>三、資料處理-資料分析</a:t>
            </a:r>
            <a:endParaRPr/>
          </a:p>
        </p:txBody>
      </p:sp>
      <p:sp>
        <p:nvSpPr>
          <p:cNvPr id="247" name="Google Shape;247;g1c0f8aff2ae_0_31"/>
          <p:cNvSpPr txBox="1">
            <a:spLocks noGrp="1"/>
          </p:cNvSpPr>
          <p:nvPr>
            <p:ph type="body" idx="1"/>
          </p:nvPr>
        </p:nvSpPr>
        <p:spPr>
          <a:prstGeom prst="rect">
            <a:avLst/>
          </a:prstGeom>
        </p:spPr>
        <p:txBody>
          <a:bodyPr spcFirstLastPara="1" wrap="square" lIns="91425" tIns="45700" rIns="91425" bIns="45700" anchor="t" anchorCtr="0">
            <a:normAutofit/>
          </a:bodyPr>
          <a:lstStyle/>
          <a:p>
            <a:pPr marL="457200" lvl="0" indent="-320040" algn="l" rtl="0">
              <a:spcBef>
                <a:spcPts val="1000"/>
              </a:spcBef>
              <a:spcAft>
                <a:spcPts val="0"/>
              </a:spcAft>
              <a:buSzPts val="1440"/>
              <a:buChar char="●"/>
            </a:pPr>
            <a:r>
              <a:rPr lang="zh-TW" altLang="en-US" dirty="0"/>
              <a:t>相關</a:t>
            </a:r>
            <a:r>
              <a:rPr lang="zh-TW" dirty="0"/>
              <a:t>性</a:t>
            </a:r>
            <a:r>
              <a:rPr lang="en-US" altLang="zh-TW" dirty="0"/>
              <a:t>(correlation)</a:t>
            </a:r>
            <a:endParaRPr dirty="0"/>
          </a:p>
        </p:txBody>
      </p:sp>
      <p:pic>
        <p:nvPicPr>
          <p:cNvPr id="4" name="圖片 3">
            <a:extLst>
              <a:ext uri="{FF2B5EF4-FFF2-40B4-BE49-F238E27FC236}">
                <a16:creationId xmlns:a16="http://schemas.microsoft.com/office/drawing/2014/main" id="{7E26B28B-AA9D-93DE-7E6F-D16B6E32F8D5}"/>
              </a:ext>
            </a:extLst>
          </p:cNvPr>
          <p:cNvPicPr>
            <a:picLocks noChangeAspect="1"/>
          </p:cNvPicPr>
          <p:nvPr/>
        </p:nvPicPr>
        <p:blipFill>
          <a:blip r:embed="rId3"/>
          <a:stretch>
            <a:fillRect/>
          </a:stretch>
        </p:blipFill>
        <p:spPr>
          <a:xfrm>
            <a:off x="677334" y="2844968"/>
            <a:ext cx="8596668" cy="32246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1c0f8aff2ae_0_38"/>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zh-TW" dirty="0">
                <a:latin typeface="DFKai-SB"/>
                <a:ea typeface="DFKai-SB"/>
                <a:cs typeface="DFKai-SB"/>
                <a:sym typeface="DFKai-SB"/>
              </a:rPr>
              <a:t>三、資料處理-資料分析</a:t>
            </a:r>
            <a:endParaRPr dirty="0"/>
          </a:p>
        </p:txBody>
      </p:sp>
      <p:sp>
        <p:nvSpPr>
          <p:cNvPr id="254" name="Google Shape;254;g1c0f8aff2ae_0_38"/>
          <p:cNvSpPr txBox="1">
            <a:spLocks noGrp="1"/>
          </p:cNvSpPr>
          <p:nvPr>
            <p:ph type="body" idx="1"/>
          </p:nvPr>
        </p:nvSpPr>
        <p:spPr>
          <a:prstGeom prst="rect">
            <a:avLst/>
          </a:prstGeom>
        </p:spPr>
        <p:txBody>
          <a:bodyPr spcFirstLastPara="1" wrap="square" lIns="91425" tIns="45700" rIns="91425" bIns="45700" anchor="t" anchorCtr="0">
            <a:normAutofit/>
          </a:bodyPr>
          <a:lstStyle/>
          <a:p>
            <a:pPr marL="457200" lvl="0" indent="-320040" algn="l" rtl="0">
              <a:spcBef>
                <a:spcPts val="1000"/>
              </a:spcBef>
              <a:spcAft>
                <a:spcPts val="0"/>
              </a:spcAft>
              <a:buSzPts val="1440"/>
              <a:buChar char="●"/>
            </a:pPr>
            <a:r>
              <a:rPr lang="zh-TW" dirty="0"/>
              <a:t>Variance</a:t>
            </a:r>
            <a:endParaRPr lang="en-US" altLang="zh-TW" dirty="0"/>
          </a:p>
          <a:p>
            <a:pPr marL="137160" indent="0">
              <a:buNone/>
            </a:pPr>
            <a:endParaRPr lang="en-US" altLang="zh-TW" sz="1500" dirty="0"/>
          </a:p>
        </p:txBody>
      </p:sp>
      <p:pic>
        <p:nvPicPr>
          <p:cNvPr id="8" name="圖片 7">
            <a:extLst>
              <a:ext uri="{FF2B5EF4-FFF2-40B4-BE49-F238E27FC236}">
                <a16:creationId xmlns:a16="http://schemas.microsoft.com/office/drawing/2014/main" id="{AD760CE6-CE9A-6947-DC5E-74E25C100635}"/>
              </a:ext>
            </a:extLst>
          </p:cNvPr>
          <p:cNvPicPr>
            <a:picLocks noChangeAspect="1"/>
          </p:cNvPicPr>
          <p:nvPr/>
        </p:nvPicPr>
        <p:blipFill>
          <a:blip r:embed="rId3"/>
          <a:stretch>
            <a:fillRect/>
          </a:stretch>
        </p:blipFill>
        <p:spPr>
          <a:xfrm>
            <a:off x="9228322" y="2824624"/>
            <a:ext cx="1933108" cy="2705100"/>
          </a:xfrm>
          <a:prstGeom prst="rect">
            <a:avLst/>
          </a:prstGeom>
        </p:spPr>
      </p:pic>
      <p:pic>
        <p:nvPicPr>
          <p:cNvPr id="12" name="圖片 11">
            <a:extLst>
              <a:ext uri="{FF2B5EF4-FFF2-40B4-BE49-F238E27FC236}">
                <a16:creationId xmlns:a16="http://schemas.microsoft.com/office/drawing/2014/main" id="{A98DD704-746B-A993-C7FC-0E7A6DEEA778}"/>
              </a:ext>
            </a:extLst>
          </p:cNvPr>
          <p:cNvPicPr>
            <a:picLocks noChangeAspect="1"/>
          </p:cNvPicPr>
          <p:nvPr/>
        </p:nvPicPr>
        <p:blipFill>
          <a:blip r:embed="rId4"/>
          <a:stretch>
            <a:fillRect/>
          </a:stretch>
        </p:blipFill>
        <p:spPr>
          <a:xfrm>
            <a:off x="7113379" y="2824624"/>
            <a:ext cx="2126937" cy="2705100"/>
          </a:xfrm>
          <a:prstGeom prst="rect">
            <a:avLst/>
          </a:prstGeom>
        </p:spPr>
      </p:pic>
      <p:pic>
        <p:nvPicPr>
          <p:cNvPr id="14" name="圖片 13">
            <a:extLst>
              <a:ext uri="{FF2B5EF4-FFF2-40B4-BE49-F238E27FC236}">
                <a16:creationId xmlns:a16="http://schemas.microsoft.com/office/drawing/2014/main" id="{17D6FE57-EED6-38A7-4546-E3E8BF035E41}"/>
              </a:ext>
            </a:extLst>
          </p:cNvPr>
          <p:cNvPicPr>
            <a:picLocks noChangeAspect="1"/>
          </p:cNvPicPr>
          <p:nvPr/>
        </p:nvPicPr>
        <p:blipFill>
          <a:blip r:embed="rId5"/>
          <a:stretch>
            <a:fillRect/>
          </a:stretch>
        </p:blipFill>
        <p:spPr>
          <a:xfrm>
            <a:off x="4929988" y="2834150"/>
            <a:ext cx="2183392" cy="2705100"/>
          </a:xfrm>
          <a:prstGeom prst="rect">
            <a:avLst/>
          </a:prstGeom>
        </p:spPr>
      </p:pic>
      <p:pic>
        <p:nvPicPr>
          <p:cNvPr id="16" name="圖片 15">
            <a:extLst>
              <a:ext uri="{FF2B5EF4-FFF2-40B4-BE49-F238E27FC236}">
                <a16:creationId xmlns:a16="http://schemas.microsoft.com/office/drawing/2014/main" id="{D5FAE2E7-55BE-D88D-4C29-D04406FFA3A4}"/>
              </a:ext>
            </a:extLst>
          </p:cNvPr>
          <p:cNvPicPr>
            <a:picLocks noChangeAspect="1"/>
          </p:cNvPicPr>
          <p:nvPr/>
        </p:nvPicPr>
        <p:blipFill>
          <a:blip r:embed="rId6"/>
          <a:stretch>
            <a:fillRect/>
          </a:stretch>
        </p:blipFill>
        <p:spPr>
          <a:xfrm>
            <a:off x="2792277" y="2834149"/>
            <a:ext cx="2183391" cy="2695575"/>
          </a:xfrm>
          <a:prstGeom prst="rect">
            <a:avLst/>
          </a:prstGeom>
        </p:spPr>
      </p:pic>
      <p:pic>
        <p:nvPicPr>
          <p:cNvPr id="18" name="圖片 17">
            <a:extLst>
              <a:ext uri="{FF2B5EF4-FFF2-40B4-BE49-F238E27FC236}">
                <a16:creationId xmlns:a16="http://schemas.microsoft.com/office/drawing/2014/main" id="{2575F62F-41BB-1AAA-3704-CBEA644F1AF9}"/>
              </a:ext>
            </a:extLst>
          </p:cNvPr>
          <p:cNvPicPr>
            <a:picLocks noChangeAspect="1"/>
          </p:cNvPicPr>
          <p:nvPr/>
        </p:nvPicPr>
        <p:blipFill>
          <a:blip r:embed="rId7"/>
          <a:stretch>
            <a:fillRect/>
          </a:stretch>
        </p:blipFill>
        <p:spPr>
          <a:xfrm>
            <a:off x="815050" y="2834150"/>
            <a:ext cx="1965232" cy="26955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1c0f8aff2ae_0_45"/>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zh-TW">
                <a:latin typeface="DFKai-SB"/>
                <a:ea typeface="DFKai-SB"/>
                <a:cs typeface="DFKai-SB"/>
                <a:sym typeface="DFKai-SB"/>
              </a:rPr>
              <a:t>三、資料處理-資料分析</a:t>
            </a:r>
            <a:endParaRPr/>
          </a:p>
          <a:p>
            <a:pPr marL="0" lvl="0" indent="0" algn="l" rtl="0">
              <a:spcBef>
                <a:spcPts val="0"/>
              </a:spcBef>
              <a:spcAft>
                <a:spcPts val="0"/>
              </a:spcAft>
              <a:buNone/>
            </a:pPr>
            <a:endParaRPr/>
          </a:p>
        </p:txBody>
      </p:sp>
      <p:sp>
        <p:nvSpPr>
          <p:cNvPr id="261" name="Google Shape;261;g1c0f8aff2ae_0_45"/>
          <p:cNvSpPr txBox="1">
            <a:spLocks noGrp="1"/>
          </p:cNvSpPr>
          <p:nvPr>
            <p:ph type="body" idx="1"/>
          </p:nvPr>
        </p:nvSpPr>
        <p:spPr>
          <a:xfrm>
            <a:off x="677334" y="2170749"/>
            <a:ext cx="8596800" cy="3880800"/>
          </a:xfrm>
          <a:prstGeom prst="rect">
            <a:avLst/>
          </a:prstGeom>
        </p:spPr>
        <p:txBody>
          <a:bodyPr spcFirstLastPara="1" wrap="square" lIns="91425" tIns="45700" rIns="91425" bIns="45700" anchor="t" anchorCtr="0">
            <a:normAutofit/>
          </a:bodyPr>
          <a:lstStyle/>
          <a:p>
            <a:pPr marL="457200" lvl="0" indent="-320040" algn="l" rtl="0">
              <a:spcBef>
                <a:spcPts val="1000"/>
              </a:spcBef>
              <a:spcAft>
                <a:spcPts val="0"/>
              </a:spcAft>
              <a:buSzPts val="1440"/>
              <a:buChar char="●"/>
            </a:pPr>
            <a:r>
              <a:rPr lang="zh-TW" dirty="0"/>
              <a:t>Feture 重要</a:t>
            </a:r>
            <a:r>
              <a:rPr lang="zh-TW" altLang="en-US" dirty="0"/>
              <a:t>性</a:t>
            </a:r>
            <a:endParaRPr lang="en-US" altLang="zh-TW" dirty="0"/>
          </a:p>
          <a:p>
            <a:pPr marL="137160" lvl="0" indent="0" algn="l" rtl="0">
              <a:spcBef>
                <a:spcPts val="1000"/>
              </a:spcBef>
              <a:spcAft>
                <a:spcPts val="0"/>
              </a:spcAft>
              <a:buSzPts val="1440"/>
              <a:buNone/>
            </a:pPr>
            <a:endParaRPr dirty="0"/>
          </a:p>
        </p:txBody>
      </p:sp>
      <p:pic>
        <p:nvPicPr>
          <p:cNvPr id="3" name="圖片 2">
            <a:extLst>
              <a:ext uri="{FF2B5EF4-FFF2-40B4-BE49-F238E27FC236}">
                <a16:creationId xmlns:a16="http://schemas.microsoft.com/office/drawing/2014/main" id="{67AECFBF-6C21-43CB-FE59-CCDA54B33B97}"/>
              </a:ext>
            </a:extLst>
          </p:cNvPr>
          <p:cNvPicPr>
            <a:picLocks noChangeAspect="1"/>
          </p:cNvPicPr>
          <p:nvPr/>
        </p:nvPicPr>
        <p:blipFill>
          <a:blip r:embed="rId3"/>
          <a:stretch>
            <a:fillRect/>
          </a:stretch>
        </p:blipFill>
        <p:spPr>
          <a:xfrm>
            <a:off x="677334" y="2888790"/>
            <a:ext cx="8267700" cy="27527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1c0f8aff2ae_0_45"/>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zh-TW">
                <a:latin typeface="DFKai-SB"/>
                <a:ea typeface="DFKai-SB"/>
                <a:cs typeface="DFKai-SB"/>
                <a:sym typeface="DFKai-SB"/>
              </a:rPr>
              <a:t>三、資料處理-資料分析</a:t>
            </a:r>
            <a:endParaRPr/>
          </a:p>
          <a:p>
            <a:pPr marL="0" lvl="0" indent="0" algn="l" rtl="0">
              <a:spcBef>
                <a:spcPts val="0"/>
              </a:spcBef>
              <a:spcAft>
                <a:spcPts val="0"/>
              </a:spcAft>
              <a:buNone/>
            </a:pPr>
            <a:endParaRPr/>
          </a:p>
        </p:txBody>
      </p:sp>
      <p:sp>
        <p:nvSpPr>
          <p:cNvPr id="261" name="Google Shape;261;g1c0f8aff2ae_0_45"/>
          <p:cNvSpPr txBox="1">
            <a:spLocks noGrp="1"/>
          </p:cNvSpPr>
          <p:nvPr>
            <p:ph type="body" idx="1"/>
          </p:nvPr>
        </p:nvSpPr>
        <p:spPr>
          <a:xfrm>
            <a:off x="677334" y="2170749"/>
            <a:ext cx="8596800" cy="3880800"/>
          </a:xfrm>
          <a:prstGeom prst="rect">
            <a:avLst/>
          </a:prstGeom>
        </p:spPr>
        <p:txBody>
          <a:bodyPr spcFirstLastPara="1" wrap="square" lIns="91425" tIns="45700" rIns="91425" bIns="45700" anchor="t" anchorCtr="0">
            <a:normAutofit lnSpcReduction="10000"/>
          </a:bodyPr>
          <a:lstStyle/>
          <a:p>
            <a:pPr marL="457200" lvl="0" indent="-320040" algn="l" rtl="0">
              <a:spcBef>
                <a:spcPts val="1000"/>
              </a:spcBef>
              <a:spcAft>
                <a:spcPts val="0"/>
              </a:spcAft>
              <a:buSzPts val="1440"/>
              <a:buChar char="●"/>
            </a:pPr>
            <a:r>
              <a:rPr lang="zh-TW" dirty="0"/>
              <a:t>Feture 重要</a:t>
            </a:r>
            <a:r>
              <a:rPr lang="zh-TW" altLang="en-US" dirty="0"/>
              <a:t>性</a:t>
            </a:r>
            <a:endParaRPr lang="en-US" altLang="zh-TW" dirty="0"/>
          </a:p>
          <a:p>
            <a:pPr marL="137160" lvl="0" indent="0" algn="l" rtl="0">
              <a:spcBef>
                <a:spcPts val="1000"/>
              </a:spcBef>
              <a:spcAft>
                <a:spcPts val="0"/>
              </a:spcAft>
              <a:buSzPts val="1440"/>
              <a:buNone/>
            </a:pPr>
            <a:endParaRPr lang="en-US" altLang="zh-TW" dirty="0"/>
          </a:p>
          <a:p>
            <a:pPr marL="137160" lvl="0" indent="0" algn="l" rtl="0">
              <a:spcBef>
                <a:spcPts val="1000"/>
              </a:spcBef>
              <a:spcAft>
                <a:spcPts val="0"/>
              </a:spcAft>
              <a:buSzPts val="1440"/>
              <a:buNone/>
            </a:pPr>
            <a:endParaRPr lang="en-US" altLang="zh-TW" dirty="0"/>
          </a:p>
          <a:p>
            <a:pPr marL="137160" lvl="0" indent="0" algn="l" rtl="0">
              <a:spcBef>
                <a:spcPts val="1000"/>
              </a:spcBef>
              <a:spcAft>
                <a:spcPts val="0"/>
              </a:spcAft>
              <a:buSzPts val="1440"/>
              <a:buNone/>
            </a:pPr>
            <a:endParaRPr lang="en-US" altLang="zh-TW" dirty="0"/>
          </a:p>
          <a:p>
            <a:pPr marL="137160" lvl="0" indent="0" algn="l" rtl="0">
              <a:spcBef>
                <a:spcPts val="1000"/>
              </a:spcBef>
              <a:spcAft>
                <a:spcPts val="0"/>
              </a:spcAft>
              <a:buSzPts val="1440"/>
              <a:buNone/>
            </a:pPr>
            <a:endParaRPr lang="en-US" altLang="zh-TW" dirty="0"/>
          </a:p>
          <a:p>
            <a:pPr marL="137160" lvl="0" indent="0" algn="l" rtl="0">
              <a:spcBef>
                <a:spcPts val="1000"/>
              </a:spcBef>
              <a:spcAft>
                <a:spcPts val="0"/>
              </a:spcAft>
              <a:buSzPts val="1440"/>
              <a:buNone/>
            </a:pPr>
            <a:endParaRPr lang="en-US" altLang="zh-TW" dirty="0"/>
          </a:p>
          <a:p>
            <a:pPr marL="137160" lvl="0" indent="0" algn="l" rtl="0">
              <a:spcBef>
                <a:spcPts val="1000"/>
              </a:spcBef>
              <a:spcAft>
                <a:spcPts val="0"/>
              </a:spcAft>
              <a:buSzPts val="1440"/>
              <a:buNone/>
            </a:pPr>
            <a:endParaRPr lang="en-US" altLang="zh-TW" dirty="0"/>
          </a:p>
          <a:p>
            <a:pPr lvl="0" algn="l" rtl="0">
              <a:spcBef>
                <a:spcPts val="1000"/>
              </a:spcBef>
              <a:spcAft>
                <a:spcPts val="0"/>
              </a:spcAft>
              <a:buSzPts val="1440"/>
              <a:buFont typeface="Symbol" panose="05050102010706020507" pitchFamily="18" charset="2"/>
              <a:buChar char="Þ"/>
            </a:pPr>
            <a:endParaRPr lang="en-US" altLang="zh-TW" dirty="0"/>
          </a:p>
          <a:p>
            <a:pPr lvl="0" algn="l" rtl="0">
              <a:spcBef>
                <a:spcPts val="1000"/>
              </a:spcBef>
              <a:spcAft>
                <a:spcPts val="0"/>
              </a:spcAft>
              <a:buSzPts val="1440"/>
              <a:buFont typeface="Symbol" panose="05050102010706020507" pitchFamily="18" charset="2"/>
              <a:buChar char="Þ"/>
            </a:pPr>
            <a:r>
              <a:rPr lang="zh-TW" altLang="en-US" dirty="0"/>
              <a:t>經過資料分析後 </a:t>
            </a:r>
            <a:r>
              <a:rPr lang="en-US" altLang="zh-TW" dirty="0"/>
              <a:t>1006 </a:t>
            </a:r>
            <a:r>
              <a:rPr lang="zh-TW" altLang="en-US" dirty="0"/>
              <a:t>資料由於各方面數值較差，並考量到資料筆數過小故排除  該資料進行訓練</a:t>
            </a:r>
            <a:endParaRPr dirty="0"/>
          </a:p>
        </p:txBody>
      </p:sp>
      <p:pic>
        <p:nvPicPr>
          <p:cNvPr id="3" name="圖片 2">
            <a:extLst>
              <a:ext uri="{FF2B5EF4-FFF2-40B4-BE49-F238E27FC236}">
                <a16:creationId xmlns:a16="http://schemas.microsoft.com/office/drawing/2014/main" id="{5979DB8E-0DDF-9CD3-6A2B-772097534351}"/>
              </a:ext>
            </a:extLst>
          </p:cNvPr>
          <p:cNvPicPr>
            <a:picLocks noChangeAspect="1"/>
          </p:cNvPicPr>
          <p:nvPr/>
        </p:nvPicPr>
        <p:blipFill>
          <a:blip r:embed="rId3"/>
          <a:stretch>
            <a:fillRect/>
          </a:stretch>
        </p:blipFill>
        <p:spPr>
          <a:xfrm>
            <a:off x="857010" y="3098801"/>
            <a:ext cx="8410575" cy="1828800"/>
          </a:xfrm>
          <a:prstGeom prst="rect">
            <a:avLst/>
          </a:prstGeom>
        </p:spPr>
      </p:pic>
    </p:spTree>
    <p:extLst>
      <p:ext uri="{BB962C8B-B14F-4D97-AF65-F5344CB8AC3E}">
        <p14:creationId xmlns:p14="http://schemas.microsoft.com/office/powerpoint/2010/main" val="68848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a:latin typeface="DFKai-SB"/>
                <a:ea typeface="DFKai-SB"/>
                <a:cs typeface="DFKai-SB"/>
                <a:sym typeface="DFKai-SB"/>
              </a:rPr>
              <a:t>目錄</a:t>
            </a:r>
            <a:endParaRPr b="1">
              <a:latin typeface="DFKai-SB"/>
              <a:ea typeface="DFKai-SB"/>
              <a:cs typeface="DFKai-SB"/>
              <a:sym typeface="DFKai-SB"/>
            </a:endParaRPr>
          </a:p>
        </p:txBody>
      </p:sp>
      <p:sp>
        <p:nvSpPr>
          <p:cNvPr id="154" name="Google Shape;154;p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zh-TW" b="1" dirty="0">
                <a:latin typeface="DFKai-SB"/>
                <a:ea typeface="DFKai-SB"/>
                <a:cs typeface="DFKai-SB"/>
                <a:sym typeface="DFKai-SB"/>
              </a:rPr>
              <a:t>一、研究目標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三、資料處理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a:latin typeface="DFKai-SB"/>
                <a:ea typeface="DFKai-SB"/>
                <a:cs typeface="DFKai-SB"/>
                <a:sym typeface="DFKai-SB"/>
              </a:rPr>
              <a:t>目錄</a:t>
            </a:r>
            <a:endParaRPr b="1">
              <a:latin typeface="DFKai-SB"/>
              <a:ea typeface="DFKai-SB"/>
              <a:cs typeface="DFKai-SB"/>
              <a:sym typeface="DFKai-SB"/>
            </a:endParaRPr>
          </a:p>
        </p:txBody>
      </p:sp>
      <p:sp>
        <p:nvSpPr>
          <p:cNvPr id="267" name="Google Shape;267;p2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zh-TW" b="1" dirty="0">
                <a:latin typeface="DFKai-SB"/>
                <a:ea typeface="DFKai-SB"/>
                <a:cs typeface="DFKai-SB"/>
                <a:sym typeface="DFKai-SB"/>
              </a:rPr>
              <a:t>一、研究目標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三、資料處理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solidFill>
                  <a:srgbClr val="FF0000"/>
                </a:solidFill>
                <a:latin typeface="DFKai-SB"/>
                <a:ea typeface="DFKai-SB"/>
                <a:cs typeface="DFKai-SB"/>
                <a:sym typeface="DFKai-SB"/>
              </a:rPr>
              <a:t>四、驗證假設</a:t>
            </a:r>
            <a:endParaRPr b="1" dirty="0">
              <a:solidFill>
                <a:srgbClr val="FF0000"/>
              </a:solidFill>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a:latin typeface="DFKai-SB"/>
                <a:ea typeface="DFKai-SB"/>
                <a:cs typeface="DFKai-SB"/>
                <a:sym typeface="DFKai-SB"/>
              </a:rPr>
              <a:t>四、驗證假設</a:t>
            </a:r>
            <a:endParaRPr>
              <a:latin typeface="DFKai-SB"/>
              <a:ea typeface="DFKai-SB"/>
              <a:cs typeface="DFKai-SB"/>
              <a:sym typeface="DFKai-SB"/>
            </a:endParaRPr>
          </a:p>
        </p:txBody>
      </p:sp>
      <p:sp>
        <p:nvSpPr>
          <p:cNvPr id="273" name="Google Shape;273;p6"/>
          <p:cNvSpPr txBox="1">
            <a:spLocks noGrp="1"/>
          </p:cNvSpPr>
          <p:nvPr>
            <p:ph type="body" idx="1"/>
          </p:nvPr>
        </p:nvSpPr>
        <p:spPr>
          <a:xfrm>
            <a:off x="838200" y="1825625"/>
            <a:ext cx="8863739"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zh-TW" sz="2400" dirty="0">
                <a:latin typeface="DFKai-SB"/>
                <a:ea typeface="DFKai-SB"/>
                <a:cs typeface="DFKai-SB"/>
                <a:sym typeface="DFKai-SB"/>
              </a:rPr>
              <a:t>參考</a:t>
            </a:r>
            <a:r>
              <a:rPr lang="zh-TW" sz="2400" b="0" i="0" u="sng" dirty="0">
                <a:solidFill>
                  <a:srgbClr val="555555"/>
                </a:solidFill>
                <a:latin typeface="DFKai-SB"/>
                <a:ea typeface="DFKai-SB"/>
                <a:cs typeface="DFKai-SB"/>
                <a:sym typeface="DFKai-SB"/>
                <a:hlinkClick r:id="rId3">
                  <a:extLst>
                    <a:ext uri="{A12FA001-AC4F-418D-AE19-62706E023703}">
                      <ahyp:hlinkClr xmlns:ahyp="http://schemas.microsoft.com/office/drawing/2018/hyperlinkcolor" val="tx"/>
                    </a:ext>
                  </a:extLst>
                </a:hlinkClick>
              </a:rPr>
              <a:t>文具產業外銷銷售預測模型之研究-以機器學習建構</a:t>
            </a:r>
            <a:r>
              <a:rPr lang="zh-TW" sz="2400" u="sng" dirty="0">
                <a:solidFill>
                  <a:schemeClr val="hlink"/>
                </a:solidFill>
                <a:latin typeface="DFKai-SB"/>
                <a:ea typeface="DFKai-SB"/>
                <a:cs typeface="DFKai-SB"/>
                <a:sym typeface="DFKai-SB"/>
                <a:hlinkClick r:id="rId3"/>
              </a:rPr>
              <a:t>(2018-蔡雅婷)</a:t>
            </a:r>
            <a:r>
              <a:rPr lang="zh-TW" sz="2400" dirty="0">
                <a:latin typeface="DFKai-SB"/>
                <a:ea typeface="DFKai-SB"/>
                <a:cs typeface="DFKai-SB"/>
                <a:sym typeface="DFKai-SB"/>
              </a:rPr>
              <a:t>是以 Random Forest、Logistic regression、Neural Network 三種模型進行計算。</a:t>
            </a:r>
            <a:endParaRPr sz="2400" dirty="0">
              <a:latin typeface="DFKai-SB"/>
              <a:ea typeface="DFKai-SB"/>
              <a:cs typeface="DFKai-SB"/>
              <a:sym typeface="DFKai-SB"/>
            </a:endParaRPr>
          </a:p>
          <a:p>
            <a:pPr marL="177800" lvl="0" indent="0" algn="l" rtl="0">
              <a:lnSpc>
                <a:spcPct val="90000"/>
              </a:lnSpc>
              <a:spcBef>
                <a:spcPts val="1000"/>
              </a:spcBef>
              <a:spcAft>
                <a:spcPts val="0"/>
              </a:spcAft>
              <a:buClr>
                <a:schemeClr val="dk1"/>
              </a:buClr>
              <a:buSzPts val="2800"/>
              <a:buNone/>
            </a:pPr>
            <a:endParaRPr sz="2400" dirty="0">
              <a:latin typeface="DFKai-SB"/>
              <a:ea typeface="DFKai-SB"/>
              <a:cs typeface="DFKai-SB"/>
              <a:sym typeface="DFKai-SB"/>
            </a:endParaRPr>
          </a:p>
          <a:p>
            <a:pPr marL="342900" lvl="0" indent="-342900" algn="l" rtl="0">
              <a:lnSpc>
                <a:spcPct val="90000"/>
              </a:lnSpc>
              <a:spcBef>
                <a:spcPts val="1000"/>
              </a:spcBef>
              <a:spcAft>
                <a:spcPts val="0"/>
              </a:spcAft>
              <a:buClr>
                <a:schemeClr val="dk1"/>
              </a:buClr>
              <a:buSzPts val="2800"/>
              <a:buFont typeface="Arial"/>
              <a:buChar char="•"/>
            </a:pPr>
            <a:r>
              <a:rPr lang="zh-TW" sz="2400" dirty="0">
                <a:latin typeface="DFKai-SB"/>
                <a:ea typeface="DFKai-SB"/>
                <a:cs typeface="DFKai-SB"/>
                <a:sym typeface="DFKai-SB"/>
              </a:rPr>
              <a:t>由於需要預測數量，所以應需要計算出數值類型的 Y，依造目前學習到方式，我認為使用 Linear regression 相較於 Logistic regression (分類) 更為合適，故將 Logistic regression  替換為 Linear regression。</a:t>
            </a:r>
            <a:endParaRPr sz="2400" dirty="0">
              <a:latin typeface="DFKai-SB"/>
              <a:ea typeface="DFKai-SB"/>
              <a:cs typeface="DFKai-SB"/>
              <a:sym typeface="DFKai-SB"/>
            </a:endParaRPr>
          </a:p>
          <a:p>
            <a:pPr marL="228600" lvl="0" indent="-50800" algn="l" rtl="0">
              <a:lnSpc>
                <a:spcPct val="90000"/>
              </a:lnSpc>
              <a:spcBef>
                <a:spcPts val="1000"/>
              </a:spcBef>
              <a:spcAft>
                <a:spcPts val="0"/>
              </a:spcAft>
              <a:buClr>
                <a:schemeClr val="dk1"/>
              </a:buClr>
              <a:buSzPts val="2800"/>
              <a:buNone/>
            </a:pPr>
            <a:endParaRPr sz="2400" dirty="0">
              <a:latin typeface="DFKai-SB"/>
              <a:ea typeface="DFKai-SB"/>
              <a:cs typeface="DFKai-SB"/>
              <a:sym typeface="DFKai-SB"/>
            </a:endParaRPr>
          </a:p>
          <a:p>
            <a:pPr marL="342900" lvl="0" indent="-342900" algn="l" rtl="0">
              <a:lnSpc>
                <a:spcPct val="90000"/>
              </a:lnSpc>
              <a:spcBef>
                <a:spcPts val="1000"/>
              </a:spcBef>
              <a:spcAft>
                <a:spcPts val="0"/>
              </a:spcAft>
              <a:buClr>
                <a:schemeClr val="dk1"/>
              </a:buClr>
              <a:buSzPts val="2800"/>
              <a:buFont typeface="Noto Sans Symbols"/>
              <a:buChar char="⮚"/>
            </a:pPr>
            <a:r>
              <a:rPr lang="zh-TW" sz="2400" dirty="0">
                <a:latin typeface="DFKai-SB"/>
                <a:ea typeface="DFKai-SB"/>
                <a:cs typeface="DFKai-SB"/>
                <a:sym typeface="DFKai-SB"/>
              </a:rPr>
              <a:t>故使用 Random Forest Regression、Linear regression、Neural Network。</a:t>
            </a:r>
            <a:endParaRPr sz="2400" dirty="0">
              <a:latin typeface="DFKai-SB"/>
              <a:ea typeface="DFKai-SB"/>
              <a:cs typeface="DFKai-SB"/>
              <a:sym typeface="DFKai-SB"/>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c0f8aff2ae_0_51"/>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400"/>
              <a:buFont typeface="Calibri"/>
              <a:buNone/>
            </a:pPr>
            <a:r>
              <a:rPr lang="zh-TW">
                <a:latin typeface="DFKai-SB"/>
                <a:ea typeface="DFKai-SB"/>
                <a:cs typeface="DFKai-SB"/>
                <a:sym typeface="DFKai-SB"/>
              </a:rPr>
              <a:t>四、驗證假設-Model訓練結果</a:t>
            </a:r>
            <a:endParaRPr/>
          </a:p>
        </p:txBody>
      </p:sp>
      <p:sp>
        <p:nvSpPr>
          <p:cNvPr id="280" name="Google Shape;280;g1c0f8aff2ae_0_51"/>
          <p:cNvSpPr txBox="1">
            <a:spLocks noGrp="1"/>
          </p:cNvSpPr>
          <p:nvPr>
            <p:ph type="body" idx="1"/>
          </p:nvPr>
        </p:nvSpPr>
        <p:spPr>
          <a:prstGeom prst="rect">
            <a:avLst/>
          </a:prstGeom>
        </p:spPr>
        <p:txBody>
          <a:bodyPr spcFirstLastPara="1" wrap="square" lIns="91425" tIns="45700" rIns="91425" bIns="45700" anchor="t" anchorCtr="0">
            <a:normAutofit/>
          </a:bodyPr>
          <a:lstStyle/>
          <a:p>
            <a:pPr marL="285750" indent="-285750"/>
            <a:r>
              <a:rPr lang="zh-TW" altLang="zh-TW" sz="1800" dirty="0">
                <a:latin typeface="DFKai-SB"/>
                <a:ea typeface="DFKai-SB"/>
                <a:cs typeface="DFKai-SB"/>
                <a:sym typeface="DFKai-SB"/>
              </a:rPr>
              <a:t>Random Forest Regression</a:t>
            </a:r>
            <a:endParaRPr dirty="0"/>
          </a:p>
        </p:txBody>
      </p:sp>
      <p:pic>
        <p:nvPicPr>
          <p:cNvPr id="3" name="圖片 2">
            <a:extLst>
              <a:ext uri="{FF2B5EF4-FFF2-40B4-BE49-F238E27FC236}">
                <a16:creationId xmlns:a16="http://schemas.microsoft.com/office/drawing/2014/main" id="{403CE3C0-CEB0-381C-48BA-E6AD4BF96096}"/>
              </a:ext>
            </a:extLst>
          </p:cNvPr>
          <p:cNvPicPr>
            <a:picLocks noChangeAspect="1"/>
          </p:cNvPicPr>
          <p:nvPr/>
        </p:nvPicPr>
        <p:blipFill>
          <a:blip r:embed="rId3"/>
          <a:stretch>
            <a:fillRect/>
          </a:stretch>
        </p:blipFill>
        <p:spPr>
          <a:xfrm>
            <a:off x="677334" y="2800350"/>
            <a:ext cx="3543300" cy="1257300"/>
          </a:xfrm>
          <a:prstGeom prst="rect">
            <a:avLst/>
          </a:prstGeom>
        </p:spPr>
      </p:pic>
      <p:pic>
        <p:nvPicPr>
          <p:cNvPr id="5" name="圖片 4">
            <a:extLst>
              <a:ext uri="{FF2B5EF4-FFF2-40B4-BE49-F238E27FC236}">
                <a16:creationId xmlns:a16="http://schemas.microsoft.com/office/drawing/2014/main" id="{7BF6EC73-BCDB-35B2-7C9D-923C48940C50}"/>
              </a:ext>
            </a:extLst>
          </p:cNvPr>
          <p:cNvPicPr>
            <a:picLocks noChangeAspect="1"/>
          </p:cNvPicPr>
          <p:nvPr/>
        </p:nvPicPr>
        <p:blipFill>
          <a:blip r:embed="rId4"/>
          <a:stretch>
            <a:fillRect/>
          </a:stretch>
        </p:blipFill>
        <p:spPr>
          <a:xfrm>
            <a:off x="677334" y="3993039"/>
            <a:ext cx="5418666" cy="246840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1c0f8aff2ae_0_57"/>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zh-TW">
                <a:latin typeface="DFKai-SB"/>
                <a:ea typeface="DFKai-SB"/>
                <a:cs typeface="DFKai-SB"/>
                <a:sym typeface="DFKai-SB"/>
              </a:rPr>
              <a:t>四、驗證假設-Model訓練結果</a:t>
            </a:r>
            <a:endParaRPr/>
          </a:p>
        </p:txBody>
      </p:sp>
      <p:sp>
        <p:nvSpPr>
          <p:cNvPr id="287" name="Google Shape;287;g1c0f8aff2ae_0_57"/>
          <p:cNvSpPr txBox="1">
            <a:spLocks noGrp="1"/>
          </p:cNvSpPr>
          <p:nvPr>
            <p:ph type="body" idx="1"/>
          </p:nvPr>
        </p:nvSpPr>
        <p:spPr>
          <a:prstGeom prst="rect">
            <a:avLst/>
          </a:prstGeom>
        </p:spPr>
        <p:txBody>
          <a:bodyPr spcFirstLastPara="1" wrap="square" lIns="91425" tIns="45700" rIns="91425" bIns="45700" anchor="t" anchorCtr="0">
            <a:normAutofit/>
          </a:bodyPr>
          <a:lstStyle/>
          <a:p>
            <a:pPr marL="285750" indent="-285750"/>
            <a:r>
              <a:rPr lang="zh-TW" altLang="zh-TW" sz="1800" dirty="0">
                <a:latin typeface="DFKai-SB"/>
                <a:ea typeface="DFKai-SB"/>
                <a:cs typeface="DFKai-SB"/>
                <a:sym typeface="DFKai-SB"/>
              </a:rPr>
              <a:t>Linear </a:t>
            </a:r>
            <a:r>
              <a:rPr lang="en-US" altLang="zh-TW" sz="1800" dirty="0">
                <a:latin typeface="DFKai-SB"/>
                <a:ea typeface="DFKai-SB"/>
                <a:cs typeface="DFKai-SB"/>
                <a:sym typeface="DFKai-SB"/>
              </a:rPr>
              <a:t>R</a:t>
            </a:r>
            <a:r>
              <a:rPr lang="zh-TW" altLang="zh-TW" sz="1800" dirty="0">
                <a:latin typeface="DFKai-SB"/>
                <a:ea typeface="DFKai-SB"/>
                <a:cs typeface="DFKai-SB"/>
                <a:sym typeface="DFKai-SB"/>
              </a:rPr>
              <a:t>egression</a:t>
            </a:r>
            <a:endParaRPr dirty="0"/>
          </a:p>
        </p:txBody>
      </p:sp>
      <p:pic>
        <p:nvPicPr>
          <p:cNvPr id="3" name="圖片 2">
            <a:extLst>
              <a:ext uri="{FF2B5EF4-FFF2-40B4-BE49-F238E27FC236}">
                <a16:creationId xmlns:a16="http://schemas.microsoft.com/office/drawing/2014/main" id="{4F3E66FE-2C85-A742-E982-44437FFEF009}"/>
              </a:ext>
            </a:extLst>
          </p:cNvPr>
          <p:cNvPicPr>
            <a:picLocks noChangeAspect="1"/>
          </p:cNvPicPr>
          <p:nvPr/>
        </p:nvPicPr>
        <p:blipFill>
          <a:blip r:embed="rId3"/>
          <a:stretch>
            <a:fillRect/>
          </a:stretch>
        </p:blipFill>
        <p:spPr>
          <a:xfrm>
            <a:off x="677334" y="2781300"/>
            <a:ext cx="2933700" cy="1295400"/>
          </a:xfrm>
          <a:prstGeom prst="rect">
            <a:avLst/>
          </a:prstGeom>
        </p:spPr>
      </p:pic>
      <p:pic>
        <p:nvPicPr>
          <p:cNvPr id="5" name="圖片 4">
            <a:extLst>
              <a:ext uri="{FF2B5EF4-FFF2-40B4-BE49-F238E27FC236}">
                <a16:creationId xmlns:a16="http://schemas.microsoft.com/office/drawing/2014/main" id="{538AA22A-A4DC-1CD4-717F-90BAB9CA7432}"/>
              </a:ext>
            </a:extLst>
          </p:cNvPr>
          <p:cNvPicPr>
            <a:picLocks noChangeAspect="1"/>
          </p:cNvPicPr>
          <p:nvPr/>
        </p:nvPicPr>
        <p:blipFill>
          <a:blip r:embed="rId4"/>
          <a:stretch>
            <a:fillRect/>
          </a:stretch>
        </p:blipFill>
        <p:spPr>
          <a:xfrm>
            <a:off x="677334" y="4057650"/>
            <a:ext cx="5151966" cy="2657329"/>
          </a:xfrm>
          <a:prstGeom prst="rect">
            <a:avLst/>
          </a:prstGeom>
        </p:spPr>
      </p:pic>
      <p:pic>
        <p:nvPicPr>
          <p:cNvPr id="7" name="圖片 6">
            <a:extLst>
              <a:ext uri="{FF2B5EF4-FFF2-40B4-BE49-F238E27FC236}">
                <a16:creationId xmlns:a16="http://schemas.microsoft.com/office/drawing/2014/main" id="{11C85AD3-FC15-A518-0AB2-900A19CD3D09}"/>
              </a:ext>
            </a:extLst>
          </p:cNvPr>
          <p:cNvPicPr>
            <a:picLocks noChangeAspect="1"/>
          </p:cNvPicPr>
          <p:nvPr/>
        </p:nvPicPr>
        <p:blipFill>
          <a:blip r:embed="rId5"/>
          <a:stretch>
            <a:fillRect/>
          </a:stretch>
        </p:blipFill>
        <p:spPr>
          <a:xfrm>
            <a:off x="3563367" y="2771775"/>
            <a:ext cx="6819900" cy="12858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51F4D-9BA1-FFA5-71A0-3125367B8301}"/>
              </a:ext>
            </a:extLst>
          </p:cNvPr>
          <p:cNvSpPr>
            <a:spLocks noGrp="1"/>
          </p:cNvSpPr>
          <p:nvPr>
            <p:ph type="title"/>
          </p:nvPr>
        </p:nvSpPr>
        <p:spPr/>
        <p:txBody>
          <a:bodyPr/>
          <a:lstStyle/>
          <a:p>
            <a:r>
              <a:rPr lang="zh-TW" altLang="zh-TW" dirty="0">
                <a:latin typeface="DFKai-SB"/>
                <a:ea typeface="DFKai-SB"/>
                <a:cs typeface="DFKai-SB"/>
                <a:sym typeface="DFKai-SB"/>
              </a:rPr>
              <a:t>四、驗證假設-Model訓練結果</a:t>
            </a:r>
            <a:endParaRPr lang="zh-TW" altLang="en-US" dirty="0"/>
          </a:p>
        </p:txBody>
      </p:sp>
      <p:sp>
        <p:nvSpPr>
          <p:cNvPr id="3" name="文字版面配置區 2">
            <a:extLst>
              <a:ext uri="{FF2B5EF4-FFF2-40B4-BE49-F238E27FC236}">
                <a16:creationId xmlns:a16="http://schemas.microsoft.com/office/drawing/2014/main" id="{849993E7-ACB2-CC48-915D-1522B28B3E29}"/>
              </a:ext>
            </a:extLst>
          </p:cNvPr>
          <p:cNvSpPr>
            <a:spLocks noGrp="1"/>
          </p:cNvSpPr>
          <p:nvPr>
            <p:ph type="body" idx="1"/>
          </p:nvPr>
        </p:nvSpPr>
        <p:spPr/>
        <p:txBody>
          <a:bodyPr/>
          <a:lstStyle/>
          <a:p>
            <a:r>
              <a:rPr lang="en-US" altLang="zh-TW" dirty="0">
                <a:latin typeface="標楷體" panose="03000509000000000000" pitchFamily="65" charset="-120"/>
                <a:ea typeface="標楷體" panose="03000509000000000000" pitchFamily="65" charset="-120"/>
              </a:rPr>
              <a:t>Neural network</a:t>
            </a:r>
            <a:r>
              <a:rPr lang="zh-TW" altLang="en-US" dirty="0">
                <a:latin typeface="標楷體" panose="03000509000000000000" pitchFamily="65" charset="-120"/>
                <a:ea typeface="標楷體" panose="03000509000000000000" pitchFamily="65" charset="-120"/>
              </a:rPr>
              <a:t>：使用 </a:t>
            </a:r>
            <a:r>
              <a:rPr lang="en-US" altLang="zh-TW" dirty="0">
                <a:latin typeface="標楷體" panose="03000509000000000000" pitchFamily="65" charset="-120"/>
                <a:ea typeface="標楷體" panose="03000509000000000000" pitchFamily="65" charset="-120"/>
              </a:rPr>
              <a:t>Sequential </a:t>
            </a:r>
            <a:r>
              <a:rPr lang="zh-TW" altLang="en-US" dirty="0">
                <a:latin typeface="標楷體" panose="03000509000000000000" pitchFamily="65" charset="-120"/>
                <a:ea typeface="標楷體" panose="03000509000000000000" pitchFamily="65" charset="-120"/>
              </a:rPr>
              <a:t>的方式建立</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Metrics</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accuracy</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en-US" altLang="zh-TW" dirty="0" err="1">
                <a:latin typeface="標楷體" panose="03000509000000000000" pitchFamily="65" charset="-120"/>
                <a:ea typeface="標楷體" panose="03000509000000000000" pitchFamily="65" charset="-120"/>
              </a:rPr>
              <a:t>mse</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en-US" altLang="zh-TW" dirty="0" err="1">
                <a:latin typeface="標楷體" panose="03000509000000000000" pitchFamily="65" charset="-120"/>
                <a:ea typeface="標楷體" panose="03000509000000000000" pitchFamily="65" charset="-120"/>
              </a:rPr>
              <a:t>mae</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Epoch</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100</a:t>
            </a:r>
            <a:endParaRPr lang="zh-TW" altLang="en-US"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23D44AF4-E5F4-2687-2F1E-B165D0E112F7}"/>
              </a:ext>
            </a:extLst>
          </p:cNvPr>
          <p:cNvPicPr>
            <a:picLocks noChangeAspect="1"/>
          </p:cNvPicPr>
          <p:nvPr/>
        </p:nvPicPr>
        <p:blipFill>
          <a:blip r:embed="rId3"/>
          <a:stretch>
            <a:fillRect/>
          </a:stretch>
        </p:blipFill>
        <p:spPr>
          <a:xfrm>
            <a:off x="1079884" y="3556000"/>
            <a:ext cx="5277082" cy="3004521"/>
          </a:xfrm>
          <a:prstGeom prst="rect">
            <a:avLst/>
          </a:prstGeom>
        </p:spPr>
      </p:pic>
      <p:pic>
        <p:nvPicPr>
          <p:cNvPr id="10" name="圖片 9">
            <a:extLst>
              <a:ext uri="{FF2B5EF4-FFF2-40B4-BE49-F238E27FC236}">
                <a16:creationId xmlns:a16="http://schemas.microsoft.com/office/drawing/2014/main" id="{5DE6EE56-E37F-6B3D-55C1-88B108367217}"/>
              </a:ext>
            </a:extLst>
          </p:cNvPr>
          <p:cNvPicPr>
            <a:picLocks noChangeAspect="1"/>
          </p:cNvPicPr>
          <p:nvPr/>
        </p:nvPicPr>
        <p:blipFill>
          <a:blip r:embed="rId4"/>
          <a:stretch>
            <a:fillRect/>
          </a:stretch>
        </p:blipFill>
        <p:spPr>
          <a:xfrm>
            <a:off x="6356966" y="5071715"/>
            <a:ext cx="5547871" cy="537558"/>
          </a:xfrm>
          <a:prstGeom prst="rect">
            <a:avLst/>
          </a:prstGeom>
        </p:spPr>
      </p:pic>
      <p:pic>
        <p:nvPicPr>
          <p:cNvPr id="12" name="圖片 11">
            <a:extLst>
              <a:ext uri="{FF2B5EF4-FFF2-40B4-BE49-F238E27FC236}">
                <a16:creationId xmlns:a16="http://schemas.microsoft.com/office/drawing/2014/main" id="{ABCB0840-125E-9F3B-3406-B80F94A6DC60}"/>
              </a:ext>
            </a:extLst>
          </p:cNvPr>
          <p:cNvPicPr>
            <a:picLocks noChangeAspect="1"/>
          </p:cNvPicPr>
          <p:nvPr/>
        </p:nvPicPr>
        <p:blipFill>
          <a:blip r:embed="rId5"/>
          <a:stretch>
            <a:fillRect/>
          </a:stretch>
        </p:blipFill>
        <p:spPr>
          <a:xfrm>
            <a:off x="6390874" y="4539883"/>
            <a:ext cx="5513963" cy="544504"/>
          </a:xfrm>
          <a:prstGeom prst="rect">
            <a:avLst/>
          </a:prstGeom>
        </p:spPr>
      </p:pic>
      <p:pic>
        <p:nvPicPr>
          <p:cNvPr id="14" name="圖片 13">
            <a:extLst>
              <a:ext uri="{FF2B5EF4-FFF2-40B4-BE49-F238E27FC236}">
                <a16:creationId xmlns:a16="http://schemas.microsoft.com/office/drawing/2014/main" id="{61F23C27-A20E-EF4A-9591-5DF6F39B5754}"/>
              </a:ext>
            </a:extLst>
          </p:cNvPr>
          <p:cNvPicPr>
            <a:picLocks noChangeAspect="1"/>
          </p:cNvPicPr>
          <p:nvPr/>
        </p:nvPicPr>
        <p:blipFill>
          <a:blip r:embed="rId6"/>
          <a:stretch>
            <a:fillRect/>
          </a:stretch>
        </p:blipFill>
        <p:spPr>
          <a:xfrm>
            <a:off x="6356966" y="4060502"/>
            <a:ext cx="5547872" cy="489924"/>
          </a:xfrm>
          <a:prstGeom prst="rect">
            <a:avLst/>
          </a:prstGeom>
        </p:spPr>
      </p:pic>
      <p:pic>
        <p:nvPicPr>
          <p:cNvPr id="16" name="圖片 15">
            <a:extLst>
              <a:ext uri="{FF2B5EF4-FFF2-40B4-BE49-F238E27FC236}">
                <a16:creationId xmlns:a16="http://schemas.microsoft.com/office/drawing/2014/main" id="{1501B457-0E1A-6CF3-185D-1929E5CCA3DB}"/>
              </a:ext>
            </a:extLst>
          </p:cNvPr>
          <p:cNvPicPr>
            <a:picLocks noChangeAspect="1"/>
          </p:cNvPicPr>
          <p:nvPr/>
        </p:nvPicPr>
        <p:blipFill>
          <a:blip r:embed="rId7"/>
          <a:stretch>
            <a:fillRect/>
          </a:stretch>
        </p:blipFill>
        <p:spPr>
          <a:xfrm>
            <a:off x="6356966" y="3568655"/>
            <a:ext cx="5547872" cy="509358"/>
          </a:xfrm>
          <a:prstGeom prst="rect">
            <a:avLst/>
          </a:prstGeom>
        </p:spPr>
      </p:pic>
    </p:spTree>
    <p:extLst>
      <p:ext uri="{BB962C8B-B14F-4D97-AF65-F5344CB8AC3E}">
        <p14:creationId xmlns:p14="http://schemas.microsoft.com/office/powerpoint/2010/main" val="4087345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135C9F-BEDB-72A8-783A-44CB0CC27A28}"/>
              </a:ext>
            </a:extLst>
          </p:cNvPr>
          <p:cNvSpPr>
            <a:spLocks noGrp="1"/>
          </p:cNvSpPr>
          <p:nvPr>
            <p:ph type="title"/>
          </p:nvPr>
        </p:nvSpPr>
        <p:spPr/>
        <p:txBody>
          <a:bodyPr/>
          <a:lstStyle/>
          <a:p>
            <a:r>
              <a:rPr lang="zh-TW" altLang="zh-TW" dirty="0">
                <a:latin typeface="DFKai-SB"/>
                <a:ea typeface="DFKai-SB"/>
                <a:cs typeface="DFKai-SB"/>
                <a:sym typeface="DFKai-SB"/>
              </a:rPr>
              <a:t>四、驗證假設-Model訓練結果</a:t>
            </a:r>
            <a:endParaRPr lang="zh-TW" altLang="en-US" dirty="0"/>
          </a:p>
        </p:txBody>
      </p:sp>
      <p:sp>
        <p:nvSpPr>
          <p:cNvPr id="3" name="文字版面配置區 2">
            <a:extLst>
              <a:ext uri="{FF2B5EF4-FFF2-40B4-BE49-F238E27FC236}">
                <a16:creationId xmlns:a16="http://schemas.microsoft.com/office/drawing/2014/main" id="{FD45079C-1CC7-0DF9-A498-D6F61918583A}"/>
              </a:ext>
            </a:extLst>
          </p:cNvPr>
          <p:cNvSpPr>
            <a:spLocks noGrp="1"/>
          </p:cNvSpPr>
          <p:nvPr>
            <p:ph type="body" idx="1"/>
          </p:nvPr>
        </p:nvSpPr>
        <p:spPr/>
        <p:txBody>
          <a:bodyPr/>
          <a:lstStyle/>
          <a:p>
            <a:r>
              <a:rPr lang="en-US" altLang="zh-TW" dirty="0"/>
              <a:t>1001 - </a:t>
            </a:r>
            <a:r>
              <a:rPr lang="zh-TW" altLang="en-US" dirty="0"/>
              <a:t>扣件類型產品銷售</a:t>
            </a:r>
          </a:p>
        </p:txBody>
      </p:sp>
      <p:graphicFrame>
        <p:nvGraphicFramePr>
          <p:cNvPr id="4" name="表格 4">
            <a:extLst>
              <a:ext uri="{FF2B5EF4-FFF2-40B4-BE49-F238E27FC236}">
                <a16:creationId xmlns:a16="http://schemas.microsoft.com/office/drawing/2014/main" id="{3010991B-03F9-596B-2D79-29E23CA9FEBC}"/>
              </a:ext>
            </a:extLst>
          </p:cNvPr>
          <p:cNvGraphicFramePr>
            <a:graphicFrameLocks noGrp="1"/>
          </p:cNvGraphicFramePr>
          <p:nvPr>
            <p:extLst>
              <p:ext uri="{D42A27DB-BD31-4B8C-83A1-F6EECF244321}">
                <p14:modId xmlns:p14="http://schemas.microsoft.com/office/powerpoint/2010/main" val="1785700825"/>
              </p:ext>
            </p:extLst>
          </p:nvPr>
        </p:nvGraphicFramePr>
        <p:xfrm>
          <a:off x="804333" y="3225800"/>
          <a:ext cx="8128000" cy="1483360"/>
        </p:xfrm>
        <a:graphic>
          <a:graphicData uri="http://schemas.openxmlformats.org/drawingml/2006/table">
            <a:tbl>
              <a:tblPr firstRow="1" bandRow="1">
                <a:tableStyleId>{408A368D-F132-4025-9681-7238D0F61B04}</a:tableStyleId>
              </a:tblPr>
              <a:tblGrid>
                <a:gridCol w="2032000">
                  <a:extLst>
                    <a:ext uri="{9D8B030D-6E8A-4147-A177-3AD203B41FA5}">
                      <a16:colId xmlns:a16="http://schemas.microsoft.com/office/drawing/2014/main" val="1885913620"/>
                    </a:ext>
                  </a:extLst>
                </a:gridCol>
                <a:gridCol w="2032000">
                  <a:extLst>
                    <a:ext uri="{9D8B030D-6E8A-4147-A177-3AD203B41FA5}">
                      <a16:colId xmlns:a16="http://schemas.microsoft.com/office/drawing/2014/main" val="4102243825"/>
                    </a:ext>
                  </a:extLst>
                </a:gridCol>
                <a:gridCol w="2032000">
                  <a:extLst>
                    <a:ext uri="{9D8B030D-6E8A-4147-A177-3AD203B41FA5}">
                      <a16:colId xmlns:a16="http://schemas.microsoft.com/office/drawing/2014/main" val="2568848070"/>
                    </a:ext>
                  </a:extLst>
                </a:gridCol>
                <a:gridCol w="2032000">
                  <a:extLst>
                    <a:ext uri="{9D8B030D-6E8A-4147-A177-3AD203B41FA5}">
                      <a16:colId xmlns:a16="http://schemas.microsoft.com/office/drawing/2014/main" val="2976104032"/>
                    </a:ext>
                  </a:extLst>
                </a:gridCol>
              </a:tblGrid>
              <a:tr h="370840">
                <a:tc>
                  <a:txBody>
                    <a:bodyPr/>
                    <a:lstStyle/>
                    <a:p>
                      <a:pPr algn="ctr"/>
                      <a:r>
                        <a:rPr lang="en-US" altLang="zh-TW" dirty="0"/>
                        <a:t>Model </a:t>
                      </a:r>
                      <a:r>
                        <a:rPr lang="zh-TW" altLang="en-US" dirty="0"/>
                        <a:t>類型</a:t>
                      </a:r>
                    </a:p>
                  </a:txBody>
                  <a:tcPr/>
                </a:tc>
                <a:tc>
                  <a:txBody>
                    <a:bodyPr/>
                    <a:lstStyle/>
                    <a:p>
                      <a:pPr algn="ctr"/>
                      <a:r>
                        <a:rPr lang="en-US" altLang="zh-TW" dirty="0"/>
                        <a:t>Score</a:t>
                      </a:r>
                      <a:endParaRPr lang="zh-TW" altLang="en-US" dirty="0"/>
                    </a:p>
                  </a:txBody>
                  <a:tcPr/>
                </a:tc>
                <a:tc>
                  <a:txBody>
                    <a:bodyPr/>
                    <a:lstStyle/>
                    <a:p>
                      <a:pPr algn="ctr"/>
                      <a:r>
                        <a:rPr lang="en-US" altLang="zh-TW" dirty="0"/>
                        <a:t>MAE</a:t>
                      </a:r>
                      <a:endParaRPr lang="zh-TW" altLang="en-US" dirty="0"/>
                    </a:p>
                  </a:txBody>
                  <a:tcPr/>
                </a:tc>
                <a:tc>
                  <a:txBody>
                    <a:bodyPr/>
                    <a:lstStyle/>
                    <a:p>
                      <a:pPr algn="ctr"/>
                      <a:r>
                        <a:rPr lang="en-US" altLang="zh-TW" dirty="0"/>
                        <a:t>MSE</a:t>
                      </a:r>
                      <a:endParaRPr lang="zh-TW" altLang="en-US" dirty="0"/>
                    </a:p>
                  </a:txBody>
                  <a:tcPr/>
                </a:tc>
                <a:extLst>
                  <a:ext uri="{0D108BD9-81ED-4DB2-BD59-A6C34878D82A}">
                    <a16:rowId xmlns:a16="http://schemas.microsoft.com/office/drawing/2014/main" val="2893754148"/>
                  </a:ext>
                </a:extLst>
              </a:tr>
              <a:tr h="370840">
                <a:tc>
                  <a:txBody>
                    <a:bodyPr/>
                    <a:lstStyle/>
                    <a:p>
                      <a:r>
                        <a:rPr lang="en-US" altLang="zh-TW" dirty="0">
                          <a:solidFill>
                            <a:schemeClr val="tx1"/>
                          </a:solidFill>
                          <a:latin typeface="標楷體" panose="03000509000000000000" pitchFamily="65" charset="-120"/>
                          <a:ea typeface="標楷體" panose="03000509000000000000" pitchFamily="65" charset="-120"/>
                        </a:rPr>
                        <a:t>Random Forest</a:t>
                      </a:r>
                      <a:endParaRPr lang="zh-TW" altLang="en-US" dirty="0">
                        <a:solidFill>
                          <a:schemeClr val="tx1"/>
                        </a:solidFill>
                        <a:latin typeface="標楷體" panose="03000509000000000000" pitchFamily="65" charset="-120"/>
                        <a:ea typeface="標楷體" panose="03000509000000000000" pitchFamily="65" charset="-120"/>
                      </a:endParaRPr>
                    </a:p>
                  </a:txBody>
                  <a:tcPr/>
                </a:tc>
                <a:tc>
                  <a:txBody>
                    <a:bodyPr/>
                    <a:lstStyle/>
                    <a:p>
                      <a:r>
                        <a:rPr lang="en-US" altLang="zh-TW" dirty="0">
                          <a:solidFill>
                            <a:schemeClr val="tx1"/>
                          </a:solidFill>
                        </a:rPr>
                        <a:t>0.9307</a:t>
                      </a:r>
                      <a:endParaRPr lang="zh-TW" altLang="en-US" dirty="0">
                        <a:solidFill>
                          <a:schemeClr val="tx1"/>
                        </a:solidFill>
                      </a:endParaRPr>
                    </a:p>
                  </a:txBody>
                  <a:tcPr/>
                </a:tc>
                <a:tc>
                  <a:txBody>
                    <a:bodyPr/>
                    <a:lstStyle/>
                    <a:p>
                      <a:r>
                        <a:rPr lang="en-US" altLang="zh-TW" dirty="0">
                          <a:solidFill>
                            <a:schemeClr val="tx1"/>
                          </a:solidFill>
                        </a:rPr>
                        <a:t>0.0336</a:t>
                      </a:r>
                      <a:endParaRPr lang="zh-TW" altLang="en-US" dirty="0">
                        <a:solidFill>
                          <a:schemeClr val="tx1"/>
                        </a:solidFill>
                      </a:endParaRPr>
                    </a:p>
                  </a:txBody>
                  <a:tcPr/>
                </a:tc>
                <a:tc>
                  <a:txBody>
                    <a:bodyPr/>
                    <a:lstStyle/>
                    <a:p>
                      <a:r>
                        <a:rPr lang="en-US" altLang="zh-TW" dirty="0">
                          <a:solidFill>
                            <a:schemeClr val="tx1"/>
                          </a:solidFill>
                        </a:rPr>
                        <a:t>0.0173</a:t>
                      </a:r>
                      <a:endParaRPr lang="zh-TW" altLang="en-US" dirty="0">
                        <a:solidFill>
                          <a:schemeClr val="tx1"/>
                        </a:solidFill>
                      </a:endParaRPr>
                    </a:p>
                  </a:txBody>
                  <a:tcPr/>
                </a:tc>
                <a:extLst>
                  <a:ext uri="{0D108BD9-81ED-4DB2-BD59-A6C34878D82A}">
                    <a16:rowId xmlns:a16="http://schemas.microsoft.com/office/drawing/2014/main" val="2950043855"/>
                  </a:ext>
                </a:extLst>
              </a:tr>
              <a:tr h="370840">
                <a:tc>
                  <a:txBody>
                    <a:bodyPr/>
                    <a:lstStyle/>
                    <a:p>
                      <a:r>
                        <a:rPr lang="en-US" altLang="zh-TW" dirty="0">
                          <a:latin typeface="標楷體" panose="03000509000000000000" pitchFamily="65" charset="-120"/>
                          <a:ea typeface="標楷體" panose="03000509000000000000" pitchFamily="65" charset="-120"/>
                        </a:rPr>
                        <a:t>Linear Regression</a:t>
                      </a:r>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t>0.7238</a:t>
                      </a:r>
                      <a:endParaRPr lang="zh-TW" altLang="en-US" dirty="0"/>
                    </a:p>
                  </a:txBody>
                  <a:tcPr/>
                </a:tc>
                <a:tc>
                  <a:txBody>
                    <a:bodyPr/>
                    <a:lstStyle/>
                    <a:p>
                      <a:r>
                        <a:rPr lang="en-US" altLang="zh-TW" dirty="0"/>
                        <a:t>0.2055</a:t>
                      </a:r>
                      <a:endParaRPr lang="zh-TW" altLang="en-US" dirty="0"/>
                    </a:p>
                  </a:txBody>
                  <a:tcPr/>
                </a:tc>
                <a:tc>
                  <a:txBody>
                    <a:bodyPr/>
                    <a:lstStyle/>
                    <a:p>
                      <a:r>
                        <a:rPr lang="en-US" altLang="zh-TW" dirty="0"/>
                        <a:t>0.0690</a:t>
                      </a:r>
                      <a:endParaRPr lang="zh-TW" altLang="en-US" dirty="0"/>
                    </a:p>
                  </a:txBody>
                  <a:tcPr/>
                </a:tc>
                <a:extLst>
                  <a:ext uri="{0D108BD9-81ED-4DB2-BD59-A6C34878D82A}">
                    <a16:rowId xmlns:a16="http://schemas.microsoft.com/office/drawing/2014/main" val="4273117982"/>
                  </a:ext>
                </a:extLst>
              </a:tr>
              <a:tr h="370840">
                <a:tc>
                  <a:txBody>
                    <a:bodyPr/>
                    <a:lstStyle/>
                    <a:p>
                      <a:r>
                        <a:rPr lang="en-US" altLang="zh-TW" dirty="0">
                          <a:solidFill>
                            <a:srgbClr val="FF0000"/>
                          </a:solidFill>
                          <a:latin typeface="標楷體" panose="03000509000000000000" pitchFamily="65" charset="-120"/>
                          <a:ea typeface="標楷體" panose="03000509000000000000" pitchFamily="65" charset="-120"/>
                        </a:rPr>
                        <a:t>Neural network</a:t>
                      </a:r>
                      <a:endParaRPr lang="zh-TW" altLang="en-US" dirty="0">
                        <a:solidFill>
                          <a:srgbClr val="FF0000"/>
                        </a:solidFill>
                        <a:latin typeface="標楷體" panose="03000509000000000000" pitchFamily="65" charset="-120"/>
                        <a:ea typeface="標楷體" panose="03000509000000000000" pitchFamily="65" charset="-120"/>
                      </a:endParaRPr>
                    </a:p>
                  </a:txBody>
                  <a:tcPr/>
                </a:tc>
                <a:tc>
                  <a:txBody>
                    <a:bodyPr/>
                    <a:lstStyle/>
                    <a:p>
                      <a:r>
                        <a:rPr lang="en-US" altLang="zh-TW" dirty="0">
                          <a:solidFill>
                            <a:srgbClr val="FF0000"/>
                          </a:solidFill>
                        </a:rPr>
                        <a:t>0.9461</a:t>
                      </a:r>
                      <a:endParaRPr lang="zh-TW" altLang="en-US" dirty="0">
                        <a:solidFill>
                          <a:srgbClr val="FF0000"/>
                        </a:solidFill>
                      </a:endParaRPr>
                    </a:p>
                  </a:txBody>
                  <a:tcPr/>
                </a:tc>
                <a:tc>
                  <a:txBody>
                    <a:bodyPr/>
                    <a:lstStyle/>
                    <a:p>
                      <a:r>
                        <a:rPr lang="en-US" altLang="zh-TW" dirty="0">
                          <a:solidFill>
                            <a:srgbClr val="FF0000"/>
                          </a:solidFill>
                        </a:rPr>
                        <a:t>0.0916</a:t>
                      </a:r>
                      <a:endParaRPr lang="zh-TW" altLang="en-US" dirty="0">
                        <a:solidFill>
                          <a:srgbClr val="FF0000"/>
                        </a:solidFill>
                      </a:endParaRPr>
                    </a:p>
                  </a:txBody>
                  <a:tcPr/>
                </a:tc>
                <a:tc>
                  <a:txBody>
                    <a:bodyPr/>
                    <a:lstStyle/>
                    <a:p>
                      <a:r>
                        <a:rPr lang="en-US" altLang="zh-TW" dirty="0">
                          <a:solidFill>
                            <a:srgbClr val="FF0000"/>
                          </a:solidFill>
                        </a:rPr>
                        <a:t>0.0430</a:t>
                      </a:r>
                      <a:endParaRPr lang="zh-TW" altLang="en-US" dirty="0">
                        <a:solidFill>
                          <a:srgbClr val="FF0000"/>
                        </a:solidFill>
                      </a:endParaRPr>
                    </a:p>
                  </a:txBody>
                  <a:tcPr/>
                </a:tc>
                <a:extLst>
                  <a:ext uri="{0D108BD9-81ED-4DB2-BD59-A6C34878D82A}">
                    <a16:rowId xmlns:a16="http://schemas.microsoft.com/office/drawing/2014/main" val="847944530"/>
                  </a:ext>
                </a:extLst>
              </a:tr>
            </a:tbl>
          </a:graphicData>
        </a:graphic>
      </p:graphicFrame>
    </p:spTree>
    <p:extLst>
      <p:ext uri="{BB962C8B-B14F-4D97-AF65-F5344CB8AC3E}">
        <p14:creationId xmlns:p14="http://schemas.microsoft.com/office/powerpoint/2010/main" val="116806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135C9F-BEDB-72A8-783A-44CB0CC27A28}"/>
              </a:ext>
            </a:extLst>
          </p:cNvPr>
          <p:cNvSpPr>
            <a:spLocks noGrp="1"/>
          </p:cNvSpPr>
          <p:nvPr>
            <p:ph type="title"/>
          </p:nvPr>
        </p:nvSpPr>
        <p:spPr/>
        <p:txBody>
          <a:bodyPr/>
          <a:lstStyle/>
          <a:p>
            <a:r>
              <a:rPr lang="zh-TW" altLang="zh-TW" dirty="0">
                <a:latin typeface="DFKai-SB"/>
                <a:ea typeface="DFKai-SB"/>
                <a:cs typeface="DFKai-SB"/>
                <a:sym typeface="DFKai-SB"/>
              </a:rPr>
              <a:t>四、驗證假設-Model訓練結果</a:t>
            </a:r>
            <a:endParaRPr lang="zh-TW" altLang="en-US" dirty="0"/>
          </a:p>
        </p:txBody>
      </p:sp>
      <p:sp>
        <p:nvSpPr>
          <p:cNvPr id="3" name="文字版面配置區 2">
            <a:extLst>
              <a:ext uri="{FF2B5EF4-FFF2-40B4-BE49-F238E27FC236}">
                <a16:creationId xmlns:a16="http://schemas.microsoft.com/office/drawing/2014/main" id="{FD45079C-1CC7-0DF9-A498-D6F61918583A}"/>
              </a:ext>
            </a:extLst>
          </p:cNvPr>
          <p:cNvSpPr>
            <a:spLocks noGrp="1"/>
          </p:cNvSpPr>
          <p:nvPr>
            <p:ph type="body" idx="1"/>
          </p:nvPr>
        </p:nvSpPr>
        <p:spPr>
          <a:xfrm>
            <a:off x="635001" y="2160589"/>
            <a:ext cx="8596668" cy="3880773"/>
          </a:xfrm>
        </p:spPr>
        <p:txBody>
          <a:bodyPr/>
          <a:lstStyle/>
          <a:p>
            <a:r>
              <a:rPr lang="en-US" altLang="zh-TW" dirty="0"/>
              <a:t>1002 – </a:t>
            </a:r>
            <a:r>
              <a:rPr lang="zh-TW" altLang="en-US" dirty="0"/>
              <a:t>手術器械類型產品銷售</a:t>
            </a:r>
          </a:p>
        </p:txBody>
      </p:sp>
      <p:graphicFrame>
        <p:nvGraphicFramePr>
          <p:cNvPr id="4" name="表格 4">
            <a:extLst>
              <a:ext uri="{FF2B5EF4-FFF2-40B4-BE49-F238E27FC236}">
                <a16:creationId xmlns:a16="http://schemas.microsoft.com/office/drawing/2014/main" id="{3010991B-03F9-596B-2D79-29E23CA9FEBC}"/>
              </a:ext>
            </a:extLst>
          </p:cNvPr>
          <p:cNvGraphicFramePr>
            <a:graphicFrameLocks noGrp="1"/>
          </p:cNvGraphicFramePr>
          <p:nvPr>
            <p:extLst>
              <p:ext uri="{D42A27DB-BD31-4B8C-83A1-F6EECF244321}">
                <p14:modId xmlns:p14="http://schemas.microsoft.com/office/powerpoint/2010/main" val="182987968"/>
              </p:ext>
            </p:extLst>
          </p:nvPr>
        </p:nvGraphicFramePr>
        <p:xfrm>
          <a:off x="804333" y="3225800"/>
          <a:ext cx="8128000" cy="1483360"/>
        </p:xfrm>
        <a:graphic>
          <a:graphicData uri="http://schemas.openxmlformats.org/drawingml/2006/table">
            <a:tbl>
              <a:tblPr firstRow="1" bandRow="1">
                <a:tableStyleId>{408A368D-F132-4025-9681-7238D0F61B04}</a:tableStyleId>
              </a:tblPr>
              <a:tblGrid>
                <a:gridCol w="2032000">
                  <a:extLst>
                    <a:ext uri="{9D8B030D-6E8A-4147-A177-3AD203B41FA5}">
                      <a16:colId xmlns:a16="http://schemas.microsoft.com/office/drawing/2014/main" val="1885913620"/>
                    </a:ext>
                  </a:extLst>
                </a:gridCol>
                <a:gridCol w="2032000">
                  <a:extLst>
                    <a:ext uri="{9D8B030D-6E8A-4147-A177-3AD203B41FA5}">
                      <a16:colId xmlns:a16="http://schemas.microsoft.com/office/drawing/2014/main" val="4102243825"/>
                    </a:ext>
                  </a:extLst>
                </a:gridCol>
                <a:gridCol w="2032000">
                  <a:extLst>
                    <a:ext uri="{9D8B030D-6E8A-4147-A177-3AD203B41FA5}">
                      <a16:colId xmlns:a16="http://schemas.microsoft.com/office/drawing/2014/main" val="2568848070"/>
                    </a:ext>
                  </a:extLst>
                </a:gridCol>
                <a:gridCol w="2032000">
                  <a:extLst>
                    <a:ext uri="{9D8B030D-6E8A-4147-A177-3AD203B41FA5}">
                      <a16:colId xmlns:a16="http://schemas.microsoft.com/office/drawing/2014/main" val="2976104032"/>
                    </a:ext>
                  </a:extLst>
                </a:gridCol>
              </a:tblGrid>
              <a:tr h="370840">
                <a:tc>
                  <a:txBody>
                    <a:bodyPr/>
                    <a:lstStyle/>
                    <a:p>
                      <a:pPr algn="ctr"/>
                      <a:r>
                        <a:rPr lang="en-US" altLang="zh-TW" dirty="0"/>
                        <a:t>Model </a:t>
                      </a:r>
                      <a:r>
                        <a:rPr lang="zh-TW" altLang="en-US" dirty="0"/>
                        <a:t>類型</a:t>
                      </a:r>
                    </a:p>
                  </a:txBody>
                  <a:tcPr/>
                </a:tc>
                <a:tc>
                  <a:txBody>
                    <a:bodyPr/>
                    <a:lstStyle/>
                    <a:p>
                      <a:pPr algn="ctr"/>
                      <a:r>
                        <a:rPr lang="en-US" altLang="zh-TW" dirty="0"/>
                        <a:t>Score</a:t>
                      </a:r>
                      <a:endParaRPr lang="zh-TW" altLang="en-US" dirty="0"/>
                    </a:p>
                  </a:txBody>
                  <a:tcPr/>
                </a:tc>
                <a:tc>
                  <a:txBody>
                    <a:bodyPr/>
                    <a:lstStyle/>
                    <a:p>
                      <a:pPr algn="ctr"/>
                      <a:r>
                        <a:rPr lang="en-US" altLang="zh-TW" dirty="0"/>
                        <a:t>MAE</a:t>
                      </a:r>
                      <a:endParaRPr lang="zh-TW" altLang="en-US" dirty="0"/>
                    </a:p>
                  </a:txBody>
                  <a:tcPr/>
                </a:tc>
                <a:tc>
                  <a:txBody>
                    <a:bodyPr/>
                    <a:lstStyle/>
                    <a:p>
                      <a:pPr algn="ctr"/>
                      <a:r>
                        <a:rPr lang="en-US" altLang="zh-TW" dirty="0"/>
                        <a:t>MSE</a:t>
                      </a:r>
                      <a:endParaRPr lang="zh-TW" altLang="en-US" dirty="0"/>
                    </a:p>
                  </a:txBody>
                  <a:tcPr/>
                </a:tc>
                <a:extLst>
                  <a:ext uri="{0D108BD9-81ED-4DB2-BD59-A6C34878D82A}">
                    <a16:rowId xmlns:a16="http://schemas.microsoft.com/office/drawing/2014/main" val="2893754148"/>
                  </a:ext>
                </a:extLst>
              </a:tr>
              <a:tr h="370840">
                <a:tc>
                  <a:txBody>
                    <a:bodyPr/>
                    <a:lstStyle/>
                    <a:p>
                      <a:r>
                        <a:rPr lang="en-US" altLang="zh-TW" dirty="0">
                          <a:latin typeface="標楷體" panose="03000509000000000000" pitchFamily="65" charset="-120"/>
                          <a:ea typeface="標楷體" panose="03000509000000000000" pitchFamily="65" charset="-120"/>
                        </a:rPr>
                        <a:t>Random Forest</a:t>
                      </a:r>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t>0.7429</a:t>
                      </a:r>
                      <a:endParaRPr lang="zh-TW" altLang="en-US" dirty="0"/>
                    </a:p>
                  </a:txBody>
                  <a:tcPr/>
                </a:tc>
                <a:tc>
                  <a:txBody>
                    <a:bodyPr/>
                    <a:lstStyle/>
                    <a:p>
                      <a:r>
                        <a:rPr lang="en-US" altLang="zh-TW" dirty="0"/>
                        <a:t>0.1170</a:t>
                      </a:r>
                      <a:endParaRPr lang="zh-TW" altLang="en-US" dirty="0"/>
                    </a:p>
                  </a:txBody>
                  <a:tcPr/>
                </a:tc>
                <a:tc>
                  <a:txBody>
                    <a:bodyPr/>
                    <a:lstStyle/>
                    <a:p>
                      <a:r>
                        <a:rPr lang="en-US" altLang="zh-TW" dirty="0"/>
                        <a:t>0.0642</a:t>
                      </a:r>
                      <a:endParaRPr lang="zh-TW" altLang="en-US" dirty="0"/>
                    </a:p>
                  </a:txBody>
                  <a:tcPr/>
                </a:tc>
                <a:extLst>
                  <a:ext uri="{0D108BD9-81ED-4DB2-BD59-A6C34878D82A}">
                    <a16:rowId xmlns:a16="http://schemas.microsoft.com/office/drawing/2014/main" val="2950043855"/>
                  </a:ext>
                </a:extLst>
              </a:tr>
              <a:tr h="370840">
                <a:tc>
                  <a:txBody>
                    <a:bodyPr/>
                    <a:lstStyle/>
                    <a:p>
                      <a:r>
                        <a:rPr lang="en-US" altLang="zh-TW" dirty="0">
                          <a:latin typeface="標楷體" panose="03000509000000000000" pitchFamily="65" charset="-120"/>
                          <a:ea typeface="標楷體" panose="03000509000000000000" pitchFamily="65" charset="-120"/>
                        </a:rPr>
                        <a:t>Linear Regression</a:t>
                      </a:r>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t>0.6558</a:t>
                      </a:r>
                      <a:endParaRPr lang="zh-TW" altLang="en-US" dirty="0"/>
                    </a:p>
                  </a:txBody>
                  <a:tcPr/>
                </a:tc>
                <a:tc>
                  <a:txBody>
                    <a:bodyPr/>
                    <a:lstStyle/>
                    <a:p>
                      <a:r>
                        <a:rPr lang="en-US" altLang="zh-TW" dirty="0"/>
                        <a:t>0.2146</a:t>
                      </a:r>
                      <a:endParaRPr lang="zh-TW" altLang="en-US" dirty="0"/>
                    </a:p>
                  </a:txBody>
                  <a:tcPr/>
                </a:tc>
                <a:tc>
                  <a:txBody>
                    <a:bodyPr/>
                    <a:lstStyle/>
                    <a:p>
                      <a:r>
                        <a:rPr lang="en-US" altLang="zh-TW" dirty="0"/>
                        <a:t>0.0860</a:t>
                      </a:r>
                      <a:endParaRPr lang="zh-TW" altLang="en-US" dirty="0"/>
                    </a:p>
                  </a:txBody>
                  <a:tcPr/>
                </a:tc>
                <a:extLst>
                  <a:ext uri="{0D108BD9-81ED-4DB2-BD59-A6C34878D82A}">
                    <a16:rowId xmlns:a16="http://schemas.microsoft.com/office/drawing/2014/main" val="4273117982"/>
                  </a:ext>
                </a:extLst>
              </a:tr>
              <a:tr h="370840">
                <a:tc>
                  <a:txBody>
                    <a:bodyPr/>
                    <a:lstStyle/>
                    <a:p>
                      <a:r>
                        <a:rPr lang="en-US" altLang="zh-TW" dirty="0">
                          <a:solidFill>
                            <a:srgbClr val="FF0000"/>
                          </a:solidFill>
                          <a:latin typeface="標楷體" panose="03000509000000000000" pitchFamily="65" charset="-120"/>
                          <a:ea typeface="標楷體" panose="03000509000000000000" pitchFamily="65" charset="-120"/>
                        </a:rPr>
                        <a:t>Neural network</a:t>
                      </a:r>
                      <a:endParaRPr lang="zh-TW" altLang="en-US" dirty="0">
                        <a:solidFill>
                          <a:srgbClr val="FF0000"/>
                        </a:solidFill>
                        <a:latin typeface="標楷體" panose="03000509000000000000" pitchFamily="65" charset="-120"/>
                        <a:ea typeface="標楷體" panose="03000509000000000000" pitchFamily="65" charset="-120"/>
                      </a:endParaRPr>
                    </a:p>
                  </a:txBody>
                  <a:tcPr/>
                </a:tc>
                <a:tc>
                  <a:txBody>
                    <a:bodyPr/>
                    <a:lstStyle/>
                    <a:p>
                      <a:r>
                        <a:rPr lang="en-US" altLang="zh-TW" dirty="0">
                          <a:solidFill>
                            <a:srgbClr val="FF0000"/>
                          </a:solidFill>
                        </a:rPr>
                        <a:t>0.9465</a:t>
                      </a:r>
                      <a:endParaRPr lang="zh-TW" altLang="en-US" dirty="0">
                        <a:solidFill>
                          <a:srgbClr val="FF0000"/>
                        </a:solidFill>
                      </a:endParaRPr>
                    </a:p>
                  </a:txBody>
                  <a:tcPr/>
                </a:tc>
                <a:tc>
                  <a:txBody>
                    <a:bodyPr/>
                    <a:lstStyle/>
                    <a:p>
                      <a:r>
                        <a:rPr lang="en-US" altLang="zh-TW" dirty="0">
                          <a:solidFill>
                            <a:srgbClr val="FF0000"/>
                          </a:solidFill>
                        </a:rPr>
                        <a:t>0.0939</a:t>
                      </a:r>
                      <a:endParaRPr lang="zh-TW" altLang="en-US" dirty="0">
                        <a:solidFill>
                          <a:srgbClr val="FF0000"/>
                        </a:solidFill>
                      </a:endParaRPr>
                    </a:p>
                  </a:txBody>
                  <a:tcPr/>
                </a:tc>
                <a:tc>
                  <a:txBody>
                    <a:bodyPr/>
                    <a:lstStyle/>
                    <a:p>
                      <a:r>
                        <a:rPr lang="en-US" altLang="zh-TW" dirty="0">
                          <a:solidFill>
                            <a:srgbClr val="FF0000"/>
                          </a:solidFill>
                        </a:rPr>
                        <a:t>0.0425</a:t>
                      </a:r>
                      <a:endParaRPr lang="zh-TW" altLang="en-US" dirty="0">
                        <a:solidFill>
                          <a:srgbClr val="FF0000"/>
                        </a:solidFill>
                      </a:endParaRPr>
                    </a:p>
                  </a:txBody>
                  <a:tcPr/>
                </a:tc>
                <a:extLst>
                  <a:ext uri="{0D108BD9-81ED-4DB2-BD59-A6C34878D82A}">
                    <a16:rowId xmlns:a16="http://schemas.microsoft.com/office/drawing/2014/main" val="847944530"/>
                  </a:ext>
                </a:extLst>
              </a:tr>
            </a:tbl>
          </a:graphicData>
        </a:graphic>
      </p:graphicFrame>
    </p:spTree>
    <p:extLst>
      <p:ext uri="{BB962C8B-B14F-4D97-AF65-F5344CB8AC3E}">
        <p14:creationId xmlns:p14="http://schemas.microsoft.com/office/powerpoint/2010/main" val="2745727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135C9F-BEDB-72A8-783A-44CB0CC27A28}"/>
              </a:ext>
            </a:extLst>
          </p:cNvPr>
          <p:cNvSpPr>
            <a:spLocks noGrp="1"/>
          </p:cNvSpPr>
          <p:nvPr>
            <p:ph type="title"/>
          </p:nvPr>
        </p:nvSpPr>
        <p:spPr/>
        <p:txBody>
          <a:bodyPr/>
          <a:lstStyle/>
          <a:p>
            <a:r>
              <a:rPr lang="zh-TW" altLang="zh-TW" dirty="0">
                <a:latin typeface="DFKai-SB"/>
                <a:ea typeface="DFKai-SB"/>
                <a:cs typeface="DFKai-SB"/>
                <a:sym typeface="DFKai-SB"/>
              </a:rPr>
              <a:t>四、驗證假設-Model訓練結果</a:t>
            </a:r>
            <a:endParaRPr lang="zh-TW" altLang="en-US" dirty="0"/>
          </a:p>
        </p:txBody>
      </p:sp>
      <p:sp>
        <p:nvSpPr>
          <p:cNvPr id="3" name="文字版面配置區 2">
            <a:extLst>
              <a:ext uri="{FF2B5EF4-FFF2-40B4-BE49-F238E27FC236}">
                <a16:creationId xmlns:a16="http://schemas.microsoft.com/office/drawing/2014/main" id="{FD45079C-1CC7-0DF9-A498-D6F61918583A}"/>
              </a:ext>
            </a:extLst>
          </p:cNvPr>
          <p:cNvSpPr>
            <a:spLocks noGrp="1"/>
          </p:cNvSpPr>
          <p:nvPr>
            <p:ph type="body" idx="1"/>
          </p:nvPr>
        </p:nvSpPr>
        <p:spPr/>
        <p:txBody>
          <a:bodyPr/>
          <a:lstStyle/>
          <a:p>
            <a:r>
              <a:rPr lang="en-US" altLang="zh-TW" dirty="0"/>
              <a:t>1003 – </a:t>
            </a:r>
            <a:r>
              <a:rPr lang="zh-TW" altLang="en-US" dirty="0"/>
              <a:t>微波類型產品銷售</a:t>
            </a:r>
          </a:p>
        </p:txBody>
      </p:sp>
      <p:graphicFrame>
        <p:nvGraphicFramePr>
          <p:cNvPr id="4" name="表格 4">
            <a:extLst>
              <a:ext uri="{FF2B5EF4-FFF2-40B4-BE49-F238E27FC236}">
                <a16:creationId xmlns:a16="http://schemas.microsoft.com/office/drawing/2014/main" id="{3010991B-03F9-596B-2D79-29E23CA9FEBC}"/>
              </a:ext>
            </a:extLst>
          </p:cNvPr>
          <p:cNvGraphicFramePr>
            <a:graphicFrameLocks noGrp="1"/>
          </p:cNvGraphicFramePr>
          <p:nvPr>
            <p:extLst>
              <p:ext uri="{D42A27DB-BD31-4B8C-83A1-F6EECF244321}">
                <p14:modId xmlns:p14="http://schemas.microsoft.com/office/powerpoint/2010/main" val="3165261104"/>
              </p:ext>
            </p:extLst>
          </p:nvPr>
        </p:nvGraphicFramePr>
        <p:xfrm>
          <a:off x="804333" y="3225800"/>
          <a:ext cx="8128000" cy="1483360"/>
        </p:xfrm>
        <a:graphic>
          <a:graphicData uri="http://schemas.openxmlformats.org/drawingml/2006/table">
            <a:tbl>
              <a:tblPr firstRow="1" bandRow="1">
                <a:tableStyleId>{408A368D-F132-4025-9681-7238D0F61B04}</a:tableStyleId>
              </a:tblPr>
              <a:tblGrid>
                <a:gridCol w="2032000">
                  <a:extLst>
                    <a:ext uri="{9D8B030D-6E8A-4147-A177-3AD203B41FA5}">
                      <a16:colId xmlns:a16="http://schemas.microsoft.com/office/drawing/2014/main" val="1885913620"/>
                    </a:ext>
                  </a:extLst>
                </a:gridCol>
                <a:gridCol w="2032000">
                  <a:extLst>
                    <a:ext uri="{9D8B030D-6E8A-4147-A177-3AD203B41FA5}">
                      <a16:colId xmlns:a16="http://schemas.microsoft.com/office/drawing/2014/main" val="4102243825"/>
                    </a:ext>
                  </a:extLst>
                </a:gridCol>
                <a:gridCol w="2032000">
                  <a:extLst>
                    <a:ext uri="{9D8B030D-6E8A-4147-A177-3AD203B41FA5}">
                      <a16:colId xmlns:a16="http://schemas.microsoft.com/office/drawing/2014/main" val="2568848070"/>
                    </a:ext>
                  </a:extLst>
                </a:gridCol>
                <a:gridCol w="2032000">
                  <a:extLst>
                    <a:ext uri="{9D8B030D-6E8A-4147-A177-3AD203B41FA5}">
                      <a16:colId xmlns:a16="http://schemas.microsoft.com/office/drawing/2014/main" val="2976104032"/>
                    </a:ext>
                  </a:extLst>
                </a:gridCol>
              </a:tblGrid>
              <a:tr h="370840">
                <a:tc>
                  <a:txBody>
                    <a:bodyPr/>
                    <a:lstStyle/>
                    <a:p>
                      <a:pPr algn="ctr"/>
                      <a:r>
                        <a:rPr lang="en-US" altLang="zh-TW" dirty="0"/>
                        <a:t>Model </a:t>
                      </a:r>
                      <a:r>
                        <a:rPr lang="zh-TW" altLang="en-US" dirty="0"/>
                        <a:t>類型</a:t>
                      </a:r>
                    </a:p>
                  </a:txBody>
                  <a:tcPr/>
                </a:tc>
                <a:tc>
                  <a:txBody>
                    <a:bodyPr/>
                    <a:lstStyle/>
                    <a:p>
                      <a:pPr algn="ctr"/>
                      <a:r>
                        <a:rPr lang="en-US" altLang="zh-TW" dirty="0"/>
                        <a:t>Score</a:t>
                      </a:r>
                      <a:endParaRPr lang="zh-TW" altLang="en-US" dirty="0"/>
                    </a:p>
                  </a:txBody>
                  <a:tcPr/>
                </a:tc>
                <a:tc>
                  <a:txBody>
                    <a:bodyPr/>
                    <a:lstStyle/>
                    <a:p>
                      <a:pPr algn="ctr"/>
                      <a:r>
                        <a:rPr lang="en-US" altLang="zh-TW" dirty="0"/>
                        <a:t>MAE</a:t>
                      </a:r>
                      <a:endParaRPr lang="zh-TW" altLang="en-US" dirty="0"/>
                    </a:p>
                  </a:txBody>
                  <a:tcPr/>
                </a:tc>
                <a:tc>
                  <a:txBody>
                    <a:bodyPr/>
                    <a:lstStyle/>
                    <a:p>
                      <a:pPr algn="ctr"/>
                      <a:r>
                        <a:rPr lang="en-US" altLang="zh-TW" dirty="0"/>
                        <a:t>MSE</a:t>
                      </a:r>
                      <a:endParaRPr lang="zh-TW" altLang="en-US" dirty="0"/>
                    </a:p>
                  </a:txBody>
                  <a:tcPr/>
                </a:tc>
                <a:extLst>
                  <a:ext uri="{0D108BD9-81ED-4DB2-BD59-A6C34878D82A}">
                    <a16:rowId xmlns:a16="http://schemas.microsoft.com/office/drawing/2014/main" val="2893754148"/>
                  </a:ext>
                </a:extLst>
              </a:tr>
              <a:tr h="370840">
                <a:tc>
                  <a:txBody>
                    <a:bodyPr/>
                    <a:lstStyle/>
                    <a:p>
                      <a:r>
                        <a:rPr lang="en-US" altLang="zh-TW" dirty="0">
                          <a:latin typeface="標楷體" panose="03000509000000000000" pitchFamily="65" charset="-120"/>
                          <a:ea typeface="標楷體" panose="03000509000000000000" pitchFamily="65" charset="-120"/>
                        </a:rPr>
                        <a:t>Random Forest</a:t>
                      </a:r>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t>0.7933</a:t>
                      </a:r>
                      <a:endParaRPr lang="zh-TW" altLang="en-US" dirty="0"/>
                    </a:p>
                  </a:txBody>
                  <a:tcPr/>
                </a:tc>
                <a:tc>
                  <a:txBody>
                    <a:bodyPr/>
                    <a:lstStyle/>
                    <a:p>
                      <a:r>
                        <a:rPr lang="en-US" altLang="zh-TW" dirty="0"/>
                        <a:t>0.0970</a:t>
                      </a:r>
                      <a:endParaRPr lang="zh-TW" altLang="en-US" dirty="0"/>
                    </a:p>
                  </a:txBody>
                  <a:tcPr/>
                </a:tc>
                <a:tc>
                  <a:txBody>
                    <a:bodyPr/>
                    <a:lstStyle/>
                    <a:p>
                      <a:r>
                        <a:rPr lang="en-US" altLang="zh-TW" dirty="0"/>
                        <a:t>0.0516</a:t>
                      </a:r>
                      <a:endParaRPr lang="zh-TW" altLang="en-US" dirty="0"/>
                    </a:p>
                  </a:txBody>
                  <a:tcPr/>
                </a:tc>
                <a:extLst>
                  <a:ext uri="{0D108BD9-81ED-4DB2-BD59-A6C34878D82A}">
                    <a16:rowId xmlns:a16="http://schemas.microsoft.com/office/drawing/2014/main" val="2950043855"/>
                  </a:ext>
                </a:extLst>
              </a:tr>
              <a:tr h="370840">
                <a:tc>
                  <a:txBody>
                    <a:bodyPr/>
                    <a:lstStyle/>
                    <a:p>
                      <a:r>
                        <a:rPr lang="en-US" altLang="zh-TW" dirty="0">
                          <a:latin typeface="標楷體" panose="03000509000000000000" pitchFamily="65" charset="-120"/>
                          <a:ea typeface="標楷體" panose="03000509000000000000" pitchFamily="65" charset="-120"/>
                        </a:rPr>
                        <a:t>Linear Regression</a:t>
                      </a:r>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t>0.6532</a:t>
                      </a:r>
                      <a:endParaRPr lang="zh-TW" altLang="en-US" dirty="0"/>
                    </a:p>
                  </a:txBody>
                  <a:tcPr/>
                </a:tc>
                <a:tc>
                  <a:txBody>
                    <a:bodyPr/>
                    <a:lstStyle/>
                    <a:p>
                      <a:r>
                        <a:rPr lang="en-US" altLang="zh-TW" dirty="0"/>
                        <a:t>0.2396</a:t>
                      </a:r>
                      <a:endParaRPr lang="zh-TW" altLang="en-US" dirty="0"/>
                    </a:p>
                  </a:txBody>
                  <a:tcPr/>
                </a:tc>
                <a:tc>
                  <a:txBody>
                    <a:bodyPr/>
                    <a:lstStyle/>
                    <a:p>
                      <a:r>
                        <a:rPr lang="en-US" altLang="zh-TW" dirty="0"/>
                        <a:t>0.0866</a:t>
                      </a:r>
                      <a:endParaRPr lang="zh-TW" altLang="en-US" dirty="0"/>
                    </a:p>
                  </a:txBody>
                  <a:tcPr/>
                </a:tc>
                <a:extLst>
                  <a:ext uri="{0D108BD9-81ED-4DB2-BD59-A6C34878D82A}">
                    <a16:rowId xmlns:a16="http://schemas.microsoft.com/office/drawing/2014/main" val="4273117982"/>
                  </a:ext>
                </a:extLst>
              </a:tr>
              <a:tr h="370840">
                <a:tc>
                  <a:txBody>
                    <a:bodyPr/>
                    <a:lstStyle/>
                    <a:p>
                      <a:r>
                        <a:rPr lang="en-US" altLang="zh-TW" dirty="0">
                          <a:solidFill>
                            <a:srgbClr val="FF0000"/>
                          </a:solidFill>
                          <a:latin typeface="標楷體" panose="03000509000000000000" pitchFamily="65" charset="-120"/>
                          <a:ea typeface="標楷體" panose="03000509000000000000" pitchFamily="65" charset="-120"/>
                        </a:rPr>
                        <a:t>Neural network</a:t>
                      </a:r>
                      <a:endParaRPr lang="zh-TW" altLang="en-US" dirty="0">
                        <a:solidFill>
                          <a:srgbClr val="FF0000"/>
                        </a:solidFill>
                        <a:latin typeface="標楷體" panose="03000509000000000000" pitchFamily="65" charset="-120"/>
                        <a:ea typeface="標楷體" panose="03000509000000000000" pitchFamily="65" charset="-120"/>
                      </a:endParaRPr>
                    </a:p>
                  </a:txBody>
                  <a:tcPr/>
                </a:tc>
                <a:tc>
                  <a:txBody>
                    <a:bodyPr/>
                    <a:lstStyle/>
                    <a:p>
                      <a:r>
                        <a:rPr lang="en-US" altLang="zh-TW" dirty="0">
                          <a:solidFill>
                            <a:srgbClr val="FF0000"/>
                          </a:solidFill>
                        </a:rPr>
                        <a:t>0.9135</a:t>
                      </a:r>
                      <a:endParaRPr lang="zh-TW" altLang="en-US" dirty="0">
                        <a:solidFill>
                          <a:srgbClr val="FF0000"/>
                        </a:solidFill>
                      </a:endParaRPr>
                    </a:p>
                  </a:txBody>
                  <a:tcPr/>
                </a:tc>
                <a:tc>
                  <a:txBody>
                    <a:bodyPr/>
                    <a:lstStyle/>
                    <a:p>
                      <a:r>
                        <a:rPr lang="en-US" altLang="zh-TW" dirty="0">
                          <a:solidFill>
                            <a:srgbClr val="FF0000"/>
                          </a:solidFill>
                        </a:rPr>
                        <a:t>0.1441</a:t>
                      </a:r>
                      <a:endParaRPr lang="zh-TW" altLang="en-US" dirty="0">
                        <a:solidFill>
                          <a:srgbClr val="FF0000"/>
                        </a:solidFill>
                      </a:endParaRPr>
                    </a:p>
                  </a:txBody>
                  <a:tcPr/>
                </a:tc>
                <a:tc>
                  <a:txBody>
                    <a:bodyPr/>
                    <a:lstStyle/>
                    <a:p>
                      <a:r>
                        <a:rPr lang="en-US" altLang="zh-TW" dirty="0">
                          <a:solidFill>
                            <a:srgbClr val="FF0000"/>
                          </a:solidFill>
                        </a:rPr>
                        <a:t>0.0651</a:t>
                      </a:r>
                      <a:endParaRPr lang="zh-TW" altLang="en-US" dirty="0">
                        <a:solidFill>
                          <a:srgbClr val="FF0000"/>
                        </a:solidFill>
                      </a:endParaRPr>
                    </a:p>
                  </a:txBody>
                  <a:tcPr/>
                </a:tc>
                <a:extLst>
                  <a:ext uri="{0D108BD9-81ED-4DB2-BD59-A6C34878D82A}">
                    <a16:rowId xmlns:a16="http://schemas.microsoft.com/office/drawing/2014/main" val="847944530"/>
                  </a:ext>
                </a:extLst>
              </a:tr>
            </a:tbl>
          </a:graphicData>
        </a:graphic>
      </p:graphicFrame>
    </p:spTree>
    <p:extLst>
      <p:ext uri="{BB962C8B-B14F-4D97-AF65-F5344CB8AC3E}">
        <p14:creationId xmlns:p14="http://schemas.microsoft.com/office/powerpoint/2010/main" val="523196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135C9F-BEDB-72A8-783A-44CB0CC27A28}"/>
              </a:ext>
            </a:extLst>
          </p:cNvPr>
          <p:cNvSpPr>
            <a:spLocks noGrp="1"/>
          </p:cNvSpPr>
          <p:nvPr>
            <p:ph type="title"/>
          </p:nvPr>
        </p:nvSpPr>
        <p:spPr/>
        <p:txBody>
          <a:bodyPr/>
          <a:lstStyle/>
          <a:p>
            <a:r>
              <a:rPr lang="zh-TW" altLang="zh-TW" dirty="0">
                <a:latin typeface="DFKai-SB"/>
                <a:ea typeface="DFKai-SB"/>
                <a:cs typeface="DFKai-SB"/>
                <a:sym typeface="DFKai-SB"/>
              </a:rPr>
              <a:t>四、驗證假設-Model訓練結果</a:t>
            </a:r>
            <a:endParaRPr lang="zh-TW" altLang="en-US" dirty="0"/>
          </a:p>
        </p:txBody>
      </p:sp>
      <p:sp>
        <p:nvSpPr>
          <p:cNvPr id="3" name="文字版面配置區 2">
            <a:extLst>
              <a:ext uri="{FF2B5EF4-FFF2-40B4-BE49-F238E27FC236}">
                <a16:creationId xmlns:a16="http://schemas.microsoft.com/office/drawing/2014/main" id="{FD45079C-1CC7-0DF9-A498-D6F61918583A}"/>
              </a:ext>
            </a:extLst>
          </p:cNvPr>
          <p:cNvSpPr>
            <a:spLocks noGrp="1"/>
          </p:cNvSpPr>
          <p:nvPr>
            <p:ph type="body" idx="1"/>
          </p:nvPr>
        </p:nvSpPr>
        <p:spPr/>
        <p:txBody>
          <a:bodyPr/>
          <a:lstStyle/>
          <a:p>
            <a:r>
              <a:rPr lang="en-US" altLang="zh-TW" dirty="0"/>
              <a:t>1005 – </a:t>
            </a:r>
            <a:r>
              <a:rPr lang="zh-TW" altLang="en-US" dirty="0"/>
              <a:t>植入物類型產品銷售</a:t>
            </a:r>
          </a:p>
        </p:txBody>
      </p:sp>
      <p:graphicFrame>
        <p:nvGraphicFramePr>
          <p:cNvPr id="4" name="表格 4">
            <a:extLst>
              <a:ext uri="{FF2B5EF4-FFF2-40B4-BE49-F238E27FC236}">
                <a16:creationId xmlns:a16="http://schemas.microsoft.com/office/drawing/2014/main" id="{3010991B-03F9-596B-2D79-29E23CA9FEBC}"/>
              </a:ext>
            </a:extLst>
          </p:cNvPr>
          <p:cNvGraphicFramePr>
            <a:graphicFrameLocks noGrp="1"/>
          </p:cNvGraphicFramePr>
          <p:nvPr>
            <p:extLst>
              <p:ext uri="{D42A27DB-BD31-4B8C-83A1-F6EECF244321}">
                <p14:modId xmlns:p14="http://schemas.microsoft.com/office/powerpoint/2010/main" val="4028316683"/>
              </p:ext>
            </p:extLst>
          </p:nvPr>
        </p:nvGraphicFramePr>
        <p:xfrm>
          <a:off x="804333" y="3225800"/>
          <a:ext cx="8128000" cy="1483360"/>
        </p:xfrm>
        <a:graphic>
          <a:graphicData uri="http://schemas.openxmlformats.org/drawingml/2006/table">
            <a:tbl>
              <a:tblPr firstRow="1" bandRow="1">
                <a:tableStyleId>{408A368D-F132-4025-9681-7238D0F61B04}</a:tableStyleId>
              </a:tblPr>
              <a:tblGrid>
                <a:gridCol w="2032000">
                  <a:extLst>
                    <a:ext uri="{9D8B030D-6E8A-4147-A177-3AD203B41FA5}">
                      <a16:colId xmlns:a16="http://schemas.microsoft.com/office/drawing/2014/main" val="1885913620"/>
                    </a:ext>
                  </a:extLst>
                </a:gridCol>
                <a:gridCol w="2032000">
                  <a:extLst>
                    <a:ext uri="{9D8B030D-6E8A-4147-A177-3AD203B41FA5}">
                      <a16:colId xmlns:a16="http://schemas.microsoft.com/office/drawing/2014/main" val="4102243825"/>
                    </a:ext>
                  </a:extLst>
                </a:gridCol>
                <a:gridCol w="2032000">
                  <a:extLst>
                    <a:ext uri="{9D8B030D-6E8A-4147-A177-3AD203B41FA5}">
                      <a16:colId xmlns:a16="http://schemas.microsoft.com/office/drawing/2014/main" val="2568848070"/>
                    </a:ext>
                  </a:extLst>
                </a:gridCol>
                <a:gridCol w="2032000">
                  <a:extLst>
                    <a:ext uri="{9D8B030D-6E8A-4147-A177-3AD203B41FA5}">
                      <a16:colId xmlns:a16="http://schemas.microsoft.com/office/drawing/2014/main" val="2976104032"/>
                    </a:ext>
                  </a:extLst>
                </a:gridCol>
              </a:tblGrid>
              <a:tr h="370840">
                <a:tc>
                  <a:txBody>
                    <a:bodyPr/>
                    <a:lstStyle/>
                    <a:p>
                      <a:pPr algn="ctr"/>
                      <a:r>
                        <a:rPr lang="en-US" altLang="zh-TW" dirty="0"/>
                        <a:t>Model </a:t>
                      </a:r>
                      <a:r>
                        <a:rPr lang="zh-TW" altLang="en-US" dirty="0"/>
                        <a:t>類型</a:t>
                      </a:r>
                    </a:p>
                  </a:txBody>
                  <a:tcPr/>
                </a:tc>
                <a:tc>
                  <a:txBody>
                    <a:bodyPr/>
                    <a:lstStyle/>
                    <a:p>
                      <a:pPr algn="ctr"/>
                      <a:r>
                        <a:rPr lang="en-US" altLang="zh-TW" dirty="0"/>
                        <a:t>Score</a:t>
                      </a:r>
                      <a:endParaRPr lang="zh-TW" altLang="en-US" dirty="0"/>
                    </a:p>
                  </a:txBody>
                  <a:tcPr/>
                </a:tc>
                <a:tc>
                  <a:txBody>
                    <a:bodyPr/>
                    <a:lstStyle/>
                    <a:p>
                      <a:pPr algn="ctr"/>
                      <a:r>
                        <a:rPr lang="en-US" altLang="zh-TW" dirty="0"/>
                        <a:t>MAE</a:t>
                      </a:r>
                      <a:endParaRPr lang="zh-TW" altLang="en-US" dirty="0"/>
                    </a:p>
                  </a:txBody>
                  <a:tcPr/>
                </a:tc>
                <a:tc>
                  <a:txBody>
                    <a:bodyPr/>
                    <a:lstStyle/>
                    <a:p>
                      <a:pPr algn="ctr"/>
                      <a:r>
                        <a:rPr lang="en-US" altLang="zh-TW" dirty="0"/>
                        <a:t>MSE</a:t>
                      </a:r>
                      <a:endParaRPr lang="zh-TW" altLang="en-US" dirty="0"/>
                    </a:p>
                  </a:txBody>
                  <a:tcPr/>
                </a:tc>
                <a:extLst>
                  <a:ext uri="{0D108BD9-81ED-4DB2-BD59-A6C34878D82A}">
                    <a16:rowId xmlns:a16="http://schemas.microsoft.com/office/drawing/2014/main" val="2893754148"/>
                  </a:ext>
                </a:extLst>
              </a:tr>
              <a:tr h="370840">
                <a:tc>
                  <a:txBody>
                    <a:bodyPr/>
                    <a:lstStyle/>
                    <a:p>
                      <a:r>
                        <a:rPr lang="en-US" altLang="zh-TW" dirty="0">
                          <a:latin typeface="標楷體" panose="03000509000000000000" pitchFamily="65" charset="-120"/>
                          <a:ea typeface="標楷體" panose="03000509000000000000" pitchFamily="65" charset="-120"/>
                        </a:rPr>
                        <a:t>Random Forest</a:t>
                      </a:r>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t>0.7658</a:t>
                      </a:r>
                      <a:endParaRPr lang="zh-TW" altLang="en-US" dirty="0"/>
                    </a:p>
                  </a:txBody>
                  <a:tcPr/>
                </a:tc>
                <a:tc>
                  <a:txBody>
                    <a:bodyPr/>
                    <a:lstStyle/>
                    <a:p>
                      <a:r>
                        <a:rPr lang="en-US" altLang="zh-TW" dirty="0"/>
                        <a:t>0.1092</a:t>
                      </a:r>
                      <a:endParaRPr lang="zh-TW" altLang="en-US" dirty="0"/>
                    </a:p>
                  </a:txBody>
                  <a:tcPr/>
                </a:tc>
                <a:tc>
                  <a:txBody>
                    <a:bodyPr/>
                    <a:lstStyle/>
                    <a:p>
                      <a:r>
                        <a:rPr lang="en-US" altLang="zh-TW" dirty="0"/>
                        <a:t>0.0585</a:t>
                      </a:r>
                      <a:endParaRPr lang="zh-TW" altLang="en-US" dirty="0"/>
                    </a:p>
                  </a:txBody>
                  <a:tcPr/>
                </a:tc>
                <a:extLst>
                  <a:ext uri="{0D108BD9-81ED-4DB2-BD59-A6C34878D82A}">
                    <a16:rowId xmlns:a16="http://schemas.microsoft.com/office/drawing/2014/main" val="2950043855"/>
                  </a:ext>
                </a:extLst>
              </a:tr>
              <a:tr h="370840">
                <a:tc>
                  <a:txBody>
                    <a:bodyPr/>
                    <a:lstStyle/>
                    <a:p>
                      <a:r>
                        <a:rPr lang="en-US" altLang="zh-TW" dirty="0">
                          <a:latin typeface="標楷體" panose="03000509000000000000" pitchFamily="65" charset="-120"/>
                          <a:ea typeface="標楷體" panose="03000509000000000000" pitchFamily="65" charset="-120"/>
                        </a:rPr>
                        <a:t>Linear Regression</a:t>
                      </a:r>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t>0.5569</a:t>
                      </a:r>
                      <a:endParaRPr lang="zh-TW" altLang="en-US" dirty="0"/>
                    </a:p>
                  </a:txBody>
                  <a:tcPr/>
                </a:tc>
                <a:tc>
                  <a:txBody>
                    <a:bodyPr/>
                    <a:lstStyle/>
                    <a:p>
                      <a:r>
                        <a:rPr lang="en-US" altLang="zh-TW" dirty="0"/>
                        <a:t>0.2723</a:t>
                      </a:r>
                      <a:endParaRPr lang="zh-TW" altLang="en-US" dirty="0"/>
                    </a:p>
                  </a:txBody>
                  <a:tcPr/>
                </a:tc>
                <a:tc>
                  <a:txBody>
                    <a:bodyPr/>
                    <a:lstStyle/>
                    <a:p>
                      <a:r>
                        <a:rPr lang="en-US" altLang="zh-TW" dirty="0"/>
                        <a:t>0.1107</a:t>
                      </a:r>
                      <a:endParaRPr lang="zh-TW" altLang="en-US" dirty="0"/>
                    </a:p>
                  </a:txBody>
                  <a:tcPr/>
                </a:tc>
                <a:extLst>
                  <a:ext uri="{0D108BD9-81ED-4DB2-BD59-A6C34878D82A}">
                    <a16:rowId xmlns:a16="http://schemas.microsoft.com/office/drawing/2014/main" val="4273117982"/>
                  </a:ext>
                </a:extLst>
              </a:tr>
              <a:tr h="370840">
                <a:tc>
                  <a:txBody>
                    <a:bodyPr/>
                    <a:lstStyle/>
                    <a:p>
                      <a:r>
                        <a:rPr lang="en-US" altLang="zh-TW" dirty="0">
                          <a:solidFill>
                            <a:srgbClr val="FF0000"/>
                          </a:solidFill>
                          <a:latin typeface="標楷體" panose="03000509000000000000" pitchFamily="65" charset="-120"/>
                          <a:ea typeface="標楷體" panose="03000509000000000000" pitchFamily="65" charset="-120"/>
                        </a:rPr>
                        <a:t>Neural network</a:t>
                      </a:r>
                      <a:endParaRPr lang="zh-TW" altLang="en-US" dirty="0">
                        <a:solidFill>
                          <a:srgbClr val="FF0000"/>
                        </a:solidFill>
                        <a:latin typeface="標楷體" panose="03000509000000000000" pitchFamily="65" charset="-120"/>
                        <a:ea typeface="標楷體" panose="03000509000000000000" pitchFamily="65" charset="-120"/>
                      </a:endParaRPr>
                    </a:p>
                  </a:txBody>
                  <a:tcPr/>
                </a:tc>
                <a:tc>
                  <a:txBody>
                    <a:bodyPr/>
                    <a:lstStyle/>
                    <a:p>
                      <a:r>
                        <a:rPr lang="en-US" altLang="zh-TW" dirty="0">
                          <a:solidFill>
                            <a:srgbClr val="FF0000"/>
                          </a:solidFill>
                        </a:rPr>
                        <a:t>0.9571</a:t>
                      </a:r>
                      <a:endParaRPr lang="zh-TW" altLang="en-US" dirty="0">
                        <a:solidFill>
                          <a:srgbClr val="FF0000"/>
                        </a:solidFill>
                      </a:endParaRPr>
                    </a:p>
                  </a:txBody>
                  <a:tcPr/>
                </a:tc>
                <a:tc>
                  <a:txBody>
                    <a:bodyPr/>
                    <a:lstStyle/>
                    <a:p>
                      <a:r>
                        <a:rPr lang="en-US" altLang="zh-TW" dirty="0">
                          <a:solidFill>
                            <a:srgbClr val="FF0000"/>
                          </a:solidFill>
                        </a:rPr>
                        <a:t>0.0736</a:t>
                      </a:r>
                      <a:endParaRPr lang="zh-TW" altLang="en-US" dirty="0">
                        <a:solidFill>
                          <a:srgbClr val="FF0000"/>
                        </a:solidFill>
                      </a:endParaRPr>
                    </a:p>
                  </a:txBody>
                  <a:tcPr/>
                </a:tc>
                <a:tc>
                  <a:txBody>
                    <a:bodyPr/>
                    <a:lstStyle/>
                    <a:p>
                      <a:r>
                        <a:rPr lang="en-US" altLang="zh-TW" dirty="0">
                          <a:solidFill>
                            <a:srgbClr val="FF0000"/>
                          </a:solidFill>
                        </a:rPr>
                        <a:t>0.0330</a:t>
                      </a:r>
                      <a:endParaRPr lang="zh-TW" altLang="en-US" dirty="0">
                        <a:solidFill>
                          <a:srgbClr val="FF0000"/>
                        </a:solidFill>
                      </a:endParaRPr>
                    </a:p>
                  </a:txBody>
                  <a:tcPr/>
                </a:tc>
                <a:extLst>
                  <a:ext uri="{0D108BD9-81ED-4DB2-BD59-A6C34878D82A}">
                    <a16:rowId xmlns:a16="http://schemas.microsoft.com/office/drawing/2014/main" val="847944530"/>
                  </a:ext>
                </a:extLst>
              </a:tr>
            </a:tbl>
          </a:graphicData>
        </a:graphic>
      </p:graphicFrame>
    </p:spTree>
    <p:extLst>
      <p:ext uri="{BB962C8B-B14F-4D97-AF65-F5344CB8AC3E}">
        <p14:creationId xmlns:p14="http://schemas.microsoft.com/office/powerpoint/2010/main" val="7377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6B94D6-BDD2-3366-ED1C-3A9B2CED22C6}"/>
              </a:ext>
            </a:extLst>
          </p:cNvPr>
          <p:cNvSpPr>
            <a:spLocks noGrp="1"/>
          </p:cNvSpPr>
          <p:nvPr>
            <p:ph type="title"/>
          </p:nvPr>
        </p:nvSpPr>
        <p:spPr/>
        <p:txBody>
          <a:bodyPr/>
          <a:lstStyle/>
          <a:p>
            <a:r>
              <a:rPr lang="zh-TW" altLang="zh-TW" dirty="0">
                <a:latin typeface="DFKai-SB"/>
                <a:ea typeface="DFKai-SB"/>
                <a:cs typeface="DFKai-SB"/>
                <a:sym typeface="DFKai-SB"/>
              </a:rPr>
              <a:t>四、驗證假設-Model訓練結果</a:t>
            </a:r>
            <a:endParaRPr lang="zh-TW" altLang="en-US" dirty="0"/>
          </a:p>
        </p:txBody>
      </p:sp>
      <p:sp>
        <p:nvSpPr>
          <p:cNvPr id="3" name="文字版面配置區 2">
            <a:extLst>
              <a:ext uri="{FF2B5EF4-FFF2-40B4-BE49-F238E27FC236}">
                <a16:creationId xmlns:a16="http://schemas.microsoft.com/office/drawing/2014/main" id="{51934DD4-B052-C429-7C53-AC7A3CB5CDE8}"/>
              </a:ext>
            </a:extLst>
          </p:cNvPr>
          <p:cNvSpPr>
            <a:spLocks noGrp="1"/>
          </p:cNvSpPr>
          <p:nvPr>
            <p:ph type="body" idx="1"/>
          </p:nvPr>
        </p:nvSpPr>
        <p:spPr/>
        <p:txBody>
          <a:bodyPr/>
          <a:lstStyle/>
          <a:p>
            <a:pPr marL="137160" indent="0">
              <a:buNone/>
            </a:pPr>
            <a:r>
              <a:rPr lang="zh-TW" altLang="en-US" dirty="0"/>
              <a:t>結果分析</a:t>
            </a:r>
            <a:endParaRPr lang="en-US" altLang="zh-TW" dirty="0"/>
          </a:p>
          <a:p>
            <a:endParaRPr lang="en-US" altLang="zh-TW" dirty="0"/>
          </a:p>
          <a:p>
            <a:r>
              <a:rPr lang="en-US" altLang="zh-TW" dirty="0"/>
              <a:t>Model</a:t>
            </a:r>
            <a:r>
              <a:rPr lang="zh-TW" altLang="en-US" dirty="0"/>
              <a:t> 可再改進項目：</a:t>
            </a:r>
            <a:endParaRPr lang="en-US" altLang="zh-TW" dirty="0"/>
          </a:p>
          <a:p>
            <a:pPr marL="937260" lvl="1" indent="-342900">
              <a:buFont typeface="+mj-lt"/>
              <a:buAutoNum type="arabicPeriod"/>
            </a:pPr>
            <a:r>
              <a:rPr lang="zh-TW" altLang="en-US" dirty="0"/>
              <a:t>資料筆數不足</a:t>
            </a:r>
            <a:endParaRPr lang="en-US" altLang="zh-TW" dirty="0"/>
          </a:p>
          <a:p>
            <a:pPr marL="937260" lvl="1" indent="-342900">
              <a:buFont typeface="+mj-lt"/>
              <a:buAutoNum type="arabicPeriod"/>
            </a:pPr>
            <a:endParaRPr lang="en-US" altLang="zh-TW" dirty="0"/>
          </a:p>
          <a:p>
            <a:pPr marL="937260" lvl="1" indent="-342900">
              <a:buFont typeface="+mj-lt"/>
              <a:buAutoNum type="arabicPeriod"/>
            </a:pPr>
            <a:r>
              <a:rPr lang="zh-TW" altLang="en-US" dirty="0"/>
              <a:t>未考慮時間序列</a:t>
            </a:r>
            <a:r>
              <a:rPr lang="en-US" altLang="zh-TW" dirty="0"/>
              <a:t>(time series)</a:t>
            </a:r>
            <a:r>
              <a:rPr lang="zh-TW" altLang="en-US" dirty="0"/>
              <a:t>問題</a:t>
            </a:r>
            <a:endParaRPr lang="en-US" altLang="zh-TW" dirty="0"/>
          </a:p>
          <a:p>
            <a:pPr marL="937260" lvl="1" indent="-342900">
              <a:buFont typeface="+mj-lt"/>
              <a:buAutoNum type="arabicPeriod"/>
            </a:pPr>
            <a:endParaRPr lang="en-US" altLang="zh-TW" dirty="0"/>
          </a:p>
          <a:p>
            <a:pPr marL="937260" lvl="1" indent="-342900">
              <a:buFont typeface="+mj-lt"/>
              <a:buAutoNum type="arabicPeriod"/>
            </a:pPr>
            <a:r>
              <a:rPr lang="en-US" altLang="zh-TW" dirty="0" err="1"/>
              <a:t>Feture</a:t>
            </a:r>
            <a:r>
              <a:rPr lang="en-US" altLang="zh-TW" dirty="0"/>
              <a:t> </a:t>
            </a:r>
            <a:r>
              <a:rPr lang="zh-TW" altLang="en-US" dirty="0"/>
              <a:t>選取 </a:t>
            </a:r>
            <a:r>
              <a:rPr lang="en-US" altLang="zh-TW" dirty="0"/>
              <a:t>(</a:t>
            </a:r>
            <a:r>
              <a:rPr lang="zh-TW" altLang="en-US" dirty="0"/>
              <a:t>增加 </a:t>
            </a:r>
            <a:r>
              <a:rPr lang="en-US" altLang="zh-TW" dirty="0"/>
              <a:t>or</a:t>
            </a:r>
            <a:r>
              <a:rPr lang="zh-TW" altLang="en-US" dirty="0"/>
              <a:t> 減少</a:t>
            </a:r>
            <a:r>
              <a:rPr lang="en-US" altLang="zh-TW" dirty="0"/>
              <a:t>)</a:t>
            </a:r>
            <a:endParaRPr lang="zh-TW" altLang="en-US" dirty="0"/>
          </a:p>
        </p:txBody>
      </p:sp>
    </p:spTree>
    <p:extLst>
      <p:ext uri="{BB962C8B-B14F-4D97-AF65-F5344CB8AC3E}">
        <p14:creationId xmlns:p14="http://schemas.microsoft.com/office/powerpoint/2010/main" val="37196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a:latin typeface="DFKai-SB"/>
                <a:ea typeface="DFKai-SB"/>
                <a:cs typeface="DFKai-SB"/>
                <a:sym typeface="DFKai-SB"/>
              </a:rPr>
              <a:t>目錄</a:t>
            </a:r>
            <a:endParaRPr b="1">
              <a:latin typeface="DFKai-SB"/>
              <a:ea typeface="DFKai-SB"/>
              <a:cs typeface="DFKai-SB"/>
              <a:sym typeface="DFKai-SB"/>
            </a:endParaRPr>
          </a:p>
        </p:txBody>
      </p:sp>
      <p:sp>
        <p:nvSpPr>
          <p:cNvPr id="160" name="Google Shape;160;p2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zh-TW" b="1" dirty="0">
                <a:solidFill>
                  <a:srgbClr val="FF0000"/>
                </a:solidFill>
                <a:latin typeface="DFKai-SB"/>
                <a:ea typeface="DFKai-SB"/>
                <a:cs typeface="DFKai-SB"/>
                <a:sym typeface="DFKai-SB"/>
              </a:rPr>
              <a:t>一、研究目標</a:t>
            </a:r>
            <a:endParaRPr b="1" dirty="0">
              <a:solidFill>
                <a:srgbClr val="FF0000"/>
              </a:solidFill>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三、資料處理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a:latin typeface="DFKai-SB"/>
                <a:ea typeface="DFKai-SB"/>
                <a:cs typeface="DFKai-SB"/>
                <a:sym typeface="DFKai-SB"/>
              </a:rPr>
              <a:t>目錄</a:t>
            </a:r>
            <a:endParaRPr b="1">
              <a:latin typeface="DFKai-SB"/>
              <a:ea typeface="DFKai-SB"/>
              <a:cs typeface="DFKai-SB"/>
              <a:sym typeface="DFKai-SB"/>
            </a:endParaRPr>
          </a:p>
        </p:txBody>
      </p:sp>
      <p:sp>
        <p:nvSpPr>
          <p:cNvPr id="300" name="Google Shape;300;p2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zh-TW" b="1" dirty="0">
                <a:latin typeface="DFKai-SB"/>
                <a:ea typeface="DFKai-SB"/>
                <a:cs typeface="DFKai-SB"/>
                <a:sym typeface="DFKai-SB"/>
              </a:rPr>
              <a:t>一、研究目標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三、資料處理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solidFill>
                  <a:srgbClr val="FF0000"/>
                </a:solidFill>
                <a:latin typeface="DFKai-SB"/>
                <a:ea typeface="DFKai-SB"/>
                <a:cs typeface="DFKai-SB"/>
                <a:sym typeface="DFKai-SB"/>
              </a:rPr>
              <a:t>五、檢定假設</a:t>
            </a:r>
            <a:endParaRPr b="1" dirty="0">
              <a:solidFill>
                <a:srgbClr val="FF0000"/>
              </a:solidFill>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a:latin typeface="DFKai-SB"/>
                <a:ea typeface="DFKai-SB"/>
                <a:cs typeface="DFKai-SB"/>
                <a:sym typeface="DFKai-SB"/>
              </a:rPr>
              <a:t>五、檢定假設</a:t>
            </a:r>
            <a:endParaRPr>
              <a:latin typeface="DFKai-SB"/>
              <a:ea typeface="DFKai-SB"/>
              <a:cs typeface="DFKai-SB"/>
              <a:sym typeface="DFKai-SB"/>
            </a:endParaRPr>
          </a:p>
        </p:txBody>
      </p:sp>
      <p:sp>
        <p:nvSpPr>
          <p:cNvPr id="306" name="Google Shape;306;p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SzPts val="2800"/>
              <a:buChar char="•"/>
            </a:pPr>
            <a:r>
              <a:rPr lang="zh-TW" sz="2400">
                <a:latin typeface="DFKai-SB"/>
                <a:ea typeface="DFKai-SB"/>
                <a:cs typeface="DFKai-SB"/>
                <a:sym typeface="DFKai-SB"/>
              </a:rPr>
              <a:t>由於資料預計抓取區間為 2019/09 至 2022/12。</a:t>
            </a:r>
            <a:endParaRPr sz="2400">
              <a:latin typeface="DFKai-SB"/>
              <a:ea typeface="DFKai-SB"/>
              <a:cs typeface="DFKai-SB"/>
              <a:sym typeface="DFKai-SB"/>
            </a:endParaRPr>
          </a:p>
          <a:p>
            <a:pPr marL="228600" lvl="0" indent="0" algn="l" rtl="0">
              <a:lnSpc>
                <a:spcPct val="115000"/>
              </a:lnSpc>
              <a:spcBef>
                <a:spcPts val="0"/>
              </a:spcBef>
              <a:spcAft>
                <a:spcPts val="0"/>
              </a:spcAft>
              <a:buSzPts val="1920"/>
              <a:buNone/>
            </a:pPr>
            <a:endParaRPr sz="2400">
              <a:latin typeface="DFKai-SB"/>
              <a:ea typeface="DFKai-SB"/>
              <a:cs typeface="DFKai-SB"/>
              <a:sym typeface="DFKai-SB"/>
            </a:endParaRPr>
          </a:p>
          <a:p>
            <a:pPr marL="228600" lvl="0" indent="0" algn="l" rtl="0">
              <a:lnSpc>
                <a:spcPct val="115000"/>
              </a:lnSpc>
              <a:spcBef>
                <a:spcPts val="0"/>
              </a:spcBef>
              <a:spcAft>
                <a:spcPts val="0"/>
              </a:spcAft>
              <a:buSzPts val="1920"/>
              <a:buNone/>
            </a:pPr>
            <a:endParaRPr sz="2400">
              <a:latin typeface="DFKai-SB"/>
              <a:ea typeface="DFKai-SB"/>
              <a:cs typeface="DFKai-SB"/>
              <a:sym typeface="DFKai-SB"/>
            </a:endParaRPr>
          </a:p>
          <a:p>
            <a:pPr marL="228600" lvl="0" indent="0" algn="l" rtl="0">
              <a:lnSpc>
                <a:spcPct val="115000"/>
              </a:lnSpc>
              <a:spcBef>
                <a:spcPts val="0"/>
              </a:spcBef>
              <a:spcAft>
                <a:spcPts val="0"/>
              </a:spcAft>
              <a:buSzPts val="1920"/>
              <a:buNone/>
            </a:pPr>
            <a:endParaRPr sz="2400">
              <a:latin typeface="DFKai-SB"/>
              <a:ea typeface="DFKai-SB"/>
              <a:cs typeface="DFKai-SB"/>
              <a:sym typeface="DFKai-SB"/>
            </a:endParaRPr>
          </a:p>
          <a:p>
            <a:pPr marL="228600" lvl="0" indent="-228600" algn="l" rtl="0">
              <a:lnSpc>
                <a:spcPct val="115000"/>
              </a:lnSpc>
              <a:spcBef>
                <a:spcPts val="0"/>
              </a:spcBef>
              <a:spcAft>
                <a:spcPts val="0"/>
              </a:spcAft>
              <a:buSzPts val="2800"/>
              <a:buChar char="•"/>
            </a:pPr>
            <a:r>
              <a:rPr lang="zh-TW" sz="2400">
                <a:latin typeface="DFKai-SB"/>
                <a:ea typeface="DFKai-SB"/>
                <a:cs typeface="DFKai-SB"/>
                <a:sym typeface="DFKai-SB"/>
              </a:rPr>
              <a:t>2023 年一月至十二月每月依造模型產出預測結果除以 2023 年一月至十二月每月實際出貨數量之絕對值，其值需小於 5 %。</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a:latin typeface="DFKai-SB"/>
                <a:ea typeface="DFKai-SB"/>
                <a:cs typeface="DFKai-SB"/>
                <a:sym typeface="DFKai-SB"/>
              </a:rPr>
              <a:t>目錄</a:t>
            </a:r>
            <a:endParaRPr b="1">
              <a:latin typeface="DFKai-SB"/>
              <a:ea typeface="DFKai-SB"/>
              <a:cs typeface="DFKai-SB"/>
              <a:sym typeface="DFKai-SB"/>
            </a:endParaRPr>
          </a:p>
        </p:txBody>
      </p:sp>
      <p:sp>
        <p:nvSpPr>
          <p:cNvPr id="312" name="Google Shape;312;p2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zh-TW" b="1" dirty="0">
                <a:latin typeface="DFKai-SB"/>
                <a:ea typeface="DFKai-SB"/>
                <a:cs typeface="DFKai-SB"/>
                <a:sym typeface="DFKai-SB"/>
              </a:rPr>
              <a:t>一、研究目標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三、資料處理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solidFill>
                  <a:srgbClr val="FF0000"/>
                </a:solidFill>
                <a:latin typeface="DFKai-SB"/>
                <a:ea typeface="DFKai-SB"/>
                <a:cs typeface="DFKai-SB"/>
                <a:sym typeface="DFKai-SB"/>
              </a:rPr>
              <a:t>六、參考資料</a:t>
            </a:r>
            <a:endParaRPr b="1" dirty="0">
              <a:solidFill>
                <a:srgbClr val="FF0000"/>
              </a:solidFill>
              <a:latin typeface="DFKai-SB"/>
              <a:ea typeface="DFKai-SB"/>
              <a:cs typeface="DFKai-SB"/>
              <a:sym typeface="DFKai-SB"/>
            </a:endParaRPr>
          </a:p>
          <a:p>
            <a:pPr marL="228600" lvl="0" indent="-7747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a:latin typeface="DFKai-SB"/>
                <a:ea typeface="DFKai-SB"/>
                <a:cs typeface="DFKai-SB"/>
                <a:sym typeface="DFKai-SB"/>
              </a:rPr>
              <a:t>六、參考資料</a:t>
            </a:r>
            <a:endParaRPr>
              <a:latin typeface="DFKai-SB"/>
              <a:ea typeface="DFKai-SB"/>
              <a:cs typeface="DFKai-SB"/>
              <a:sym typeface="DFKai-SB"/>
            </a:endParaRPr>
          </a:p>
        </p:txBody>
      </p:sp>
      <p:sp>
        <p:nvSpPr>
          <p:cNvPr id="318" name="Google Shape;318;p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SzPts val="2800"/>
              <a:buFont typeface="DFKai-SB"/>
              <a:buChar char="•"/>
            </a:pPr>
            <a:r>
              <a:rPr lang="zh-TW" sz="2400" b="0" i="0" u="sng" dirty="0">
                <a:solidFill>
                  <a:srgbClr val="555555"/>
                </a:solidFill>
                <a:latin typeface="DFKai-SB"/>
                <a:ea typeface="DFKai-SB"/>
                <a:cs typeface="DFKai-SB"/>
                <a:sym typeface="DFKai-SB"/>
                <a:hlinkClick r:id="rId3">
                  <a:extLst>
                    <a:ext uri="{A12FA001-AC4F-418D-AE19-62706E023703}">
                      <ahyp:hlinkClr xmlns:ahyp="http://schemas.microsoft.com/office/drawing/2018/hyperlinkcolor" val="tx"/>
                    </a:ext>
                  </a:extLst>
                </a:hlinkClick>
              </a:rPr>
              <a:t>文具產業外銷銷售預測模型之研究-以機器學習建構</a:t>
            </a:r>
            <a:r>
              <a:rPr lang="zh-TW" sz="2400" u="sng" dirty="0">
                <a:solidFill>
                  <a:schemeClr val="hlink"/>
                </a:solidFill>
                <a:latin typeface="DFKai-SB"/>
                <a:ea typeface="DFKai-SB"/>
                <a:cs typeface="DFKai-SB"/>
                <a:sym typeface="DFKai-SB"/>
                <a:hlinkClick r:id="rId3"/>
              </a:rPr>
              <a:t>(2018-蔡雅婷)</a:t>
            </a:r>
            <a:endParaRPr sz="2400" dirty="0">
              <a:latin typeface="DFKai-SB"/>
              <a:ea typeface="DFKai-SB"/>
              <a:cs typeface="DFKai-SB"/>
              <a:sym typeface="DFKai-SB"/>
            </a:endParaRPr>
          </a:p>
          <a:p>
            <a:pPr marL="228600" lvl="0" indent="-50800" algn="l" rtl="0">
              <a:lnSpc>
                <a:spcPct val="115000"/>
              </a:lnSpc>
              <a:spcBef>
                <a:spcPts val="0"/>
              </a:spcBef>
              <a:spcAft>
                <a:spcPts val="0"/>
              </a:spcAft>
              <a:buSzPts val="2800"/>
              <a:buFont typeface="DFKai-SB"/>
              <a:buNone/>
            </a:pPr>
            <a:endParaRPr sz="2400" dirty="0">
              <a:latin typeface="DFKai-SB"/>
              <a:ea typeface="DFKai-SB"/>
              <a:cs typeface="DFKai-SB"/>
              <a:sym typeface="DFKai-SB"/>
            </a:endParaRPr>
          </a:p>
          <a:p>
            <a:pPr marL="228600" lvl="0" indent="-228600" algn="l" rtl="0">
              <a:lnSpc>
                <a:spcPct val="115000"/>
              </a:lnSpc>
              <a:spcBef>
                <a:spcPts val="0"/>
              </a:spcBef>
              <a:spcAft>
                <a:spcPts val="0"/>
              </a:spcAft>
              <a:buSzPts val="2800"/>
              <a:buFont typeface="DFKai-SB"/>
              <a:buChar char="•"/>
            </a:pPr>
            <a:r>
              <a:rPr lang="zh-TW" sz="2400" u="sng" dirty="0">
                <a:solidFill>
                  <a:srgbClr val="1155CC"/>
                </a:solidFill>
                <a:latin typeface="DFKai-SB"/>
                <a:ea typeface="DFKai-SB"/>
                <a:cs typeface="DFKai-SB"/>
                <a:sym typeface="DFKai-SB"/>
                <a:hlinkClick r:id="rId4">
                  <a:extLst>
                    <a:ext uri="{A12FA001-AC4F-418D-AE19-62706E023703}">
                      <ahyp:hlinkClr xmlns:ahyp="http://schemas.microsoft.com/office/drawing/2018/hyperlinkcolor" val="tx"/>
                    </a:ext>
                  </a:extLst>
                </a:hlinkClick>
              </a:rPr>
              <a:t>經濟部統計匯率資料</a:t>
            </a:r>
            <a:endParaRPr sz="2400" u="sng" dirty="0">
              <a:solidFill>
                <a:srgbClr val="1155CC"/>
              </a:solidFill>
              <a:latin typeface="DFKai-SB"/>
              <a:ea typeface="DFKai-SB"/>
              <a:cs typeface="DFKai-SB"/>
              <a:sym typeface="DFKai-SB"/>
            </a:endParaRPr>
          </a:p>
          <a:p>
            <a:pPr marL="228600" lvl="0" indent="-50800" algn="l" rtl="0">
              <a:lnSpc>
                <a:spcPct val="115000"/>
              </a:lnSpc>
              <a:spcBef>
                <a:spcPts val="0"/>
              </a:spcBef>
              <a:spcAft>
                <a:spcPts val="0"/>
              </a:spcAft>
              <a:buSzPts val="2800"/>
              <a:buFont typeface="DFKai-SB"/>
              <a:buNone/>
            </a:pPr>
            <a:endParaRPr sz="2400" dirty="0">
              <a:latin typeface="DFKai-SB"/>
              <a:ea typeface="DFKai-SB"/>
              <a:cs typeface="DFKai-SB"/>
              <a:sym typeface="DFKai-SB"/>
            </a:endParaRPr>
          </a:p>
          <a:p>
            <a:pPr marL="228600" lvl="0" indent="-228600" algn="l" rtl="0">
              <a:lnSpc>
                <a:spcPct val="115000"/>
              </a:lnSpc>
              <a:spcBef>
                <a:spcPts val="0"/>
              </a:spcBef>
              <a:spcAft>
                <a:spcPts val="0"/>
              </a:spcAft>
              <a:buSzPts val="2800"/>
              <a:buFont typeface="DFKai-SB"/>
              <a:buChar char="•"/>
            </a:pPr>
            <a:r>
              <a:rPr lang="zh-TW" sz="2400" u="sng" dirty="0">
                <a:solidFill>
                  <a:srgbClr val="1155CC"/>
                </a:solidFill>
                <a:latin typeface="DFKai-SB"/>
                <a:ea typeface="DFKai-SB"/>
                <a:cs typeface="DFKai-SB"/>
                <a:sym typeface="DFKai-SB"/>
                <a:hlinkClick r:id="rId5">
                  <a:extLst>
                    <a:ext uri="{A12FA001-AC4F-418D-AE19-62706E023703}">
                      <ahyp:hlinkClr xmlns:ahyp="http://schemas.microsoft.com/office/drawing/2018/hyperlinkcolor" val="tx"/>
                    </a:ext>
                  </a:extLst>
                </a:hlinkClick>
              </a:rPr>
              <a:t>歷年物價指數</a:t>
            </a:r>
            <a:endParaRPr sz="2400" u="sng" dirty="0">
              <a:solidFill>
                <a:srgbClr val="1155CC"/>
              </a:solidFill>
              <a:latin typeface="DFKai-SB"/>
              <a:ea typeface="DFKai-SB"/>
              <a:cs typeface="DFKai-SB"/>
              <a:sym typeface="DFKai-SB"/>
            </a:endParaRPr>
          </a:p>
          <a:p>
            <a:pPr marL="228600" lvl="0" indent="-50800" algn="l" rtl="0">
              <a:lnSpc>
                <a:spcPct val="115000"/>
              </a:lnSpc>
              <a:spcBef>
                <a:spcPts val="0"/>
              </a:spcBef>
              <a:spcAft>
                <a:spcPts val="0"/>
              </a:spcAft>
              <a:buSzPts val="2800"/>
              <a:buFont typeface="DFKai-SB"/>
              <a:buNone/>
            </a:pPr>
            <a:endParaRPr sz="2400" dirty="0">
              <a:latin typeface="DFKai-SB"/>
              <a:ea typeface="DFKai-SB"/>
              <a:cs typeface="DFKai-SB"/>
              <a:sym typeface="DFKai-SB"/>
            </a:endParaRPr>
          </a:p>
          <a:p>
            <a:pPr marL="228600" lvl="0" indent="-228600" algn="l" rtl="0">
              <a:lnSpc>
                <a:spcPct val="115000"/>
              </a:lnSpc>
              <a:spcBef>
                <a:spcPts val="0"/>
              </a:spcBef>
              <a:spcAft>
                <a:spcPts val="0"/>
              </a:spcAft>
              <a:buSzPts val="2800"/>
              <a:buFont typeface="DFKai-SB"/>
              <a:buChar char="•"/>
            </a:pPr>
            <a:r>
              <a:rPr lang="zh-TW" sz="2400" u="sng" dirty="0">
                <a:solidFill>
                  <a:srgbClr val="1155CC"/>
                </a:solidFill>
                <a:latin typeface="DFKai-SB"/>
                <a:ea typeface="DFKai-SB"/>
                <a:cs typeface="DFKai-SB"/>
                <a:sym typeface="DFKai-SB"/>
                <a:hlinkClick r:id="rId6">
                  <a:extLst>
                    <a:ext uri="{A12FA001-AC4F-418D-AE19-62706E023703}">
                      <ahyp:hlinkClr xmlns:ahyp="http://schemas.microsoft.com/office/drawing/2018/hyperlinkcolor" val="tx"/>
                    </a:ext>
                  </a:extLst>
                </a:hlinkClick>
              </a:rPr>
              <a:t>通貨膨脹率</a:t>
            </a:r>
            <a:endParaRPr sz="2400" dirty="0">
              <a:latin typeface="DFKai-SB"/>
              <a:ea typeface="DFKai-SB"/>
              <a:cs typeface="DFKai-SB"/>
              <a:sym typeface="DFKai-S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dirty="0">
                <a:latin typeface="DFKai-SB"/>
                <a:ea typeface="DFKai-SB"/>
                <a:cs typeface="DFKai-SB"/>
                <a:sym typeface="DFKai-SB"/>
              </a:rPr>
              <a:t>一、研究目標</a:t>
            </a:r>
            <a:endParaRPr dirty="0">
              <a:latin typeface="DFKai-SB"/>
              <a:ea typeface="DFKai-SB"/>
              <a:cs typeface="DFKai-SB"/>
              <a:sym typeface="DFKai-SB"/>
            </a:endParaRPr>
          </a:p>
        </p:txBody>
      </p:sp>
      <p:sp>
        <p:nvSpPr>
          <p:cNvPr id="166" name="Google Shape;166;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SzPts val="2800"/>
              <a:buChar char="•"/>
            </a:pPr>
            <a:r>
              <a:rPr lang="zh-TW" sz="2400" dirty="0">
                <a:latin typeface="DFKai-SB"/>
                <a:ea typeface="DFKai-SB"/>
                <a:cs typeface="DFKai-SB"/>
                <a:sym typeface="DFKai-SB"/>
              </a:rPr>
              <a:t>以中部某製造公司為例，由該公司是屬於金屬加工製造加工類型的製造業，其生產產品類別分類較為繁雜，主要可分為醫療手術用品、精密扣件、微波開關...等分類，該公司銷售模式主要是為 B2B(公司對公司交易) 。</a:t>
            </a:r>
            <a:endParaRPr sz="2400" dirty="0">
              <a:latin typeface="DFKai-SB"/>
              <a:ea typeface="DFKai-SB"/>
              <a:cs typeface="DFKai-SB"/>
              <a:sym typeface="DFKai-SB"/>
            </a:endParaRPr>
          </a:p>
          <a:p>
            <a:pPr marL="228600" lvl="0" indent="-50800" algn="l" rtl="0">
              <a:lnSpc>
                <a:spcPct val="115000"/>
              </a:lnSpc>
              <a:spcBef>
                <a:spcPts val="0"/>
              </a:spcBef>
              <a:spcAft>
                <a:spcPts val="0"/>
              </a:spcAft>
              <a:buSzPts val="2800"/>
              <a:buNone/>
            </a:pPr>
            <a:endParaRPr sz="2400" dirty="0">
              <a:latin typeface="DFKai-SB"/>
              <a:ea typeface="DFKai-SB"/>
              <a:cs typeface="DFKai-SB"/>
              <a:sym typeface="DFKai-SB"/>
            </a:endParaRPr>
          </a:p>
          <a:p>
            <a:pPr marL="228600" lvl="0" indent="-228600" algn="l" rtl="0">
              <a:lnSpc>
                <a:spcPct val="115000"/>
              </a:lnSpc>
              <a:spcBef>
                <a:spcPts val="0"/>
              </a:spcBef>
              <a:spcAft>
                <a:spcPts val="0"/>
              </a:spcAft>
              <a:buSzPts val="2800"/>
              <a:buChar char="•"/>
            </a:pPr>
            <a:r>
              <a:rPr lang="zh-TW" sz="2400" dirty="0">
                <a:latin typeface="DFKai-SB"/>
                <a:ea typeface="DFKai-SB"/>
                <a:cs typeface="DFKai-SB"/>
                <a:sym typeface="DFKai-SB"/>
              </a:rPr>
              <a:t>故如可先預測未來一年的各類型產品的銷售數量則可提前進行生產排程作業，達到降低臨時生產作業產生成本與違約損失(員工加班費、出貨數量未達成…等)。</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a:latin typeface="DFKai-SB"/>
                <a:ea typeface="DFKai-SB"/>
                <a:cs typeface="DFKai-SB"/>
                <a:sym typeface="DFKai-SB"/>
              </a:rPr>
              <a:t>目錄</a:t>
            </a:r>
            <a:endParaRPr b="1">
              <a:latin typeface="DFKai-SB"/>
              <a:ea typeface="DFKai-SB"/>
              <a:cs typeface="DFKai-SB"/>
              <a:sym typeface="DFKai-SB"/>
            </a:endParaRPr>
          </a:p>
        </p:txBody>
      </p:sp>
      <p:sp>
        <p:nvSpPr>
          <p:cNvPr id="172" name="Google Shape;172;p2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zh-TW" b="1" dirty="0">
                <a:latin typeface="DFKai-SB"/>
                <a:ea typeface="DFKai-SB"/>
                <a:cs typeface="DFKai-SB"/>
                <a:sym typeface="DFKai-SB"/>
              </a:rPr>
              <a:t>一、研究目標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solidFill>
                  <a:srgbClr val="FF0000"/>
                </a:solidFill>
                <a:latin typeface="DFKai-SB"/>
                <a:ea typeface="DFKai-SB"/>
                <a:cs typeface="DFKai-SB"/>
                <a:sym typeface="DFKai-SB"/>
              </a:rPr>
              <a:t>二、設定假設</a:t>
            </a:r>
            <a:endParaRPr b="1" dirty="0">
              <a:solidFill>
                <a:srgbClr val="FF0000"/>
              </a:solidFill>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三、資料處理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dirty="0">
                <a:latin typeface="DFKai-SB"/>
                <a:ea typeface="DFKai-SB"/>
                <a:cs typeface="DFKai-SB"/>
                <a:sym typeface="DFKai-SB"/>
              </a:rPr>
              <a:t>二、設定假設</a:t>
            </a:r>
            <a:endParaRPr dirty="0">
              <a:latin typeface="DFKai-SB"/>
              <a:ea typeface="DFKai-SB"/>
              <a:cs typeface="DFKai-SB"/>
              <a:sym typeface="DFKai-SB"/>
            </a:endParaRPr>
          </a:p>
        </p:txBody>
      </p:sp>
      <p:sp>
        <p:nvSpPr>
          <p:cNvPr id="178" name="Google Shape;178;p4"/>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50800" algn="l" rtl="0">
              <a:lnSpc>
                <a:spcPct val="115000"/>
              </a:lnSpc>
              <a:spcBef>
                <a:spcPts val="0"/>
              </a:spcBef>
              <a:spcAft>
                <a:spcPts val="0"/>
              </a:spcAft>
              <a:buSzPts val="2800"/>
              <a:buNone/>
            </a:pPr>
            <a:endParaRPr sz="2400" dirty="0">
              <a:latin typeface="DFKai-SB"/>
              <a:ea typeface="DFKai-SB"/>
              <a:cs typeface="DFKai-SB"/>
              <a:sym typeface="DFKai-SB"/>
            </a:endParaRPr>
          </a:p>
          <a:p>
            <a:pPr marL="228600" lvl="0" indent="-228600" algn="l" rtl="0">
              <a:lnSpc>
                <a:spcPct val="115000"/>
              </a:lnSpc>
              <a:spcBef>
                <a:spcPts val="0"/>
              </a:spcBef>
              <a:spcAft>
                <a:spcPts val="0"/>
              </a:spcAft>
              <a:buSzPts val="2800"/>
              <a:buChar char="•"/>
            </a:pPr>
            <a:r>
              <a:rPr lang="zh-TW" sz="2400" dirty="0">
                <a:latin typeface="DFKai-SB"/>
                <a:ea typeface="DFKai-SB"/>
                <a:cs typeface="DFKai-SB"/>
                <a:sym typeface="DFKai-SB"/>
              </a:rPr>
              <a:t>透過日期、物料號碼、客戶編號、本月平均匯率、月平均匯率...等資料進行銷售數量預測。</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a:latin typeface="DFKai-SB"/>
                <a:ea typeface="DFKai-SB"/>
                <a:cs typeface="DFKai-SB"/>
                <a:sym typeface="DFKai-SB"/>
              </a:rPr>
              <a:t>目錄</a:t>
            </a:r>
            <a:endParaRPr b="1">
              <a:latin typeface="DFKai-SB"/>
              <a:ea typeface="DFKai-SB"/>
              <a:cs typeface="DFKai-SB"/>
              <a:sym typeface="DFKai-SB"/>
            </a:endParaRPr>
          </a:p>
        </p:txBody>
      </p:sp>
      <p:sp>
        <p:nvSpPr>
          <p:cNvPr id="184" name="Google Shape;184;p2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zh-TW" b="1" dirty="0">
                <a:latin typeface="DFKai-SB"/>
                <a:ea typeface="DFKai-SB"/>
                <a:cs typeface="DFKai-SB"/>
                <a:sym typeface="DFKai-SB"/>
              </a:rPr>
              <a:t>一、研究目標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solidFill>
                  <a:srgbClr val="FF0000"/>
                </a:solidFill>
                <a:latin typeface="DFKai-SB"/>
                <a:ea typeface="DFKai-SB"/>
                <a:cs typeface="DFKai-SB"/>
                <a:sym typeface="DFKai-SB"/>
              </a:rPr>
              <a:t>三、資料處理</a:t>
            </a:r>
            <a:endParaRPr b="1" dirty="0">
              <a:solidFill>
                <a:srgbClr val="FF0000"/>
              </a:solidFill>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5"/>
          <p:cNvSpPr txBox="1">
            <a:spLocks noGrp="1"/>
          </p:cNvSpPr>
          <p:nvPr>
            <p:ph type="title"/>
          </p:nvPr>
        </p:nvSpPr>
        <p:spPr>
          <a:xfrm>
            <a:off x="714213" y="24113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a:latin typeface="DFKai-SB"/>
                <a:ea typeface="DFKai-SB"/>
                <a:cs typeface="DFKai-SB"/>
                <a:sym typeface="DFKai-SB"/>
              </a:rPr>
              <a:t>三、資料處理-欄位說明</a:t>
            </a:r>
            <a:endParaRPr>
              <a:latin typeface="DFKai-SB"/>
              <a:ea typeface="DFKai-SB"/>
              <a:cs typeface="DFKai-SB"/>
              <a:sym typeface="DFKai-SB"/>
            </a:endParaRPr>
          </a:p>
        </p:txBody>
      </p:sp>
      <p:sp>
        <p:nvSpPr>
          <p:cNvPr id="191" name="Google Shape;191;p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28600" indent="-228600">
              <a:lnSpc>
                <a:spcPct val="115000"/>
              </a:lnSpc>
              <a:spcBef>
                <a:spcPts val="0"/>
              </a:spcBef>
              <a:buSzPts val="2800"/>
              <a:buFont typeface="DFKai-SB"/>
              <a:buChar char="•"/>
            </a:pPr>
            <a:r>
              <a:rPr lang="zh-TW" altLang="en-US" sz="2200" dirty="0">
                <a:latin typeface="DFKai-SB"/>
                <a:ea typeface="DFKai-SB"/>
                <a:cs typeface="DFKai-SB"/>
                <a:sym typeface="DFKai-SB"/>
              </a:rPr>
              <a:t>參考論文</a:t>
            </a:r>
            <a:r>
              <a:rPr lang="zh-TW" altLang="en-US" sz="2200" b="0" i="0" u="sng" dirty="0">
                <a:solidFill>
                  <a:srgbClr val="555555"/>
                </a:solidFill>
                <a:latin typeface="DFKai-SB"/>
                <a:ea typeface="DFKai-SB"/>
                <a:cs typeface="DFKai-SB"/>
                <a:sym typeface="DFKai-SB"/>
                <a:hlinkClick r:id="rId3">
                  <a:extLst>
                    <a:ext uri="{A12FA001-AC4F-418D-AE19-62706E023703}">
                      <ahyp:hlinkClr xmlns:ahyp="http://schemas.microsoft.com/office/drawing/2018/hyperlinkcolor" val="tx"/>
                    </a:ext>
                  </a:extLst>
                </a:hlinkClick>
              </a:rPr>
              <a:t>文具產業外銷銷售預測模型之研究</a:t>
            </a:r>
            <a:r>
              <a:rPr lang="en-US" altLang="zh-TW" sz="2200" b="0" i="0" u="sng" dirty="0">
                <a:solidFill>
                  <a:srgbClr val="555555"/>
                </a:solidFill>
                <a:latin typeface="DFKai-SB"/>
                <a:ea typeface="DFKai-SB"/>
                <a:cs typeface="DFKai-SB"/>
                <a:sym typeface="DFKai-SB"/>
                <a:hlinkClick r:id="rId3">
                  <a:extLst>
                    <a:ext uri="{A12FA001-AC4F-418D-AE19-62706E023703}">
                      <ahyp:hlinkClr xmlns:ahyp="http://schemas.microsoft.com/office/drawing/2018/hyperlinkcolor" val="tx"/>
                    </a:ext>
                  </a:extLst>
                </a:hlinkClick>
              </a:rPr>
              <a:t>-</a:t>
            </a:r>
            <a:r>
              <a:rPr lang="zh-TW" altLang="en-US" sz="2200" b="0" i="0" u="sng" dirty="0">
                <a:solidFill>
                  <a:srgbClr val="555555"/>
                </a:solidFill>
                <a:latin typeface="DFKai-SB"/>
                <a:ea typeface="DFKai-SB"/>
                <a:cs typeface="DFKai-SB"/>
                <a:sym typeface="DFKai-SB"/>
                <a:hlinkClick r:id="rId3">
                  <a:extLst>
                    <a:ext uri="{A12FA001-AC4F-418D-AE19-62706E023703}">
                      <ahyp:hlinkClr xmlns:ahyp="http://schemas.microsoft.com/office/drawing/2018/hyperlinkcolor" val="tx"/>
                    </a:ext>
                  </a:extLst>
                </a:hlinkClick>
              </a:rPr>
              <a:t>以機器學習建構</a:t>
            </a:r>
            <a:r>
              <a:rPr lang="en-US" altLang="zh-TW" sz="2200" u="sng" dirty="0">
                <a:solidFill>
                  <a:schemeClr val="hlink"/>
                </a:solidFill>
                <a:latin typeface="DFKai-SB"/>
                <a:ea typeface="DFKai-SB"/>
                <a:cs typeface="DFKai-SB"/>
                <a:sym typeface="DFKai-SB"/>
                <a:hlinkClick r:id="rId3"/>
              </a:rPr>
              <a:t>(2018-</a:t>
            </a:r>
            <a:r>
              <a:rPr lang="zh-TW" altLang="en-US" sz="2200" u="sng" dirty="0">
                <a:solidFill>
                  <a:schemeClr val="hlink"/>
                </a:solidFill>
                <a:latin typeface="DFKai-SB"/>
                <a:ea typeface="DFKai-SB"/>
                <a:cs typeface="DFKai-SB"/>
                <a:sym typeface="DFKai-SB"/>
                <a:hlinkClick r:id="rId3"/>
              </a:rPr>
              <a:t>蔡雅婷</a:t>
            </a:r>
            <a:r>
              <a:rPr lang="en-US" altLang="zh-TW" sz="2200" u="sng" dirty="0">
                <a:solidFill>
                  <a:schemeClr val="hlink"/>
                </a:solidFill>
                <a:latin typeface="DFKai-SB"/>
                <a:ea typeface="DFKai-SB"/>
                <a:cs typeface="DFKai-SB"/>
                <a:sym typeface="DFKai-SB"/>
                <a:hlinkClick r:id="rId3"/>
              </a:rPr>
              <a:t>) </a:t>
            </a:r>
            <a:r>
              <a:rPr lang="zh-TW" altLang="en-US" sz="2200" dirty="0">
                <a:latin typeface="DFKai-SB"/>
                <a:ea typeface="DFKai-SB"/>
                <a:cs typeface="DFKai-SB"/>
                <a:sym typeface="DFKai-SB"/>
              </a:rPr>
              <a:t>，設定的特性值</a:t>
            </a:r>
            <a:r>
              <a:rPr lang="en-US" altLang="zh-TW" sz="2200" dirty="0">
                <a:latin typeface="DFKai-SB"/>
                <a:ea typeface="DFKai-SB"/>
                <a:cs typeface="DFKai-SB"/>
                <a:sym typeface="DFKai-SB"/>
              </a:rPr>
              <a:t>(</a:t>
            </a:r>
            <a:r>
              <a:rPr lang="en-US" altLang="zh-TW" sz="2200" dirty="0" err="1">
                <a:latin typeface="DFKai-SB"/>
                <a:ea typeface="DFKai-SB"/>
                <a:cs typeface="DFKai-SB"/>
                <a:sym typeface="DFKai-SB"/>
              </a:rPr>
              <a:t>featrue</a:t>
            </a:r>
            <a:r>
              <a:rPr lang="en-US" altLang="zh-TW" sz="2200" dirty="0">
                <a:latin typeface="DFKai-SB"/>
                <a:ea typeface="DFKai-SB"/>
                <a:cs typeface="DFKai-SB"/>
                <a:sym typeface="DFKai-SB"/>
              </a:rPr>
              <a:t>)</a:t>
            </a:r>
            <a:r>
              <a:rPr lang="zh-TW" altLang="en-US" sz="2200" dirty="0">
                <a:latin typeface="DFKai-SB"/>
                <a:ea typeface="DFKai-SB"/>
                <a:cs typeface="DFKai-SB"/>
                <a:sym typeface="DFKai-SB"/>
              </a:rPr>
              <a:t>可分為內部、外部資料，內部資料為公司內部紀錄資料，外部資料為市場環境資料。</a:t>
            </a:r>
            <a:endParaRPr lang="en-US" altLang="zh-TW" sz="2200" dirty="0">
              <a:latin typeface="DFKai-SB"/>
              <a:ea typeface="DFKai-SB"/>
              <a:cs typeface="DFKai-SB"/>
              <a:sym typeface="DFKai-SB"/>
            </a:endParaRPr>
          </a:p>
          <a:p>
            <a:pPr marL="228600" indent="-228600">
              <a:lnSpc>
                <a:spcPct val="115000"/>
              </a:lnSpc>
              <a:spcBef>
                <a:spcPts val="0"/>
              </a:spcBef>
              <a:buSzPts val="2800"/>
              <a:buFont typeface="DFKai-SB"/>
              <a:buChar char="•"/>
            </a:pPr>
            <a:endParaRPr lang="en-US" altLang="zh-TW" sz="2200" dirty="0">
              <a:latin typeface="DFKai-SB"/>
              <a:ea typeface="DFKai-SB"/>
              <a:cs typeface="DFKai-SB"/>
              <a:sym typeface="DFKai-SB"/>
            </a:endParaRPr>
          </a:p>
          <a:p>
            <a:pPr marL="228600" lvl="0" indent="-228600" algn="l" rtl="0">
              <a:lnSpc>
                <a:spcPct val="115000"/>
              </a:lnSpc>
              <a:spcBef>
                <a:spcPts val="0"/>
              </a:spcBef>
              <a:spcAft>
                <a:spcPts val="0"/>
              </a:spcAft>
              <a:buSzPts val="2800"/>
              <a:buFont typeface="DFKai-SB"/>
              <a:buChar char="•"/>
            </a:pPr>
            <a:r>
              <a:rPr lang="zh-TW" sz="2200" dirty="0">
                <a:latin typeface="DFKai-SB"/>
                <a:ea typeface="DFKai-SB"/>
                <a:cs typeface="DFKai-SB"/>
                <a:sym typeface="DFKai-SB"/>
              </a:rPr>
              <a:t>內部資料主要為公司銷售資料，資料來源透過企業資源規劃系統(簡稱為ERP)內銷售業務所產生的歷年銷售資料紀錄，資料初步抓取筆數約 16 萬筆，需再進行資料篩選與處理(排除服務性料號、排除退貨資料、排除無效資料、日期處理...等)。</a:t>
            </a:r>
            <a:endParaRPr lang="en-US" altLang="zh-TW" sz="2200" dirty="0">
              <a:latin typeface="DFKai-SB"/>
              <a:ea typeface="DFKai-SB"/>
              <a:cs typeface="DFKai-SB"/>
              <a:sym typeface="DFKai-SB"/>
            </a:endParaRPr>
          </a:p>
          <a:p>
            <a:pPr marL="228600" lvl="0" indent="-228600" algn="l" rtl="0">
              <a:lnSpc>
                <a:spcPct val="115000"/>
              </a:lnSpc>
              <a:spcBef>
                <a:spcPts val="0"/>
              </a:spcBef>
              <a:spcAft>
                <a:spcPts val="0"/>
              </a:spcAft>
              <a:buSzPts val="2800"/>
              <a:buFont typeface="DFKai-SB"/>
              <a:buChar char="•"/>
            </a:pPr>
            <a:endParaRPr sz="2200" dirty="0">
              <a:latin typeface="DFKai-SB"/>
              <a:ea typeface="DFKai-SB"/>
              <a:cs typeface="DFKai-SB"/>
              <a:sym typeface="DFKai-SB"/>
            </a:endParaRPr>
          </a:p>
          <a:p>
            <a:pPr marL="228600" lvl="0" indent="-228600" algn="l" rtl="0">
              <a:lnSpc>
                <a:spcPct val="115000"/>
              </a:lnSpc>
              <a:spcBef>
                <a:spcPts val="0"/>
              </a:spcBef>
              <a:spcAft>
                <a:spcPts val="0"/>
              </a:spcAft>
              <a:buSzPts val="2800"/>
              <a:buFont typeface="DFKai-SB"/>
              <a:buChar char="•"/>
            </a:pPr>
            <a:r>
              <a:rPr lang="zh-TW" sz="2200" dirty="0">
                <a:latin typeface="DFKai-SB"/>
                <a:ea typeface="DFKai-SB"/>
                <a:cs typeface="DFKai-SB"/>
                <a:sym typeface="DFKai-SB"/>
              </a:rPr>
              <a:t>外部資料主要為外部市場環境資料，資料來源是透過經濟部提供的統計資料。</a:t>
            </a:r>
            <a:endParaRPr sz="2200" dirty="0">
              <a:latin typeface="DFKai-SB"/>
              <a:ea typeface="DFKai-SB"/>
              <a:cs typeface="DFKai-SB"/>
              <a:sym typeface="DFKai-SB"/>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DFKai-SB"/>
              <a:buNone/>
            </a:pPr>
            <a:r>
              <a:rPr lang="zh-TW">
                <a:latin typeface="DFKai-SB"/>
                <a:ea typeface="DFKai-SB"/>
                <a:cs typeface="DFKai-SB"/>
                <a:sym typeface="DFKai-SB"/>
              </a:rPr>
              <a:t>三、資料處理-欄位說明</a:t>
            </a:r>
            <a:endParaRPr/>
          </a:p>
        </p:txBody>
      </p:sp>
      <p:sp>
        <p:nvSpPr>
          <p:cNvPr id="198" name="Google Shape;198;p24"/>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zh-TW" sz="2400">
                <a:latin typeface="DFKai-SB"/>
                <a:ea typeface="DFKai-SB"/>
                <a:cs typeface="DFKai-SB"/>
                <a:sym typeface="DFKai-SB"/>
              </a:rPr>
              <a:t>資料欄位說明，綠色為外部資料。</a:t>
            </a:r>
            <a:endParaRPr sz="2400">
              <a:latin typeface="DFKai-SB"/>
              <a:ea typeface="DFKai-SB"/>
              <a:cs typeface="DFKai-SB"/>
              <a:sym typeface="DFKai-SB"/>
            </a:endParaRPr>
          </a:p>
        </p:txBody>
      </p:sp>
      <p:graphicFrame>
        <p:nvGraphicFramePr>
          <p:cNvPr id="199" name="Google Shape;199;p24"/>
          <p:cNvGraphicFramePr/>
          <p:nvPr/>
        </p:nvGraphicFramePr>
        <p:xfrm>
          <a:off x="911668" y="2867186"/>
          <a:ext cx="8128000" cy="2979725"/>
        </p:xfrm>
        <a:graphic>
          <a:graphicData uri="http://schemas.openxmlformats.org/drawingml/2006/table">
            <a:tbl>
              <a:tblPr firstRow="1" bandRow="1">
                <a:noFill/>
                <a:tableStyleId>{408A368D-F132-4025-9681-7238D0F61B04}</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1316650">
                  <a:extLst>
                    <a:ext uri="{9D8B030D-6E8A-4147-A177-3AD203B41FA5}">
                      <a16:colId xmlns:a16="http://schemas.microsoft.com/office/drawing/2014/main" val="20002"/>
                    </a:ext>
                  </a:extLst>
                </a:gridCol>
                <a:gridCol w="2747350">
                  <a:extLst>
                    <a:ext uri="{9D8B030D-6E8A-4147-A177-3AD203B41FA5}">
                      <a16:colId xmlns:a16="http://schemas.microsoft.com/office/drawing/2014/main" val="20003"/>
                    </a:ext>
                  </a:extLst>
                </a:gridCol>
              </a:tblGrid>
              <a:tr h="383775">
                <a:tc>
                  <a:txBody>
                    <a:bodyPr/>
                    <a:lstStyle/>
                    <a:p>
                      <a:pPr marL="0" marR="0" lvl="0" indent="0" algn="l" rtl="0">
                        <a:spcBef>
                          <a:spcPts val="0"/>
                        </a:spcBef>
                        <a:spcAft>
                          <a:spcPts val="0"/>
                        </a:spcAft>
                        <a:buNone/>
                      </a:pPr>
                      <a:r>
                        <a:rPr lang="zh-TW" sz="1800" u="none" strike="noStrike" cap="none">
                          <a:latin typeface="DFKai-SB"/>
                          <a:ea typeface="DFKai-SB"/>
                          <a:cs typeface="DFKai-SB"/>
                          <a:sym typeface="DFKai-SB"/>
                        </a:rPr>
                        <a:t>ID</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說明</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型態</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特殊處理</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zh-TW" sz="1800">
                          <a:latin typeface="DFKai-SB"/>
                          <a:ea typeface="DFKai-SB"/>
                          <a:cs typeface="DFKai-SB"/>
                          <a:sym typeface="DFKai-SB"/>
                        </a:rPr>
                        <a:t>ERDAT</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建立日期</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DTAUM(8)</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將資料整理為年、月</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zh-TW" sz="1800">
                          <a:latin typeface="DFKai-SB"/>
                          <a:ea typeface="DFKai-SB"/>
                          <a:cs typeface="DFKai-SB"/>
                          <a:sym typeface="DFKai-SB"/>
                        </a:rPr>
                        <a:t>MATNR</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物料號碼</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CHAR(40)</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endParaRPr sz="1800">
                        <a:latin typeface="DFKai-SB"/>
                        <a:ea typeface="DFKai-SB"/>
                        <a:cs typeface="DFKai-SB"/>
                        <a:sym typeface="DFKai-SB"/>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zh-TW" sz="1800" dirty="0">
                          <a:latin typeface="DFKai-SB"/>
                          <a:ea typeface="DFKai-SB"/>
                          <a:cs typeface="DFKai-SB"/>
                          <a:sym typeface="DFKai-SB"/>
                        </a:rPr>
                        <a:t>PRODH</a:t>
                      </a:r>
                      <a:endParaRPr sz="1800" dirty="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產品階層</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CHAR(18)</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endParaRPr sz="1800">
                        <a:latin typeface="DFKai-SB"/>
                        <a:ea typeface="DFKai-SB"/>
                        <a:cs typeface="DFKai-SB"/>
                        <a:sym typeface="DFKai-SB"/>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zh-TW" sz="1800" dirty="0">
                          <a:latin typeface="DFKai-SB"/>
                          <a:ea typeface="DFKai-SB"/>
                          <a:cs typeface="DFKai-SB"/>
                          <a:sym typeface="DFKai-SB"/>
                        </a:rPr>
                        <a:t>MAKTL</a:t>
                      </a:r>
                      <a:endParaRPr sz="1800" dirty="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物料群組</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CHAR(9)</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endParaRPr sz="1800">
                        <a:latin typeface="DFKai-SB"/>
                        <a:ea typeface="DFKai-SB"/>
                        <a:cs typeface="DFKai-SB"/>
                        <a:sym typeface="DFKai-SB"/>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zh-TW" sz="1800" dirty="0">
                          <a:latin typeface="DFKai-SB"/>
                          <a:ea typeface="DFKai-SB"/>
                          <a:cs typeface="DFKai-SB"/>
                          <a:sym typeface="DFKai-SB"/>
                        </a:rPr>
                        <a:t>KUNNR</a:t>
                      </a:r>
                      <a:endParaRPr sz="1800" dirty="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客戶編號</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CHAR(10)</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endParaRPr sz="1800">
                        <a:latin typeface="DFKai-SB"/>
                        <a:ea typeface="DFKai-SB"/>
                        <a:cs typeface="DFKai-SB"/>
                        <a:sym typeface="DFKai-SB"/>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zh-TW" sz="1800">
                          <a:latin typeface="DFKai-SB"/>
                          <a:ea typeface="DFKai-SB"/>
                          <a:cs typeface="DFKai-SB"/>
                          <a:sym typeface="DFKai-SB"/>
                        </a:rPr>
                        <a:t>VKORG</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銷售組織</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CHAR(4)</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endParaRPr sz="1800">
                        <a:latin typeface="DFKai-SB"/>
                        <a:ea typeface="DFKai-SB"/>
                        <a:cs typeface="DFKai-SB"/>
                        <a:sym typeface="DFKai-SB"/>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zh-TW" sz="1800">
                          <a:latin typeface="DFKai-SB"/>
                          <a:ea typeface="DFKai-SB"/>
                          <a:cs typeface="DFKai-SB"/>
                          <a:sym typeface="DFKai-SB"/>
                        </a:rPr>
                        <a:t>CTLPC</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風險種類</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CHAR(3)</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endParaRPr sz="1800" dirty="0">
                        <a:latin typeface="DFKai-SB"/>
                        <a:ea typeface="DFKai-SB"/>
                        <a:cs typeface="DFKai-SB"/>
                        <a:sym typeface="DFKai-SB"/>
                      </a:endParaRP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多面向">
  <a:themeElements>
    <a:clrScheme name="氣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TotalTime>
  <Words>1230</Words>
  <Application>Microsoft Office PowerPoint</Application>
  <PresentationFormat>寬螢幕</PresentationFormat>
  <Paragraphs>309</Paragraphs>
  <Slides>33</Slides>
  <Notes>29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33</vt:i4>
      </vt:variant>
    </vt:vector>
  </HeadingPairs>
  <TitlesOfParts>
    <vt:vector size="41" baseType="lpstr">
      <vt:lpstr>Noto Sans Symbols</vt:lpstr>
      <vt:lpstr>標楷體</vt:lpstr>
      <vt:lpstr>標楷體</vt:lpstr>
      <vt:lpstr>Arial</vt:lpstr>
      <vt:lpstr>Calibri</vt:lpstr>
      <vt:lpstr>Symbol</vt:lpstr>
      <vt:lpstr>Trebuchet MS</vt:lpstr>
      <vt:lpstr>多面向</vt:lpstr>
      <vt:lpstr>機器學習-期末報告          銷售數量預測</vt:lpstr>
      <vt:lpstr>目錄</vt:lpstr>
      <vt:lpstr>目錄</vt:lpstr>
      <vt:lpstr>一、研究目標</vt:lpstr>
      <vt:lpstr>目錄</vt:lpstr>
      <vt:lpstr>二、設定假設</vt:lpstr>
      <vt:lpstr>目錄</vt:lpstr>
      <vt:lpstr>三、資料處理-欄位說明</vt:lpstr>
      <vt:lpstr>三、資料處理-欄位說明</vt:lpstr>
      <vt:lpstr>三、資料處理-欄位說明</vt:lpstr>
      <vt:lpstr>三、資料處理-ETL </vt:lpstr>
      <vt:lpstr>三、資料處理-ETL</vt:lpstr>
      <vt:lpstr>三、資料處理-ETL</vt:lpstr>
      <vt:lpstr>三、資料處理-ETL</vt:lpstr>
      <vt:lpstr>三、資料處理-ETL</vt:lpstr>
      <vt:lpstr>三、資料處理-資料分析</vt:lpstr>
      <vt:lpstr>三、資料處理-資料分析</vt:lpstr>
      <vt:lpstr>三、資料處理-資料分析 </vt:lpstr>
      <vt:lpstr>三、資料處理-資料分析 </vt:lpstr>
      <vt:lpstr>目錄</vt:lpstr>
      <vt:lpstr>四、驗證假設</vt:lpstr>
      <vt:lpstr>四、驗證假設-Model訓練結果</vt:lpstr>
      <vt:lpstr>四、驗證假設-Model訓練結果</vt:lpstr>
      <vt:lpstr>四、驗證假設-Model訓練結果</vt:lpstr>
      <vt:lpstr>四、驗證假設-Model訓練結果</vt:lpstr>
      <vt:lpstr>四、驗證假設-Model訓練結果</vt:lpstr>
      <vt:lpstr>四、驗證假設-Model訓練結果</vt:lpstr>
      <vt:lpstr>四、驗證假設-Model訓練結果</vt:lpstr>
      <vt:lpstr>四、驗證假設-Model訓練結果</vt:lpstr>
      <vt:lpstr>目錄</vt:lpstr>
      <vt:lpstr>五、檢定假設</vt:lpstr>
      <vt:lpstr>目錄</vt:lpstr>
      <vt:lpstr>六、參考資料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機器學習-期末報告          銷售數量預測</dc:title>
  <dc:creator>timliu</dc:creator>
  <cp:lastModifiedBy>timliu</cp:lastModifiedBy>
  <cp:revision>100</cp:revision>
  <dcterms:created xsi:type="dcterms:W3CDTF">2022-11-04T02:52:55Z</dcterms:created>
  <dcterms:modified xsi:type="dcterms:W3CDTF">2022-12-27T09:23:48Z</dcterms:modified>
</cp:coreProperties>
</file>