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89"/>
  </p:notesMasterIdLst>
  <p:sldIdLst>
    <p:sldId id="256" r:id="rId2"/>
    <p:sldId id="258" r:id="rId3"/>
    <p:sldId id="262" r:id="rId4"/>
    <p:sldId id="257" r:id="rId5"/>
    <p:sldId id="275" r:id="rId6"/>
    <p:sldId id="263" r:id="rId7"/>
    <p:sldId id="259" r:id="rId8"/>
    <p:sldId id="260" r:id="rId9"/>
    <p:sldId id="261" r:id="rId10"/>
    <p:sldId id="264" r:id="rId11"/>
    <p:sldId id="265" r:id="rId12"/>
    <p:sldId id="302" r:id="rId13"/>
    <p:sldId id="303" r:id="rId14"/>
    <p:sldId id="267" r:id="rId15"/>
    <p:sldId id="271" r:id="rId16"/>
    <p:sldId id="269" r:id="rId17"/>
    <p:sldId id="266" r:id="rId18"/>
    <p:sldId id="270" r:id="rId19"/>
    <p:sldId id="272" r:id="rId20"/>
    <p:sldId id="268" r:id="rId21"/>
    <p:sldId id="273" r:id="rId22"/>
    <p:sldId id="274" r:id="rId23"/>
    <p:sldId id="276" r:id="rId24"/>
    <p:sldId id="277" r:id="rId25"/>
    <p:sldId id="279" r:id="rId26"/>
    <p:sldId id="280" r:id="rId27"/>
    <p:sldId id="281" r:id="rId28"/>
    <p:sldId id="287" r:id="rId29"/>
    <p:sldId id="288" r:id="rId30"/>
    <p:sldId id="289" r:id="rId31"/>
    <p:sldId id="282" r:id="rId32"/>
    <p:sldId id="291" r:id="rId33"/>
    <p:sldId id="290" r:id="rId34"/>
    <p:sldId id="294" r:id="rId35"/>
    <p:sldId id="295" r:id="rId36"/>
    <p:sldId id="296" r:id="rId37"/>
    <p:sldId id="297" r:id="rId38"/>
    <p:sldId id="292" r:id="rId39"/>
    <p:sldId id="293" r:id="rId40"/>
    <p:sldId id="284" r:id="rId41"/>
    <p:sldId id="285" r:id="rId42"/>
    <p:sldId id="286" r:id="rId43"/>
    <p:sldId id="316" r:id="rId44"/>
    <p:sldId id="318" r:id="rId45"/>
    <p:sldId id="317" r:id="rId46"/>
    <p:sldId id="315" r:id="rId47"/>
    <p:sldId id="319" r:id="rId48"/>
    <p:sldId id="298" r:id="rId49"/>
    <p:sldId id="299" r:id="rId50"/>
    <p:sldId id="300" r:id="rId51"/>
    <p:sldId id="301" r:id="rId52"/>
    <p:sldId id="304" r:id="rId53"/>
    <p:sldId id="305" r:id="rId54"/>
    <p:sldId id="309" r:id="rId55"/>
    <p:sldId id="306" r:id="rId56"/>
    <p:sldId id="307" r:id="rId57"/>
    <p:sldId id="308" r:id="rId58"/>
    <p:sldId id="310" r:id="rId59"/>
    <p:sldId id="311" r:id="rId60"/>
    <p:sldId id="312" r:id="rId61"/>
    <p:sldId id="313" r:id="rId62"/>
    <p:sldId id="314" r:id="rId63"/>
    <p:sldId id="320" r:id="rId64"/>
    <p:sldId id="323" r:id="rId65"/>
    <p:sldId id="327" r:id="rId66"/>
    <p:sldId id="321" r:id="rId67"/>
    <p:sldId id="322" r:id="rId68"/>
    <p:sldId id="325" r:id="rId69"/>
    <p:sldId id="326" r:id="rId70"/>
    <p:sldId id="324" r:id="rId71"/>
    <p:sldId id="328" r:id="rId72"/>
    <p:sldId id="329" r:id="rId73"/>
    <p:sldId id="330" r:id="rId74"/>
    <p:sldId id="332" r:id="rId75"/>
    <p:sldId id="334" r:id="rId76"/>
    <p:sldId id="335" r:id="rId77"/>
    <p:sldId id="336" r:id="rId78"/>
    <p:sldId id="331" r:id="rId79"/>
    <p:sldId id="333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85080" autoAdjust="0"/>
  </p:normalViewPr>
  <p:slideViewPr>
    <p:cSldViewPr>
      <p:cViewPr>
        <p:scale>
          <a:sx n="80" d="100"/>
          <a:sy n="80" d="100"/>
        </p:scale>
        <p:origin x="-150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484AD-3181-4E86-BA47-596977A8389D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A6E5-6665-44CD-9C63-B255D9EB30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58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hana.ondemand.com/#abap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203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48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如果內表使用</a:t>
            </a:r>
            <a:r>
              <a:rPr lang="en-US" altLang="zh-TW" dirty="0" smtClean="0"/>
              <a:t>HEADER LINE</a:t>
            </a:r>
            <a:r>
              <a:rPr lang="zh-TW" altLang="en-US" dirty="0" smtClean="0"/>
              <a:t>則不需要再使用</a:t>
            </a:r>
            <a:r>
              <a:rPr lang="en-US" altLang="zh-TW" dirty="0" smtClean="0"/>
              <a:t>INTO</a:t>
            </a:r>
          </a:p>
          <a:p>
            <a:r>
              <a:rPr lang="zh-TW" altLang="en-US" dirty="0" smtClean="0"/>
              <a:t>內表內所引可以使用</a:t>
            </a:r>
            <a:r>
              <a:rPr lang="en-US" altLang="zh-TW" dirty="0" smtClean="0"/>
              <a:t>sy-index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906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076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23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 ENTRY</a:t>
            </a:r>
            <a:r>
              <a:rPr lang="en-US" altLang="zh-TW" baseline="0" dirty="0" smtClean="0"/>
              <a:t> IN </a:t>
            </a:r>
            <a:r>
              <a:rPr lang="zh-TW" altLang="en-US" baseline="0" dirty="0" smtClean="0"/>
              <a:t>是將內表</a:t>
            </a:r>
            <a:r>
              <a:rPr lang="en-US" altLang="zh-TW" baseline="0" dirty="0" smtClean="0"/>
              <a:t>(ITAB)</a:t>
            </a:r>
            <a:r>
              <a:rPr lang="zh-TW" altLang="en-US" baseline="0" dirty="0" smtClean="0"/>
              <a:t> 與</a:t>
            </a:r>
            <a:r>
              <a:rPr lang="en-US" altLang="zh-TW" baseline="0" dirty="0" smtClean="0"/>
              <a:t> SAP </a:t>
            </a:r>
            <a:r>
              <a:rPr lang="zh-TW" altLang="en-US" baseline="0" dirty="0" smtClean="0"/>
              <a:t>資料表作關聯</a:t>
            </a:r>
            <a:endParaRPr lang="en-US" altLang="zh-TW" baseline="0" dirty="0" smtClean="0"/>
          </a:p>
          <a:p>
            <a:r>
              <a:rPr lang="zh-TW" altLang="en-US" baseline="0" dirty="0" smtClean="0"/>
              <a:t>要將關聯法則寫在</a:t>
            </a:r>
            <a:r>
              <a:rPr lang="en-US" altLang="zh-TW" baseline="0" dirty="0" smtClean="0"/>
              <a:t>WHERE</a:t>
            </a:r>
            <a:r>
              <a:rPr lang="zh-TW" altLang="en-US" baseline="0" dirty="0" smtClean="0"/>
              <a:t>中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23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SY-SUBRC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4</a:t>
            </a:r>
            <a:r>
              <a:rPr lang="zh-TW" altLang="en-US" dirty="0" smtClean="0"/>
              <a:t> 在其他用法中也大多是相同意思</a:t>
            </a:r>
            <a:endParaRPr lang="en-US" altLang="zh-TW" dirty="0" smtClean="0"/>
          </a:p>
          <a:p>
            <a:r>
              <a:rPr lang="zh-TW" altLang="en-US" dirty="0" smtClean="0"/>
              <a:t>例如： </a:t>
            </a:r>
            <a:r>
              <a:rPr lang="en-US" altLang="zh-TW" dirty="0" smtClean="0"/>
              <a:t>READ</a:t>
            </a:r>
            <a:r>
              <a:rPr lang="en-US" altLang="zh-TW" baseline="0" dirty="0" smtClean="0"/>
              <a:t> TABLE....  0</a:t>
            </a:r>
            <a:r>
              <a:rPr lang="zh-TW" altLang="en-US" baseline="0" dirty="0" smtClean="0"/>
              <a:t>：代表成功，</a:t>
            </a:r>
            <a:r>
              <a:rPr lang="en-US" altLang="zh-TW" baseline="0" dirty="0" smtClean="0"/>
              <a:t>4</a:t>
            </a:r>
            <a:r>
              <a:rPr lang="zh-TW" altLang="en-US" baseline="0" dirty="0" smtClean="0"/>
              <a:t>：代表沒有找到資料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381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23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EXCEPTIONS</a:t>
            </a:r>
            <a:r>
              <a:rPr lang="zh-TW" altLang="en-US" dirty="0" smtClean="0"/>
              <a:t> 是錯誤訊息，會使用</a:t>
            </a:r>
            <a:r>
              <a:rPr lang="en-US" altLang="zh-TW" dirty="0" smtClean="0"/>
              <a:t>sy-subrc</a:t>
            </a:r>
            <a:r>
              <a:rPr lang="zh-TW" altLang="en-US" dirty="0" smtClean="0"/>
              <a:t>顯示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224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CALL</a:t>
            </a:r>
            <a:r>
              <a:rPr lang="en-US" altLang="zh-TW" baseline="0" dirty="0" smtClean="0"/>
              <a:t> FUNCTION </a:t>
            </a:r>
            <a:r>
              <a:rPr lang="zh-TW" altLang="en-US" baseline="0" dirty="0" smtClean="0"/>
              <a:t>中的 </a:t>
            </a:r>
            <a:r>
              <a:rPr lang="en-US" altLang="zh-TW" dirty="0" smtClean="0"/>
              <a:t>EXPORTING</a:t>
            </a:r>
            <a:r>
              <a:rPr lang="zh-TW" altLang="en-US" dirty="0" smtClean="0"/>
              <a:t> 在 </a:t>
            </a:r>
            <a:r>
              <a:rPr lang="en-US" altLang="zh-TW" baseline="0" dirty="0" smtClean="0"/>
              <a:t> Function Module</a:t>
            </a:r>
            <a:r>
              <a:rPr lang="zh-TW" altLang="en-US" baseline="0" dirty="0" smtClean="0"/>
              <a:t> 是中是</a:t>
            </a:r>
            <a:r>
              <a:rPr lang="en-US" altLang="zh-TW" baseline="0" dirty="0" smtClean="0"/>
              <a:t> Import</a:t>
            </a:r>
            <a:r>
              <a:rPr lang="zh-TW" altLang="en-US" baseline="0" dirty="0" smtClean="0"/>
              <a:t>，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                                      </a:t>
            </a:r>
            <a:r>
              <a:rPr lang="en-US" altLang="zh-TW" dirty="0" smtClean="0"/>
              <a:t>IMPORTING</a:t>
            </a:r>
            <a:r>
              <a:rPr lang="zh-TW" altLang="en-US" dirty="0" smtClean="0"/>
              <a:t> 在 </a:t>
            </a:r>
            <a:r>
              <a:rPr lang="en-US" altLang="zh-TW" baseline="0" dirty="0" smtClean="0"/>
              <a:t> Function Module</a:t>
            </a:r>
            <a:r>
              <a:rPr lang="zh-TW" altLang="en-US" baseline="0" dirty="0" smtClean="0"/>
              <a:t> 是中是</a:t>
            </a:r>
            <a:r>
              <a:rPr lang="en-US" altLang="zh-TW" baseline="0" dirty="0" smtClean="0"/>
              <a:t> Export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91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23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23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013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659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263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test=&gt;tmp</a:t>
            </a:r>
            <a:r>
              <a:rPr lang="zh-TW" altLang="en-US" baseline="0" dirty="0" smtClean="0"/>
              <a:t>  是取得</a:t>
            </a:r>
            <a:r>
              <a:rPr lang="en-US" altLang="zh-TW" baseline="0" dirty="0" smtClean="0"/>
              <a:t>data</a:t>
            </a:r>
            <a:r>
              <a:rPr lang="zh-TW" altLang="en-US" baseline="0" dirty="0" smtClean="0"/>
              <a:t>的值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dirty="0" smtClean="0"/>
              <a:t>Test-&gt;method_1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是使用</a:t>
            </a:r>
            <a:r>
              <a:rPr lang="en-US" altLang="zh-TW" baseline="0" dirty="0" smtClean="0"/>
              <a:t>class</a:t>
            </a:r>
            <a:r>
              <a:rPr lang="zh-TW" altLang="en-US" baseline="0" dirty="0" smtClean="0"/>
              <a:t>內的</a:t>
            </a:r>
            <a:r>
              <a:rPr lang="en-US" altLang="zh-TW" baseline="0" dirty="0" smtClean="0"/>
              <a:t>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921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280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1000</a:t>
            </a:r>
            <a:r>
              <a:rPr lang="zh-TW" altLang="en-US" dirty="0" smtClean="0"/>
              <a:t>為系統預設</a:t>
            </a:r>
            <a:r>
              <a:rPr lang="en-US" altLang="zh-TW" dirty="0" smtClean="0"/>
              <a:t>SCREEN</a:t>
            </a:r>
            <a:r>
              <a:rPr lang="zh-TW" altLang="en-US" dirty="0" smtClean="0"/>
              <a:t>編號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327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139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PBO</a:t>
            </a:r>
            <a:r>
              <a:rPr lang="zh-TW" altLang="en-US" dirty="0" smtClean="0"/>
              <a:t>：螢幕輸出之前需要執行的步驟，例如：</a:t>
            </a:r>
            <a:r>
              <a:rPr lang="en-US" altLang="zh-TW" dirty="0" smtClean="0"/>
              <a:t>Title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bar</a:t>
            </a:r>
            <a:r>
              <a:rPr lang="zh-TW" altLang="en-US" baseline="0" dirty="0" smtClean="0"/>
              <a:t> 、</a:t>
            </a:r>
            <a:r>
              <a:rPr lang="en-US" altLang="zh-TW" baseline="0" dirty="0" smtClean="0"/>
              <a:t>Gui status</a:t>
            </a:r>
            <a:r>
              <a:rPr lang="zh-TW" altLang="en-US" baseline="0" dirty="0" smtClean="0"/>
              <a:t>、初始化值</a:t>
            </a:r>
            <a:r>
              <a:rPr lang="en-US" altLang="zh-TW" baseline="0" dirty="0" smtClean="0"/>
              <a:t>...</a:t>
            </a:r>
            <a:r>
              <a:rPr lang="zh-TW" altLang="en-US" baseline="0" dirty="0" smtClean="0"/>
              <a:t>等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PAI</a:t>
            </a:r>
            <a:r>
              <a:rPr lang="zh-TW" altLang="en-US" dirty="0" smtClean="0"/>
              <a:t>：螢幕輸出之後，在螢幕上會進行的操作，例如：點擊按鈕會觸發的事件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6515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需到原程式創建</a:t>
            </a:r>
            <a:r>
              <a:rPr lang="en-US" altLang="zh-TW" dirty="0" smtClean="0"/>
              <a:t>MODULE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由於</a:t>
            </a:r>
            <a:r>
              <a:rPr lang="en-US" altLang="zh-TW" dirty="0" smtClean="0"/>
              <a:t>Screen</a:t>
            </a:r>
            <a:r>
              <a:rPr lang="zh-TW" altLang="en-US" dirty="0" smtClean="0"/>
              <a:t>為新建立，需要新建</a:t>
            </a:r>
            <a:r>
              <a:rPr lang="en-US" altLang="zh-TW" baseline="0" dirty="0" smtClean="0"/>
              <a:t>Gui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Status</a:t>
            </a:r>
            <a:r>
              <a:rPr lang="zh-TW" altLang="en-US" baseline="0" dirty="0" smtClean="0"/>
              <a:t>，要先設定離開畫面的功能，否則進入畫面後會無法跳出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425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236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838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085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7573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2807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4306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6249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2801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2801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0853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757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2955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2807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4306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6618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236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5028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9033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9978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301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236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網址：</a:t>
            </a:r>
            <a:r>
              <a:rPr lang="en-US" altLang="zh-TW" dirty="0" smtClean="0">
                <a:hlinkClick r:id="rId3"/>
              </a:rPr>
              <a:t>https://tools.hana.ondemand.com/#abap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513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236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在此修改程式仍會產生</a:t>
            </a:r>
            <a:r>
              <a:rPr lang="en-US" altLang="zh-TW" dirty="0" smtClean="0"/>
              <a:t>CR</a:t>
            </a:r>
            <a:r>
              <a:rPr lang="zh-TW" altLang="en-US" dirty="0" smtClean="0"/>
              <a:t>，也可進行</a:t>
            </a:r>
            <a:r>
              <a:rPr lang="en-US" altLang="zh-TW" dirty="0" smtClean="0"/>
              <a:t>CR</a:t>
            </a:r>
            <a:r>
              <a:rPr lang="zh-TW" altLang="en-US" dirty="0" smtClean="0"/>
              <a:t>的上傳，但需要至</a:t>
            </a:r>
            <a:r>
              <a:rPr lang="en-US" altLang="zh-TW" dirty="0" smtClean="0"/>
              <a:t>SAP</a:t>
            </a:r>
            <a:r>
              <a:rPr lang="zh-TW" altLang="en-US" dirty="0" smtClean="0"/>
              <a:t>進行</a:t>
            </a:r>
            <a:r>
              <a:rPr lang="en-US" altLang="zh-TW" dirty="0" smtClean="0"/>
              <a:t>SE10</a:t>
            </a:r>
            <a:r>
              <a:rPr lang="zh-TW" altLang="en-US" dirty="0" smtClean="0"/>
              <a:t>核發，</a:t>
            </a:r>
            <a:r>
              <a:rPr lang="en-US" altLang="zh-TW" dirty="0" smtClean="0"/>
              <a:t>STMS</a:t>
            </a:r>
            <a:r>
              <a:rPr lang="zh-TW" altLang="en-US" dirty="0" smtClean="0"/>
              <a:t>上傳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在此修改完程式也需要進行</a:t>
            </a:r>
            <a:r>
              <a:rPr lang="en-US" altLang="zh-TW" dirty="0" smtClean="0"/>
              <a:t>Active</a:t>
            </a:r>
            <a:r>
              <a:rPr lang="zh-TW" altLang="en-US" dirty="0" smtClean="0"/>
              <a:t>的動作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44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  字元</a:t>
            </a:r>
            <a:endParaRPr lang="en-US" altLang="zh-TW" dirty="0" smtClean="0"/>
          </a:p>
          <a:p>
            <a:r>
              <a:rPr lang="en-US" altLang="zh-TW" dirty="0" smtClean="0"/>
              <a:t>I</a:t>
            </a:r>
            <a:r>
              <a:rPr lang="zh-TW" altLang="en-US" dirty="0" smtClean="0"/>
              <a:t>   整數可做加總</a:t>
            </a:r>
            <a:endParaRPr lang="en-US" altLang="zh-TW" dirty="0" smtClean="0"/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  數字組成的字串，當輸入值為達最大長度時會補</a:t>
            </a:r>
            <a:r>
              <a:rPr lang="en-US" altLang="zh-TW" dirty="0" smtClean="0"/>
              <a:t>0</a:t>
            </a:r>
          </a:p>
          <a:p>
            <a:r>
              <a:rPr lang="en-US" altLang="zh-TW" dirty="0" smtClean="0"/>
              <a:t>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</a:t>
            </a:r>
            <a:r>
              <a:rPr lang="zh-TW" altLang="en-US" dirty="0" smtClean="0"/>
              <a:t> 時間格式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依照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欄位宣告的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會依照</a:t>
            </a:r>
            <a:r>
              <a:rPr lang="en-US" altLang="zh-TW" dirty="0" smtClean="0"/>
              <a:t>Data</a:t>
            </a:r>
            <a:r>
              <a:rPr lang="en-US" altLang="zh-TW" baseline="0" dirty="0" smtClean="0"/>
              <a:t> Element</a:t>
            </a:r>
            <a:r>
              <a:rPr lang="zh-TW" altLang="en-US" baseline="0" dirty="0" smtClean="0"/>
              <a:t>內的</a:t>
            </a:r>
            <a:r>
              <a:rPr lang="en-US" altLang="zh-TW" baseline="0" dirty="0" smtClean="0"/>
              <a:t>Domain</a:t>
            </a:r>
            <a:r>
              <a:rPr lang="zh-TW" altLang="en-US" baseline="0" dirty="0" smtClean="0"/>
              <a:t>格式</a:t>
            </a:r>
            <a:endParaRPr lang="en-US" altLang="zh-TW" dirty="0" smtClean="0"/>
          </a:p>
          <a:p>
            <a:r>
              <a:rPr lang="zh-TW" altLang="en-US" dirty="0" smtClean="0"/>
              <a:t>另外也可以宣告變數的長度，在變數名稱後使用括號，宣告長度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變數與括號不須有空格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887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在使用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時要注意逗號和句號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123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SORT TABLE     </a:t>
            </a:r>
            <a:r>
              <a:rPr lang="zh-TW" altLang="en-US" dirty="0" smtClean="0"/>
              <a:t>將資料依照欄位進行排序後再存入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HASHED TABLE</a:t>
            </a:r>
            <a:r>
              <a:rPr lang="zh-TW" altLang="en-US" dirty="0" smtClean="0"/>
              <a:t>  系統利用</a:t>
            </a:r>
            <a:r>
              <a:rPr lang="en-US" altLang="zh-TW" dirty="0" smtClean="0"/>
              <a:t>HASH</a:t>
            </a:r>
            <a:r>
              <a:rPr lang="zh-TW" altLang="en-US" dirty="0" smtClean="0"/>
              <a:t>算法管理表中數據，因此表內</a:t>
            </a:r>
            <a:r>
              <a:rPr lang="en-US" altLang="zh-TW" dirty="0" smtClean="0"/>
              <a:t>ROW</a:t>
            </a:r>
            <a:r>
              <a:rPr lang="zh-TW" altLang="en-US" dirty="0" smtClean="0"/>
              <a:t>的順序與時間條件無關，所以只能使用關鍵字才能進行訪問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651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OCCURS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是直接宣告此</a:t>
            </a:r>
            <a:r>
              <a:rPr lang="en-US" altLang="zh-TW" baseline="0" dirty="0" smtClean="0"/>
              <a:t>ITAB</a:t>
            </a:r>
            <a:r>
              <a:rPr lang="zh-TW" altLang="en-US" baseline="0" dirty="0" smtClean="0"/>
              <a:t>內表的記憶體，而</a:t>
            </a:r>
            <a:r>
              <a:rPr lang="en-US" altLang="zh-TW" baseline="0" dirty="0" smtClean="0"/>
              <a:t>0</a:t>
            </a:r>
            <a:r>
              <a:rPr lang="zh-TW" altLang="en-US" baseline="0" dirty="0" smtClean="0"/>
              <a:t>代表記憶體空間無限大</a:t>
            </a:r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A6E5-6665-44CD-9C63-B255D9EB30E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87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hana.ondemand.com/#abap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tools.hana.ondemand.com/#ab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ABAP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44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第二</a:t>
            </a:r>
            <a:r>
              <a:rPr lang="zh-TW" altLang="en-US" dirty="0" smtClean="0"/>
              <a:t>種，直接宣告</a:t>
            </a:r>
            <a:r>
              <a:rPr lang="en-US" altLang="zh-TW" dirty="0" smtClean="0"/>
              <a:t>ITAB</a:t>
            </a:r>
            <a:r>
              <a:rPr lang="zh-TW" altLang="en-US" dirty="0" smtClean="0"/>
              <a:t>內部欄位</a:t>
            </a:r>
            <a:endParaRPr lang="en-US" altLang="zh-TW" dirty="0"/>
          </a:p>
          <a:p>
            <a:r>
              <a:rPr lang="en-US" altLang="zh-TW" dirty="0" smtClean="0"/>
              <a:t>DATA :</a:t>
            </a:r>
            <a:r>
              <a:rPr lang="zh-TW" altLang="en-US" dirty="0" smtClean="0"/>
              <a:t> </a:t>
            </a:r>
            <a:r>
              <a:rPr lang="en-US" altLang="zh-TW" dirty="0" smtClean="0"/>
              <a:t>BEGIN OF </a:t>
            </a:r>
            <a:r>
              <a:rPr lang="en-US" altLang="zh-TW" sz="2800" dirty="0" smtClean="0"/>
              <a:t>gt_itab_1 </a:t>
            </a:r>
            <a:r>
              <a:rPr lang="en-US" altLang="zh-TW" sz="2800" dirty="0" smtClean="0">
                <a:solidFill>
                  <a:srgbClr val="FF0000"/>
                </a:solidFill>
              </a:rPr>
              <a:t>OCCURS 0.</a:t>
            </a:r>
            <a:endParaRPr lang="en-US" altLang="zh-TW" sz="2800" dirty="0" smtClean="0"/>
          </a:p>
          <a:p>
            <a:pPr marL="1371600" lvl="3" indent="0">
              <a:buNone/>
            </a:pPr>
            <a:r>
              <a:rPr lang="en-US" altLang="zh-TW" sz="2300" dirty="0" smtClean="0"/>
              <a:t>	INCLUDE </a:t>
            </a:r>
            <a:r>
              <a:rPr lang="en-US" altLang="zh-TW" sz="2300" dirty="0"/>
              <a:t>STRUCTURE gs_struc_1</a:t>
            </a:r>
            <a:r>
              <a:rPr lang="en-US" altLang="zh-TW" sz="2300" dirty="0">
                <a:solidFill>
                  <a:srgbClr val="FF0000"/>
                </a:solidFill>
              </a:rPr>
              <a:t>.</a:t>
            </a:r>
          </a:p>
          <a:p>
            <a:pPr marL="1371600" lvl="3" indent="0">
              <a:buNone/>
            </a:pPr>
            <a:r>
              <a:rPr lang="en-US" altLang="zh-TW" sz="2300" dirty="0" smtClean="0"/>
              <a:t>	DATA</a:t>
            </a:r>
            <a:r>
              <a:rPr lang="en-US" altLang="zh-TW" sz="2300" dirty="0"/>
              <a:t>: ch TYPE C</a:t>
            </a:r>
            <a:r>
              <a:rPr lang="en-US" altLang="zh-TW" sz="2300" dirty="0">
                <a:solidFill>
                  <a:srgbClr val="FF0000"/>
                </a:solidFill>
              </a:rPr>
              <a:t>,</a:t>
            </a:r>
          </a:p>
          <a:p>
            <a:pPr marL="1371600" lvl="3" indent="0">
              <a:buNone/>
            </a:pPr>
            <a:r>
              <a:rPr lang="en-US" altLang="zh-TW" sz="2300" dirty="0"/>
              <a:t>            </a:t>
            </a:r>
            <a:r>
              <a:rPr lang="en-US" altLang="zh-TW" sz="2300" dirty="0" smtClean="0"/>
              <a:t>   str </a:t>
            </a:r>
            <a:r>
              <a:rPr lang="en-US" altLang="zh-TW" sz="2300" dirty="0"/>
              <a:t>TYPE STRING</a:t>
            </a:r>
            <a:r>
              <a:rPr lang="en-US" altLang="zh-TW" sz="2300" dirty="0">
                <a:solidFill>
                  <a:srgbClr val="FF0000"/>
                </a:solidFill>
              </a:rPr>
              <a:t>.</a:t>
            </a:r>
          </a:p>
          <a:p>
            <a:pPr marL="914400" lvl="2" indent="0">
              <a:buNone/>
            </a:pPr>
            <a:r>
              <a:rPr lang="en-US" altLang="zh-TW" sz="2300" dirty="0"/>
              <a:t>    </a:t>
            </a:r>
            <a:r>
              <a:rPr lang="en-US" altLang="zh-TW" sz="2300" dirty="0" smtClean="0"/>
              <a:t>    END </a:t>
            </a:r>
            <a:r>
              <a:rPr lang="en-US" altLang="zh-TW" sz="2300" dirty="0"/>
              <a:t>OF gs_struc_2.</a:t>
            </a:r>
          </a:p>
          <a:p>
            <a:endParaRPr lang="en-US" altLang="zh-TW" sz="2800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</a:t>
            </a:r>
            <a:r>
              <a:rPr lang="zh-TW" altLang="en-US" dirty="0"/>
              <a:t>基礎語法</a:t>
            </a:r>
            <a:r>
              <a:rPr lang="en-US" altLang="zh-TW" dirty="0"/>
              <a:t>(Internal Table)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90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/>
              <a:t>Header </a:t>
            </a:r>
            <a:r>
              <a:rPr lang="en-US" altLang="zh-TW" sz="3200" dirty="0" smtClean="0"/>
              <a:t>Line</a:t>
            </a:r>
            <a:r>
              <a:rPr lang="zh-TW" altLang="en-US" sz="3200" dirty="0" smtClean="0"/>
              <a:t>是在宣告一個內表時，同時給一個與內表相同的</a:t>
            </a:r>
            <a:r>
              <a:rPr lang="en-US" altLang="zh-TW" sz="3200" dirty="0"/>
              <a:t>Structure</a:t>
            </a:r>
            <a:endParaRPr lang="en-US" altLang="zh-TW" sz="3200" dirty="0" smtClean="0"/>
          </a:p>
          <a:p>
            <a:r>
              <a:rPr lang="en-US" altLang="zh-TW" dirty="0" smtClean="0"/>
              <a:t>DATA </a:t>
            </a:r>
            <a:r>
              <a:rPr lang="en-US" altLang="zh-TW" dirty="0"/>
              <a:t>gt_itab_1 TYPE TABLE OF </a:t>
            </a:r>
            <a:r>
              <a:rPr lang="en-US" altLang="zh-TW" dirty="0" smtClean="0"/>
              <a:t>gs_struc_1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WITH HEADER LINE</a:t>
            </a:r>
            <a:endParaRPr lang="en-US" altLang="zh-TW" dirty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OCCURS 0 </a:t>
            </a:r>
            <a:r>
              <a:rPr lang="zh-TW" altLang="en-US" dirty="0" smtClean="0"/>
              <a:t>時就會同時宣告</a:t>
            </a:r>
            <a:r>
              <a:rPr lang="en-US" altLang="zh-TW" dirty="0" smtClean="0"/>
              <a:t>HEADERLINE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</a:t>
            </a:r>
            <a:r>
              <a:rPr lang="zh-TW" altLang="en-US" dirty="0"/>
              <a:t>基礎語法</a:t>
            </a:r>
            <a:r>
              <a:rPr lang="en-US" altLang="zh-TW" dirty="0" smtClean="0"/>
              <a:t>(Header Line)</a:t>
            </a:r>
            <a:endParaRPr lang="zh-TW" altLang="en-US" dirty="0"/>
          </a:p>
        </p:txBody>
      </p:sp>
      <p:pic>
        <p:nvPicPr>
          <p:cNvPr id="2050" name="Picture 2" descr="C:\Users\A109021\Downloads\15922859499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646" y="4038600"/>
            <a:ext cx="52101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2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LOOP AT </a:t>
            </a:r>
            <a:r>
              <a:rPr lang="en-US" altLang="zh-TW" dirty="0" smtClean="0"/>
              <a:t>[</a:t>
            </a:r>
            <a:r>
              <a:rPr lang="zh-TW" altLang="en-US" dirty="0" smtClean="0"/>
              <a:t>內表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INTO</a:t>
            </a:r>
            <a:r>
              <a:rPr lang="en-US" altLang="zh-TW" dirty="0" smtClean="0"/>
              <a:t> [Structure] [</a:t>
            </a:r>
            <a:r>
              <a:rPr lang="en-US" altLang="zh-TW" dirty="0" smtClean="0">
                <a:solidFill>
                  <a:srgbClr val="0070C0"/>
                </a:solidFill>
              </a:rPr>
              <a:t>WHERE</a:t>
            </a:r>
            <a:r>
              <a:rPr lang="en-US" altLang="zh-TW" dirty="0" smtClean="0"/>
              <a:t> condition].</a:t>
            </a:r>
          </a:p>
          <a:p>
            <a:pPr marL="109728" indent="0">
              <a:buNone/>
            </a:pP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070C0"/>
                </a:solidFill>
              </a:rPr>
              <a:t>AT FRIST</a:t>
            </a:r>
            <a:r>
              <a:rPr lang="en-US" altLang="zh-TW" dirty="0" smtClean="0"/>
              <a:t> {</a:t>
            </a:r>
            <a:r>
              <a:rPr lang="en-US" altLang="zh-TW" dirty="0" smtClean="0">
                <a:solidFill>
                  <a:srgbClr val="0070C0"/>
                </a:solidFill>
              </a:rPr>
              <a:t>LAST</a:t>
            </a:r>
            <a:r>
              <a:rPr lang="en-US" altLang="zh-TW" dirty="0" smtClean="0"/>
              <a:t>}.</a:t>
            </a:r>
          </a:p>
          <a:p>
            <a:pPr marL="109728" indent="0">
              <a:buNone/>
            </a:pPr>
            <a:r>
              <a:rPr lang="zh-TW" altLang="en-US" dirty="0" smtClean="0"/>
              <a:t>      </a:t>
            </a:r>
            <a:r>
              <a:rPr lang="en-US" altLang="zh-TW" dirty="0" smtClean="0"/>
              <a:t>...</a:t>
            </a:r>
          </a:p>
          <a:p>
            <a:pPr marL="109728" indent="0">
              <a:buNone/>
            </a:pP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070C0"/>
                </a:solidFill>
              </a:rPr>
              <a:t>ENDAT</a:t>
            </a:r>
            <a:r>
              <a:rPr lang="en-US" altLang="zh-TW" dirty="0" smtClean="0"/>
              <a:t>.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IF</a:t>
            </a:r>
            <a:r>
              <a:rPr lang="en-US" altLang="zh-TW" dirty="0" smtClean="0"/>
              <a:t> [condition].</a:t>
            </a:r>
          </a:p>
          <a:p>
            <a:pPr marL="109728" indent="0">
              <a:buNone/>
            </a:pPr>
            <a:endParaRPr lang="en-US" altLang="zh-TW" dirty="0" smtClean="0"/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ENDIF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marL="109728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ENDLOOP</a:t>
            </a:r>
            <a:r>
              <a:rPr lang="en-US" altLang="zh-TW" dirty="0" smtClean="0"/>
              <a:t>.</a:t>
            </a:r>
            <a:endParaRPr lang="zh-TW" alt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</a:t>
            </a:r>
            <a:r>
              <a:rPr lang="zh-TW" altLang="en-US" dirty="0"/>
              <a:t>基礎語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22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APPEND [structure] TO [</a:t>
            </a:r>
            <a:r>
              <a:rPr lang="zh-TW" altLang="en-US" dirty="0" smtClean="0"/>
              <a:t>內表</a:t>
            </a:r>
            <a:r>
              <a:rPr lang="en-US" altLang="zh-TW" dirty="0" smtClean="0"/>
              <a:t>].</a:t>
            </a:r>
          </a:p>
          <a:p>
            <a:r>
              <a:rPr lang="en-US" altLang="zh-TW" dirty="0" smtClean="0"/>
              <a:t>INSERT [</a:t>
            </a:r>
            <a:r>
              <a:rPr lang="zh-TW" altLang="en-US" dirty="0" smtClean="0"/>
              <a:t>內表、資料表</a:t>
            </a:r>
            <a:r>
              <a:rPr lang="en-US" altLang="zh-TW" dirty="0" smtClean="0"/>
              <a:t>] FROM </a:t>
            </a:r>
            <a:r>
              <a:rPr lang="en-US" altLang="zh-TW" dirty="0"/>
              <a:t>[structure</a:t>
            </a:r>
            <a:r>
              <a:rPr lang="en-US" altLang="zh-TW" dirty="0" smtClean="0"/>
              <a:t>].</a:t>
            </a:r>
          </a:p>
          <a:p>
            <a:r>
              <a:rPr lang="en-US" altLang="zh-TW" dirty="0" smtClean="0"/>
              <a:t>MODIFY [</a:t>
            </a:r>
            <a:r>
              <a:rPr lang="zh-TW" altLang="en-US" dirty="0"/>
              <a:t>內表、資料表</a:t>
            </a:r>
            <a:r>
              <a:rPr lang="en-US" altLang="zh-TW" dirty="0" smtClean="0"/>
              <a:t>] FROM [structure].</a:t>
            </a:r>
          </a:p>
          <a:p>
            <a:r>
              <a:rPr lang="en-US" altLang="zh-TW" dirty="0" smtClean="0"/>
              <a:t>DELECT [</a:t>
            </a:r>
            <a:r>
              <a:rPr lang="zh-TW" altLang="en-US" dirty="0" smtClean="0"/>
              <a:t>內表、資料表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/>
              <a:t>FROM [structure].</a:t>
            </a:r>
          </a:p>
          <a:p>
            <a:endParaRPr lang="en-US" altLang="zh-TW" dirty="0"/>
          </a:p>
          <a:p>
            <a:r>
              <a:rPr lang="zh-TW" altLang="en-US" dirty="0" smtClean="0"/>
              <a:t>新增</a:t>
            </a:r>
            <a:r>
              <a:rPr lang="en-US" altLang="zh-TW" dirty="0" smtClean="0"/>
              <a:t>SAP</a:t>
            </a:r>
            <a:r>
              <a:rPr lang="zh-TW" altLang="en-US" dirty="0" smtClean="0"/>
              <a:t>資料表只能通過</a:t>
            </a:r>
            <a:r>
              <a:rPr lang="en-US" altLang="zh-TW" dirty="0" smtClean="0"/>
              <a:t>MODIFY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或者使用</a:t>
            </a:r>
            <a:r>
              <a:rPr lang="en-US" altLang="zh-TW" dirty="0" smtClean="0"/>
              <a:t>BAPI</a:t>
            </a:r>
            <a:r>
              <a:rPr lang="zh-TW" altLang="en-US" dirty="0" smtClean="0"/>
              <a:t>等方式</a:t>
            </a:r>
            <a:r>
              <a:rPr lang="en-US" altLang="zh-TW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</a:t>
            </a:r>
            <a:r>
              <a:rPr lang="zh-TW" altLang="en-US" dirty="0"/>
              <a:t>基礎語法</a:t>
            </a:r>
          </a:p>
        </p:txBody>
      </p:sp>
    </p:spTree>
    <p:extLst>
      <p:ext uri="{BB962C8B-B14F-4D97-AF65-F5344CB8AC3E}">
        <p14:creationId xmlns:p14="http://schemas.microsoft.com/office/powerpoint/2010/main" val="346016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497" y="16764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ABAP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基礎語法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變數、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Work Area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Internal Table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Header line)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Select</a:t>
            </a:r>
          </a:p>
          <a:p>
            <a:endParaRPr lang="en-US" altLang="zh-TW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用參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CALL FUNCTION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ALV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RFC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CDS VIEW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7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altLang="zh-TW" dirty="0" smtClean="0">
                <a:latin typeface="+mn-ea"/>
              </a:rPr>
              <a:t>SELECT [TABLE~FIELD]</a:t>
            </a:r>
          </a:p>
          <a:p>
            <a:pPr marL="109728" indent="0">
              <a:buNone/>
            </a:pPr>
            <a:r>
              <a:rPr lang="en-US" altLang="zh-TW" dirty="0" smtClean="0">
                <a:latin typeface="+mn-ea"/>
              </a:rPr>
              <a:t>FROM [TABLE]</a:t>
            </a:r>
          </a:p>
          <a:p>
            <a:pPr marL="109728" indent="0">
              <a:buNone/>
            </a:pPr>
            <a:r>
              <a:rPr lang="en-US" altLang="zh-TW" dirty="0" smtClean="0">
                <a:latin typeface="+mn-ea"/>
              </a:rPr>
              <a:t>INTO {</a:t>
            </a:r>
            <a:r>
              <a:rPr lang="en-US" altLang="zh-TW" dirty="0">
                <a:latin typeface="+mn-ea"/>
              </a:rPr>
              <a:t>CORRESPONDING FIELDS </a:t>
            </a:r>
            <a:r>
              <a:rPr lang="en-US" altLang="zh-TW" dirty="0" smtClean="0">
                <a:latin typeface="+mn-ea"/>
              </a:rPr>
              <a:t>OF} TABLE [</a:t>
            </a:r>
            <a:r>
              <a:rPr lang="zh-TW" altLang="en-US" dirty="0" smtClean="0">
                <a:latin typeface="+mn-ea"/>
              </a:rPr>
              <a:t>內表</a:t>
            </a:r>
            <a:r>
              <a:rPr lang="en-US" altLang="zh-TW" dirty="0" smtClean="0">
                <a:latin typeface="+mn-ea"/>
              </a:rPr>
              <a:t>]</a:t>
            </a:r>
          </a:p>
          <a:p>
            <a:pPr marL="109728" indent="0">
              <a:buNone/>
            </a:pPr>
            <a:r>
              <a:rPr lang="en-US" altLang="zh-TW" dirty="0" smtClean="0">
                <a:latin typeface="+mn-ea"/>
              </a:rPr>
              <a:t>{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INNER  JOIN 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[TABLE] ON [</a:t>
            </a:r>
            <a:r>
              <a:rPr lang="zh-TW" altLang="en-US" dirty="0" smtClean="0">
                <a:latin typeface="+mn-ea"/>
              </a:rPr>
              <a:t>條件</a:t>
            </a:r>
            <a:r>
              <a:rPr lang="en-US" altLang="zh-TW" dirty="0" smtClean="0">
                <a:latin typeface="+mn-ea"/>
              </a:rPr>
              <a:t>]</a:t>
            </a:r>
          </a:p>
          <a:p>
            <a:pPr marL="109728" indent="0">
              <a:buNone/>
            </a:pPr>
            <a:r>
              <a:rPr lang="en-US" altLang="zh-TW" sz="2700" dirty="0">
                <a:latin typeface="+mn-ea"/>
              </a:rPr>
              <a:t> </a:t>
            </a:r>
            <a:r>
              <a:rPr lang="en-US" altLang="zh-TW" sz="2700" dirty="0" smtClean="0">
                <a:latin typeface="+mn-ea"/>
              </a:rPr>
              <a:t> OUTER</a:t>
            </a:r>
            <a:endParaRPr lang="en-US" altLang="zh-TW" dirty="0">
              <a:latin typeface="+mn-ea"/>
            </a:endParaRPr>
          </a:p>
          <a:p>
            <a:pPr marL="109728" indent="0">
              <a:buNone/>
            </a:pPr>
            <a:r>
              <a:rPr lang="en-US" altLang="zh-TW" sz="2700" dirty="0" smtClean="0">
                <a:latin typeface="+mn-ea"/>
              </a:rPr>
              <a:t>  LEFT</a:t>
            </a:r>
            <a:endParaRPr lang="en-US" altLang="zh-TW" dirty="0">
              <a:latin typeface="+mn-ea"/>
            </a:endParaRPr>
          </a:p>
          <a:p>
            <a:pPr marL="109728" indent="0">
              <a:buNone/>
            </a:pPr>
            <a:r>
              <a:rPr lang="en-US" altLang="zh-TW" sz="2700" dirty="0" smtClean="0">
                <a:latin typeface="+mn-ea"/>
              </a:rPr>
              <a:t>  RIGHT</a:t>
            </a:r>
          </a:p>
          <a:p>
            <a:pPr marL="109728" indent="0">
              <a:buNone/>
            </a:pPr>
            <a:r>
              <a:rPr lang="en-US" altLang="zh-TW" dirty="0" smtClean="0">
                <a:latin typeface="+mn-ea"/>
              </a:rPr>
              <a:t>}</a:t>
            </a:r>
          </a:p>
          <a:p>
            <a:pPr marL="109728" indent="0">
              <a:buNone/>
            </a:pPr>
            <a:r>
              <a:rPr lang="en-US" altLang="zh-TW" dirty="0" smtClean="0">
                <a:latin typeface="+mn-ea"/>
              </a:rPr>
              <a:t>{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FOR ENTRY IN [</a:t>
            </a:r>
            <a:r>
              <a:rPr lang="zh-TW" altLang="en-US" dirty="0" smtClean="0">
                <a:latin typeface="+mn-ea"/>
              </a:rPr>
              <a:t>內表</a:t>
            </a:r>
            <a:r>
              <a:rPr lang="en-US" altLang="zh-TW" dirty="0" smtClean="0">
                <a:latin typeface="+mn-ea"/>
              </a:rPr>
              <a:t>]</a:t>
            </a:r>
          </a:p>
          <a:p>
            <a:pPr marL="109728" indent="0">
              <a:buNone/>
            </a:pPr>
            <a:r>
              <a:rPr lang="en-US" altLang="zh-TW" dirty="0" smtClean="0">
                <a:latin typeface="+mn-ea"/>
              </a:rPr>
              <a:t>}</a:t>
            </a:r>
          </a:p>
          <a:p>
            <a:pPr marL="109728" indent="0">
              <a:buNone/>
            </a:pPr>
            <a:r>
              <a:rPr lang="en-US" altLang="zh-TW" dirty="0" smtClean="0">
                <a:latin typeface="+mn-ea"/>
              </a:rPr>
              <a:t>WHERE [</a:t>
            </a:r>
            <a:r>
              <a:rPr lang="zh-TW" altLang="en-US" dirty="0" smtClean="0">
                <a:latin typeface="+mn-ea"/>
              </a:rPr>
              <a:t>條件</a:t>
            </a:r>
            <a:r>
              <a:rPr lang="en-US" altLang="zh-TW" dirty="0" smtClean="0">
                <a:latin typeface="+mn-ea"/>
              </a:rPr>
              <a:t>].</a:t>
            </a:r>
            <a:endParaRPr lang="zh-TW" altLang="en-US" dirty="0">
              <a:latin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ABAP-SELECT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726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497" y="16764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ABAP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基礎語法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變數、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Work Area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Internal Table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Header line)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Select</a:t>
            </a:r>
          </a:p>
          <a:p>
            <a:endParaRPr lang="en-US" altLang="zh-TW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常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用參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endParaRPr lang="en-US" altLang="zh-TW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CALL FUNCTION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ALV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RFC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CDS VIEW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6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549342"/>
              </p:ext>
            </p:extLst>
          </p:nvPr>
        </p:nvGraphicFramePr>
        <p:xfrm>
          <a:off x="533400" y="1557711"/>
          <a:ext cx="8229600" cy="449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387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參數名稱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4059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SY-SUBRC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系統返還值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</a:t>
                      </a:r>
                      <a:r>
                        <a:rPr lang="en-US" altLang="zh-TW" dirty="0" smtClean="0"/>
                        <a:t>SELECT</a:t>
                      </a:r>
                      <a:r>
                        <a:rPr lang="zh-TW" altLang="en-US" dirty="0" smtClean="0"/>
                        <a:t>的返還值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：代表程式執行成功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4</a:t>
                      </a:r>
                      <a:r>
                        <a:rPr lang="zh-TW" altLang="en-US" dirty="0" smtClean="0"/>
                        <a:t>：沒有資料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：</a:t>
                      </a:r>
                      <a:r>
                        <a:rPr lang="zh-TW" altLang="en-US" sz="1600" dirty="0" smtClean="0"/>
                        <a:t>只有在</a:t>
                      </a:r>
                      <a:r>
                        <a:rPr lang="en-US" altLang="zh-TW" sz="1600" dirty="0" smtClean="0"/>
                        <a:t>SELECT SINGLE</a:t>
                      </a:r>
                    </a:p>
                    <a:p>
                      <a:r>
                        <a:rPr lang="zh-TW" altLang="en-US" sz="1600" dirty="0" smtClean="0"/>
                        <a:t>      中會出現，代表有搜尋</a:t>
                      </a:r>
                      <a:endParaRPr lang="en-US" altLang="zh-TW" sz="1600" dirty="0" smtClean="0"/>
                    </a:p>
                    <a:p>
                      <a:r>
                        <a:rPr lang="zh-TW" altLang="en-US" sz="1600" dirty="0" smtClean="0"/>
                        <a:t>      到超過一比結果</a:t>
                      </a:r>
                      <a:endParaRPr lang="zh-TW" altLang="en-US" sz="1600" dirty="0"/>
                    </a:p>
                  </a:txBody>
                  <a:tcPr/>
                </a:tc>
              </a:tr>
              <a:tr h="36394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SY-INDEX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當前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LOOP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循環過的次數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394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SY-TABIX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當前處理的是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internal table 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的第幾筆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3947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SY-DATUM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當前系統日期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3947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SY-UZEIT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當前系統時間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609599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SY-UNAME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當前使用者登入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SAP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ABAP-</a:t>
            </a:r>
            <a:r>
              <a:rPr lang="zh-TW" altLang="en-US" dirty="0" smtClean="0"/>
              <a:t>常用參數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234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497" y="16764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ABAP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基礎語法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變數、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Work Area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Internal Table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Header line)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Select</a:t>
            </a:r>
          </a:p>
          <a:p>
            <a:endParaRPr lang="en-US" altLang="zh-TW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用參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CALL FUNCTION</a:t>
            </a:r>
            <a:endParaRPr lang="en-US" altLang="zh-TW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ALV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RFC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CDS VIEW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51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CALL FUNCTION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92D050"/>
                </a:solidFill>
              </a:rPr>
              <a:t>‘FUNCTION</a:t>
            </a:r>
            <a:r>
              <a:rPr lang="zh-TW" altLang="en-US" dirty="0" smtClean="0">
                <a:solidFill>
                  <a:srgbClr val="92D050"/>
                </a:solidFill>
              </a:rPr>
              <a:t>名字</a:t>
            </a:r>
            <a:r>
              <a:rPr lang="en-US" altLang="zh-TW" dirty="0" smtClean="0">
                <a:solidFill>
                  <a:srgbClr val="92D050"/>
                </a:solidFill>
              </a:rPr>
              <a:t>’</a:t>
            </a:r>
          </a:p>
          <a:p>
            <a:pPr marL="109728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>
                <a:solidFill>
                  <a:srgbClr val="0070C0"/>
                </a:solidFill>
              </a:rPr>
              <a:t>EXPORTING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input    =  lv_input</a:t>
            </a:r>
          </a:p>
          <a:p>
            <a:pPr marL="109728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smtClean="0">
                <a:solidFill>
                  <a:srgbClr val="0070C0"/>
                </a:solidFill>
              </a:rPr>
              <a:t>IMPORTING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output  =  lv_output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CHANGING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change =  lv_change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TABLE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table     = lt_table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EXCEPTIONS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exception_1  = 0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exception_2  = 1.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ABAP-CALL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77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497" y="16764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ABAP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基礎語法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變數、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Work Area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Internal Table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Header line)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Select</a:t>
            </a: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用參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CALL FUNCTION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ALV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RFC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CDS VIEW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552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ABAP-CALL FUNCTION</a:t>
            </a:r>
            <a:endParaRPr lang="zh-TW" altLang="en-US" dirty="0"/>
          </a:p>
        </p:txBody>
      </p:sp>
      <p:pic>
        <p:nvPicPr>
          <p:cNvPr id="1026" name="Picture 2" descr="C:\Users\A109021\Downloads\15924696760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5342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147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497" y="16764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ABAP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基礎語法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變數、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Work Area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Internal Table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Header line)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Select</a:t>
            </a:r>
          </a:p>
          <a:p>
            <a:endParaRPr lang="en-US" altLang="zh-TW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用參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CALL FUNCTION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ALV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RFC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CDS VIEW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8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ALV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全名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SAP List Viewer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，是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ABAP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中表單的瀏覽器，可以使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中的表單標準、簡單化，可使表單以網格的方式呈現，更自帶有匯總、排序、篩選等功能，可以提高報表輸出的可讀性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能性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有提供一套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ALV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的功能模塊，主要可分為兩種顯示方式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ABAP-ALV(</a:t>
            </a:r>
            <a:r>
              <a:rPr lang="zh-TW" altLang="en-US" dirty="0" smtClean="0"/>
              <a:t>基礎介紹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5738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Grid</a:t>
            </a:r>
            <a:r>
              <a:rPr lang="zh-TW" altLang="zh-TW" dirty="0"/>
              <a:t>，調用的</a:t>
            </a:r>
            <a:r>
              <a:rPr lang="en-US" altLang="zh-TW" dirty="0"/>
              <a:t>function</a:t>
            </a:r>
            <a:r>
              <a:rPr lang="zh-TW" altLang="zh-TW" dirty="0"/>
              <a:t>為 </a:t>
            </a:r>
            <a:r>
              <a:rPr lang="en-US" altLang="zh-TW" dirty="0">
                <a:solidFill>
                  <a:srgbClr val="00B050"/>
                </a:solidFill>
              </a:rPr>
              <a:t>REUSE_ALV_GRID_DISPLAY</a:t>
            </a:r>
            <a:r>
              <a:rPr lang="zh-TW" altLang="zh-TW" dirty="0"/>
              <a:t>，輸出如下圖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ABAP-ALV(</a:t>
            </a:r>
            <a:r>
              <a:rPr lang="zh-TW" altLang="en-US" dirty="0"/>
              <a:t>基礎介紹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2514600"/>
            <a:ext cx="6781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58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List</a:t>
            </a:r>
            <a:r>
              <a:rPr lang="zh-TW" altLang="zh-TW" dirty="0"/>
              <a:t>，調用的</a:t>
            </a:r>
            <a:r>
              <a:rPr lang="en-US" altLang="zh-TW" dirty="0"/>
              <a:t>function</a:t>
            </a:r>
            <a:r>
              <a:rPr lang="zh-TW" altLang="zh-TW" dirty="0"/>
              <a:t>為</a:t>
            </a:r>
            <a:r>
              <a:rPr lang="en-US" altLang="zh-TW" dirty="0">
                <a:solidFill>
                  <a:srgbClr val="00B050"/>
                </a:solidFill>
              </a:rPr>
              <a:t>REUSE_ALV_LIST_DISPLAY</a:t>
            </a:r>
            <a:r>
              <a:rPr lang="zh-TW" altLang="zh-TW" dirty="0"/>
              <a:t>，輸出如下圖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ABAP-ALV(</a:t>
            </a:r>
            <a:r>
              <a:rPr lang="zh-TW" altLang="en-US" dirty="0"/>
              <a:t>基礎介紹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Picture 3" descr="ALV list displa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6858000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129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en-US" altLang="zh-TW" dirty="0"/>
              <a:t> </a:t>
            </a:r>
            <a:r>
              <a:rPr lang="en-US" altLang="zh-TW" dirty="0" smtClean="0"/>
              <a:t>Data_retrieval</a:t>
            </a:r>
          </a:p>
          <a:p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en-US" altLang="zh-TW" dirty="0"/>
              <a:t> </a:t>
            </a:r>
            <a:r>
              <a:rPr lang="en-US" altLang="zh-TW" dirty="0" smtClean="0"/>
              <a:t>Build_fieldcatalog</a:t>
            </a:r>
          </a:p>
          <a:p>
            <a:endParaRPr lang="en-US" altLang="zh-TW" dirty="0"/>
          </a:p>
          <a:p>
            <a:r>
              <a:rPr lang="en-US" altLang="zh-TW" dirty="0" smtClean="0"/>
              <a:t>3.</a:t>
            </a:r>
            <a:r>
              <a:rPr lang="en-US" altLang="zh-TW" dirty="0"/>
              <a:t> Build_layout</a:t>
            </a:r>
            <a:endParaRPr lang="zh-TW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en-US" altLang="zh-TW" dirty="0"/>
              <a:t> Display_alv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ABAP-ALV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建立步驟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1316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1. </a:t>
            </a:r>
            <a:r>
              <a:rPr lang="en-US" altLang="zh-TW" b="1" dirty="0" smtClean="0">
                <a:solidFill>
                  <a:srgbClr val="FF0000"/>
                </a:solidFill>
              </a:rPr>
              <a:t>Data_retrieval </a:t>
            </a:r>
            <a:r>
              <a:rPr lang="en-US" altLang="zh-TW" b="1" dirty="0" smtClean="0"/>
              <a:t>=&gt;</a:t>
            </a:r>
            <a:r>
              <a:rPr lang="zh-TW" altLang="zh-TW" dirty="0"/>
              <a:t>依照蒐尋條件將資料放進內表中，將資料轉置至</a:t>
            </a:r>
            <a:r>
              <a:rPr lang="en-US" altLang="zh-TW" dirty="0"/>
              <a:t>gt_alv</a:t>
            </a:r>
            <a:r>
              <a:rPr lang="zh-TW" altLang="zh-TW" dirty="0" smtClean="0"/>
              <a:t>中</a:t>
            </a:r>
            <a:endParaRPr lang="en-US" altLang="zh-TW" dirty="0"/>
          </a:p>
          <a:p>
            <a:r>
              <a:rPr lang="en-US" altLang="zh-TW" dirty="0"/>
              <a:t>2. Build_fieldcatalog</a:t>
            </a:r>
          </a:p>
          <a:p>
            <a:endParaRPr lang="en-US" altLang="zh-TW" dirty="0"/>
          </a:p>
          <a:p>
            <a:r>
              <a:rPr lang="en-US" altLang="zh-TW" dirty="0"/>
              <a:t>3. Build_layout</a:t>
            </a:r>
            <a:endParaRPr lang="zh-TW" altLang="zh-TW" dirty="0"/>
          </a:p>
          <a:p>
            <a:endParaRPr lang="en-US" altLang="zh-TW" dirty="0"/>
          </a:p>
          <a:p>
            <a:r>
              <a:rPr lang="en-US" altLang="zh-TW" dirty="0"/>
              <a:t>4. Display_alv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ABAP-ALV(</a:t>
            </a:r>
            <a:r>
              <a:rPr lang="zh-TW" altLang="en-US" dirty="0"/>
              <a:t>建立步驟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800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en-US" altLang="zh-TW" dirty="0"/>
              <a:t> </a:t>
            </a:r>
            <a:r>
              <a:rPr lang="en-US" altLang="zh-TW" dirty="0" smtClean="0"/>
              <a:t>Data_retrieval</a:t>
            </a:r>
          </a:p>
          <a:p>
            <a:endParaRPr lang="en-US" altLang="zh-TW" dirty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2.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Build_fieldcatalog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/>
              <a:t>=&gt;</a:t>
            </a:r>
            <a:r>
              <a:rPr lang="zh-TW" altLang="zh-TW" dirty="0"/>
              <a:t>建立</a:t>
            </a:r>
            <a:r>
              <a:rPr lang="en-US" altLang="zh-TW" dirty="0"/>
              <a:t>ALV</a:t>
            </a:r>
            <a:r>
              <a:rPr lang="zh-TW" altLang="zh-TW" dirty="0"/>
              <a:t>輸出欄位條件，例：欄位名稱、輸出長度、是否可編輯</a:t>
            </a:r>
            <a:r>
              <a:rPr lang="en-US" altLang="zh-TW" dirty="0"/>
              <a:t>...</a:t>
            </a:r>
            <a:r>
              <a:rPr lang="zh-TW" altLang="zh-TW" dirty="0" smtClean="0"/>
              <a:t>等</a:t>
            </a:r>
            <a:endParaRPr lang="en-US" altLang="zh-TW" dirty="0"/>
          </a:p>
          <a:p>
            <a:r>
              <a:rPr lang="en-US" altLang="zh-TW" dirty="0" smtClean="0"/>
              <a:t>3.</a:t>
            </a:r>
            <a:r>
              <a:rPr lang="en-US" altLang="zh-TW" dirty="0"/>
              <a:t> Build_layout</a:t>
            </a:r>
            <a:endParaRPr lang="zh-TW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en-US" altLang="zh-TW" dirty="0"/>
              <a:t> Display_alv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ABAP-ALV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建立步驟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0373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ALV fieldcatalog</a:t>
            </a:r>
            <a:r>
              <a:rPr lang="zh-TW" altLang="en-US" dirty="0" smtClean="0"/>
              <a:t>的建立可使用兩種方式</a:t>
            </a:r>
            <a:endParaRPr lang="en-US" altLang="zh-TW" dirty="0" smtClean="0"/>
          </a:p>
          <a:p>
            <a:pPr lvl="0"/>
            <a:r>
              <a:rPr lang="zh-TW" altLang="zh-TW" dirty="0" smtClean="0"/>
              <a:t>第</a:t>
            </a:r>
            <a:r>
              <a:rPr lang="zh-TW" altLang="zh-TW" dirty="0"/>
              <a:t>一種建立方式，逐一建立每個欄</a:t>
            </a:r>
            <a:r>
              <a:rPr lang="zh-TW" altLang="zh-TW" dirty="0" smtClean="0"/>
              <a:t>位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優：方便進行每個欄位參數設定、較簡單易懂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缺：當有大量內表欄位時，建立速度較慢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第二</a:t>
            </a:r>
            <a:r>
              <a:rPr lang="zh-TW" altLang="en-US" dirty="0" smtClean="0"/>
              <a:t>種建立方式</a:t>
            </a:r>
            <a:r>
              <a:rPr lang="zh-TW" altLang="zh-TW" dirty="0"/>
              <a:t>，使用</a:t>
            </a:r>
            <a:r>
              <a:rPr lang="en-US" altLang="zh-TW" dirty="0"/>
              <a:t>call function</a:t>
            </a:r>
            <a:r>
              <a:rPr lang="zh-TW" altLang="zh-TW" dirty="0"/>
              <a:t>將內表轉換成</a:t>
            </a:r>
            <a:r>
              <a:rPr lang="en-US" altLang="zh-TW" dirty="0"/>
              <a:t>fieldcatalog</a:t>
            </a:r>
            <a:r>
              <a:rPr lang="zh-TW" altLang="zh-TW" dirty="0"/>
              <a:t>格</a:t>
            </a:r>
            <a:r>
              <a:rPr lang="zh-TW" altLang="zh-TW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優：可以</a:t>
            </a:r>
            <a:r>
              <a:rPr lang="zh-TW" altLang="en-US" dirty="0">
                <a:solidFill>
                  <a:srgbClr val="0070C0"/>
                </a:solidFill>
              </a:rPr>
              <a:t>將</a:t>
            </a:r>
            <a:r>
              <a:rPr lang="zh-TW" altLang="en-US" dirty="0" smtClean="0">
                <a:solidFill>
                  <a:srgbClr val="0070C0"/>
                </a:solidFill>
              </a:rPr>
              <a:t>內</a:t>
            </a:r>
            <a:r>
              <a:rPr lang="zh-TW" altLang="en-US" dirty="0">
                <a:solidFill>
                  <a:srgbClr val="0070C0"/>
                </a:solidFill>
              </a:rPr>
              <a:t>表欄</a:t>
            </a:r>
            <a:r>
              <a:rPr lang="zh-TW" altLang="en-US" dirty="0" smtClean="0">
                <a:solidFill>
                  <a:srgbClr val="0070C0"/>
                </a:solidFill>
              </a:rPr>
              <a:t>位透過</a:t>
            </a:r>
            <a:r>
              <a:rPr lang="en-US" altLang="zh-TW" dirty="0" smtClean="0">
                <a:solidFill>
                  <a:srgbClr val="0070C0"/>
                </a:solidFill>
              </a:rPr>
              <a:t>call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function</a:t>
            </a:r>
            <a:r>
              <a:rPr lang="zh-TW" altLang="en-US" dirty="0" smtClean="0">
                <a:solidFill>
                  <a:srgbClr val="0070C0"/>
                </a:solidFill>
              </a:rPr>
              <a:t>的方式</a:t>
            </a:r>
            <a:r>
              <a:rPr lang="zh-TW" altLang="en-US" dirty="0">
                <a:solidFill>
                  <a:srgbClr val="0070C0"/>
                </a:solidFill>
              </a:rPr>
              <a:t>轉</a:t>
            </a:r>
            <a:r>
              <a:rPr lang="zh-TW" altLang="en-US" dirty="0" smtClean="0">
                <a:solidFill>
                  <a:srgbClr val="0070C0"/>
                </a:solidFill>
              </a:rPr>
              <a:t>換，當內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393192" lvl="1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         表有大量欄位時，較為方便</a:t>
            </a:r>
            <a:r>
              <a:rPr lang="zh-TW" altLang="en-US" dirty="0">
                <a:solidFill>
                  <a:srgbClr val="0070C0"/>
                </a:solidFill>
              </a:rPr>
              <a:t>。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缺：使用</a:t>
            </a:r>
            <a:r>
              <a:rPr lang="en-US" altLang="zh-TW" dirty="0" smtClean="0">
                <a:solidFill>
                  <a:srgbClr val="FF0000"/>
                </a:solidFill>
              </a:rPr>
              <a:t>call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function</a:t>
            </a:r>
            <a:r>
              <a:rPr lang="zh-TW" altLang="en-US" dirty="0" smtClean="0">
                <a:solidFill>
                  <a:srgbClr val="FF0000"/>
                </a:solidFill>
              </a:rPr>
              <a:t>時，需要設定較多</a:t>
            </a:r>
            <a:r>
              <a:rPr lang="en-US" altLang="zh-TW" dirty="0" smtClean="0">
                <a:solidFill>
                  <a:srgbClr val="FF0000"/>
                </a:solidFill>
              </a:rPr>
              <a:t>function</a:t>
            </a:r>
            <a:r>
              <a:rPr lang="zh-TW" altLang="en-US" dirty="0" smtClean="0">
                <a:solidFill>
                  <a:srgbClr val="FF0000"/>
                </a:solidFill>
              </a:rPr>
              <a:t>要使用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143000" lvl="4" indent="0">
              <a:buNone/>
            </a:pPr>
            <a:r>
              <a:rPr lang="zh-TW" altLang="en-US" sz="2300" dirty="0" smtClean="0">
                <a:solidFill>
                  <a:srgbClr val="FF0000"/>
                </a:solidFill>
              </a:rPr>
              <a:t> 的參數，容易出現</a:t>
            </a:r>
            <a:r>
              <a:rPr lang="en-US" altLang="zh-TW" sz="2300" dirty="0" smtClean="0">
                <a:solidFill>
                  <a:srgbClr val="FF0000"/>
                </a:solidFill>
              </a:rPr>
              <a:t>abap dump</a:t>
            </a:r>
            <a:r>
              <a:rPr lang="zh-TW" altLang="en-US" sz="2300" dirty="0" smtClean="0">
                <a:solidFill>
                  <a:srgbClr val="FF0000"/>
                </a:solidFill>
              </a:rPr>
              <a:t>。</a:t>
            </a:r>
            <a:endParaRPr lang="en-US" altLang="zh-TW" sz="2300" dirty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ABAP-ALV(</a:t>
            </a:r>
            <a:r>
              <a:rPr lang="zh-TW" altLang="en-US" dirty="0"/>
              <a:t>建立步驟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8026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en-US" altLang="zh-TW" dirty="0"/>
              <a:t> </a:t>
            </a:r>
            <a:r>
              <a:rPr lang="en-US" altLang="zh-TW" dirty="0" smtClean="0"/>
              <a:t>Data_retrieval</a:t>
            </a:r>
          </a:p>
          <a:p>
            <a:endParaRPr lang="en-US" altLang="zh-TW" dirty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2.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Build_fieldcatalog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/>
              <a:t>=&gt;</a:t>
            </a:r>
            <a:r>
              <a:rPr lang="zh-TW" altLang="en-US" b="1" dirty="0" smtClean="0"/>
              <a:t>使用逐一建立的方式</a:t>
            </a:r>
            <a:endParaRPr lang="en-US" altLang="zh-TW" b="1" dirty="0" smtClean="0"/>
          </a:p>
          <a:p>
            <a:endParaRPr lang="en-US" altLang="zh-TW" b="1" dirty="0"/>
          </a:p>
          <a:p>
            <a:r>
              <a:rPr lang="en-US" altLang="zh-TW" dirty="0" smtClean="0"/>
              <a:t>3.</a:t>
            </a:r>
            <a:r>
              <a:rPr lang="en-US" altLang="zh-TW" dirty="0"/>
              <a:t> Build_layout</a:t>
            </a:r>
            <a:endParaRPr lang="zh-TW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en-US" altLang="zh-TW" dirty="0"/>
              <a:t> Display_alv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ABAP-ALV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建立步驟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54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497" y="16764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ABAP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基礎介紹</a:t>
            </a:r>
            <a:endParaRPr lang="en-US" altLang="zh-TW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基礎語法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變數、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Work Area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Internal Table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Header line)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Select</a:t>
            </a: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用參數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CALL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FUNCTION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ALV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RFC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CDS VIEW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9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704326"/>
              </p:ext>
            </p:extLst>
          </p:nvPr>
        </p:nvGraphicFramePr>
        <p:xfrm>
          <a:off x="583870" y="253835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參數設定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TYPE-POOLS</a:t>
                      </a: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ALV</a:t>
                      </a: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原件會使用到的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都存在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TYPE-POOLS: slis</a:t>
                      </a: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gt_fieldcatalog TYPE </a:t>
                      </a:r>
                      <a:r>
                        <a:rPr kumimoji="0" lang="en-US" altLang="zh-TW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slis_t_fieldcat_alv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HEADER LINE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ALV</a:t>
                      </a: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欄位設定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gs_layout TYPE </a:t>
                      </a:r>
                      <a:r>
                        <a:rPr kumimoji="0" lang="en-US" altLang="zh-TW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slis_layout_alv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ALV</a:t>
                      </a: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輸出方式設定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gt_alv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ALV</a:t>
                      </a: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輸出的資料來源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ABAP-ALV </a:t>
            </a:r>
            <a:r>
              <a:rPr lang="en-US" altLang="zh-TW" sz="3400" dirty="0" smtClean="0"/>
              <a:t>[</a:t>
            </a:r>
            <a:r>
              <a:rPr lang="zh-TW" altLang="en-US" sz="3400" dirty="0" smtClean="0"/>
              <a:t>逐一建立欄位</a:t>
            </a:r>
            <a:r>
              <a:rPr lang="en-US" altLang="zh-TW" sz="3400" dirty="0" smtClean="0"/>
              <a:t>]</a:t>
            </a:r>
            <a:endParaRPr lang="zh-TW" altLang="en-US" sz="3400" dirty="0"/>
          </a:p>
        </p:txBody>
      </p:sp>
      <p:sp>
        <p:nvSpPr>
          <p:cNvPr id="2" name="TextBox 1"/>
          <p:cNvSpPr txBox="1"/>
          <p:nvPr/>
        </p:nvSpPr>
        <p:spPr>
          <a:xfrm>
            <a:off x="583870" y="2030519"/>
            <a:ext cx="8229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700" dirty="0" smtClean="0"/>
              <a:t>基礎參數：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628015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第一種建立方式，逐一建立每個欄</a:t>
            </a:r>
            <a:r>
              <a:rPr lang="zh-TW" altLang="zh-TW" dirty="0" smtClean="0"/>
              <a:t>位</a:t>
            </a:r>
            <a:endParaRPr lang="en-US" altLang="zh-TW" dirty="0" smtClean="0"/>
          </a:p>
          <a:p>
            <a:pPr lvl="0"/>
            <a:endParaRPr lang="zh-TW" altLang="zh-TW" dirty="0"/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gt_fieldcatalog-fieldname</a:t>
            </a:r>
            <a:r>
              <a:rPr lang="en-US" altLang="zh-TW" sz="2000" dirty="0"/>
              <a:t> = </a:t>
            </a:r>
            <a:r>
              <a:rPr lang="en-US" altLang="zh-TW" sz="2000" dirty="0" smtClean="0"/>
              <a:t>‘FIELD001’. </a:t>
            </a:r>
            <a:r>
              <a:rPr lang="en-US" altLang="zh-TW" sz="2000" dirty="0"/>
              <a:t>“gt_alv</a:t>
            </a:r>
            <a:r>
              <a:rPr lang="zh-TW" altLang="zh-TW" sz="2000" dirty="0"/>
              <a:t>內表欄</a:t>
            </a:r>
            <a:r>
              <a:rPr lang="zh-TW" altLang="zh-TW" sz="2000" dirty="0" smtClean="0"/>
              <a:t>位名稱</a:t>
            </a:r>
            <a:r>
              <a:rPr lang="en-US" altLang="zh-TW" sz="2500" dirty="0"/>
              <a:t/>
            </a:r>
            <a:br>
              <a:rPr lang="en-US" altLang="zh-TW" sz="2500" dirty="0"/>
            </a:br>
            <a:r>
              <a:rPr lang="en-US" altLang="zh-TW" sz="2000" dirty="0" smtClean="0"/>
              <a:t>gt_fieldcatalog-seltext_m</a:t>
            </a:r>
            <a:r>
              <a:rPr lang="en-US" altLang="zh-TW" sz="2000" dirty="0"/>
              <a:t> = </a:t>
            </a:r>
            <a:r>
              <a:rPr lang="en-US" altLang="zh-TW" sz="2000" dirty="0" smtClean="0"/>
              <a:t>’H‘.             “ALV</a:t>
            </a:r>
            <a:r>
              <a:rPr lang="zh-TW" altLang="zh-TW" sz="2000" dirty="0" smtClean="0"/>
              <a:t>為</a:t>
            </a:r>
            <a:r>
              <a:rPr lang="zh-TW" altLang="zh-TW" sz="2000" dirty="0"/>
              <a:t>輸出時欄位名</a:t>
            </a:r>
            <a:r>
              <a:rPr lang="zh-TW" altLang="zh-TW" sz="2000" dirty="0" smtClean="0"/>
              <a:t>稱</a:t>
            </a:r>
            <a:r>
              <a:rPr lang="en-US" altLang="zh-TW" sz="2000" dirty="0" smtClean="0"/>
              <a:t>gt_fieldcatalog-checkbox =  ‘X’.            “</a:t>
            </a:r>
            <a:r>
              <a:rPr lang="zh-TW" altLang="en-US" sz="2000" dirty="0" smtClean="0"/>
              <a:t>使欄位成為</a:t>
            </a:r>
            <a:r>
              <a:rPr lang="en-US" altLang="zh-TW" sz="2000" dirty="0" smtClean="0"/>
              <a:t>checkbox</a:t>
            </a:r>
            <a:r>
              <a:rPr lang="en-US" altLang="zh-TW" sz="2000" dirty="0" smtClean="0">
                <a:latin typeface="+mn-ea"/>
              </a:rPr>
              <a:t> </a:t>
            </a:r>
            <a:r>
              <a:rPr lang="en-US" altLang="zh-TW" sz="2000" dirty="0" smtClean="0"/>
              <a:t>gt_fieldcatalog-edit         =  </a:t>
            </a:r>
            <a:r>
              <a:rPr lang="en-US" altLang="zh-TW" sz="2000" dirty="0"/>
              <a:t>‘X</a:t>
            </a:r>
            <a:r>
              <a:rPr lang="en-US" altLang="zh-TW" sz="2000" dirty="0" smtClean="0"/>
              <a:t>’.             “</a:t>
            </a:r>
            <a:r>
              <a:rPr lang="zh-TW" altLang="en-US" sz="2000" dirty="0" smtClean="0"/>
              <a:t>設定欄位為可編輯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APPEND</a:t>
            </a:r>
            <a:r>
              <a:rPr lang="en-US" altLang="zh-TW" sz="2000" dirty="0" smtClean="0"/>
              <a:t> gt_fieldcatalog TO gt_fieldcatalog. </a:t>
            </a:r>
            <a:br>
              <a:rPr lang="en-US" altLang="zh-TW" sz="2000" dirty="0" smtClean="0"/>
            </a:br>
            <a:r>
              <a:rPr lang="en-US" altLang="zh-TW" sz="2000" dirty="0" smtClean="0"/>
              <a:t>CLEAR  gt_fieldcatalog.</a:t>
            </a:r>
            <a:endParaRPr lang="zh-TW" altLang="zh-TW" sz="2000" dirty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ABAP-ALV </a:t>
            </a:r>
            <a:r>
              <a:rPr lang="en-US" altLang="zh-TW" sz="3400" dirty="0" smtClean="0"/>
              <a:t>[Build_fieldcatalog]</a:t>
            </a:r>
            <a:endParaRPr lang="zh-TW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5706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en-US" altLang="zh-TW" dirty="0"/>
              <a:t> </a:t>
            </a:r>
            <a:r>
              <a:rPr lang="en-US" altLang="zh-TW" dirty="0" smtClean="0"/>
              <a:t>Data_retrieval</a:t>
            </a:r>
          </a:p>
          <a:p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en-US" altLang="zh-TW" dirty="0"/>
              <a:t> </a:t>
            </a:r>
            <a:r>
              <a:rPr lang="en-US" altLang="zh-TW" dirty="0" smtClean="0"/>
              <a:t>Build_fieldcatalog</a:t>
            </a:r>
          </a:p>
          <a:p>
            <a:endParaRPr lang="en-US" altLang="zh-TW" b="1" dirty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3.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Build_layout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/>
              <a:t>=&gt;</a:t>
            </a:r>
            <a:r>
              <a:rPr lang="zh-TW" altLang="en-US" b="1" dirty="0" smtClean="0"/>
              <a:t>建立</a:t>
            </a:r>
            <a:r>
              <a:rPr lang="en-US" altLang="zh-TW" b="1" dirty="0" smtClean="0"/>
              <a:t>ALV</a:t>
            </a:r>
            <a:r>
              <a:rPr lang="zh-TW" altLang="en-US" b="1" dirty="0" smtClean="0"/>
              <a:t>輸出格式</a:t>
            </a:r>
            <a:endParaRPr lang="zh-TW" altLang="zh-TW" b="1" dirty="0"/>
          </a:p>
          <a:p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en-US" altLang="zh-TW" dirty="0"/>
              <a:t> Display_alv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ABAP-ALV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建立步驟</a:t>
            </a:r>
            <a:r>
              <a:rPr lang="en-US" altLang="zh-TW" dirty="0" smtClean="0"/>
              <a:t>)</a:t>
            </a:r>
            <a:r>
              <a:rPr lang="en-US" altLang="zh-TW" sz="3400" dirty="0" smtClean="0"/>
              <a:t>[</a:t>
            </a:r>
            <a:r>
              <a:rPr lang="zh-TW" altLang="en-US" sz="3400" dirty="0" smtClean="0"/>
              <a:t>逐一建立欄位</a:t>
            </a:r>
            <a:r>
              <a:rPr lang="en-US" altLang="zh-TW" sz="3400" dirty="0" smtClean="0"/>
              <a:t>]</a:t>
            </a:r>
            <a:endParaRPr lang="zh-TW" altLang="en-US" sz="3400" dirty="0"/>
          </a:p>
        </p:txBody>
      </p:sp>
    </p:spTree>
    <p:extLst>
      <p:ext uri="{BB962C8B-B14F-4D97-AF65-F5344CB8AC3E}">
        <p14:creationId xmlns:p14="http://schemas.microsoft.com/office/powerpoint/2010/main" val="2232605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Layout</a:t>
            </a:r>
            <a:r>
              <a:rPr lang="zh-TW" altLang="en-US" dirty="0" smtClean="0"/>
              <a:t>參數設定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ABAP-ALV </a:t>
            </a:r>
            <a:r>
              <a:rPr lang="en-US" altLang="zh-TW" sz="3400" dirty="0" smtClean="0"/>
              <a:t>[Build_layout]</a:t>
            </a:r>
            <a:endParaRPr lang="zh-TW" altLang="en-US" sz="3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184902"/>
              </p:ext>
            </p:extLst>
          </p:nvPr>
        </p:nvGraphicFramePr>
        <p:xfrm>
          <a:off x="914400" y="2133600"/>
          <a:ext cx="731520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43815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colwidth_optimize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欄位字段自動符合長度</a:t>
                      </a:r>
                      <a:endParaRPr lang="zh-TW" altLang="en-US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zebra 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每行顏色變換</a:t>
                      </a:r>
                      <a:endParaRPr lang="zh-TW" altLang="en-US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box_fieldname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[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‘</a:t>
                      </a:r>
                      <a:r>
                        <a:rPr lang="zh-TW" altLang="en-US" dirty="0" smtClean="0"/>
                        <a:t>欄位名稱</a:t>
                      </a:r>
                      <a:r>
                        <a:rPr lang="en-US" altLang="zh-TW" dirty="0" smtClean="0"/>
                        <a:t>’]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使欄位可以變為可選取方塊</a:t>
                      </a:r>
                      <a:endParaRPr lang="zh-TW" altLang="en-US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設置所有欄位皆可編輯</a:t>
                      </a:r>
                      <a:endParaRPr lang="zh-TW" altLang="en-US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F2code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[=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‘sy-ucomm’]</a:t>
                      </a:r>
                    </a:p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(‘&amp;ETA’</a:t>
                      </a:r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為雙擊</a:t>
                      </a:r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設置跳出詳細訊息視窗</a:t>
                      </a:r>
                      <a:endParaRPr lang="zh-TW" altLang="en-US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numc_sum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</a:t>
                      </a:r>
                      <a:r>
                        <a:rPr lang="en-US" altLang="zh-TW" dirty="0" smtClean="0"/>
                        <a:t>NUMC</a:t>
                      </a:r>
                      <a:r>
                        <a:rPr lang="zh-TW" altLang="en-US" dirty="0" smtClean="0"/>
                        <a:t>類型進行總合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991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en-US" altLang="zh-TW" dirty="0"/>
              <a:t> </a:t>
            </a:r>
            <a:r>
              <a:rPr lang="en-US" altLang="zh-TW" dirty="0" smtClean="0"/>
              <a:t>Data_retrieval</a:t>
            </a:r>
          </a:p>
          <a:p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en-US" altLang="zh-TW" dirty="0"/>
              <a:t> </a:t>
            </a:r>
            <a:r>
              <a:rPr lang="en-US" altLang="zh-TW" dirty="0" smtClean="0"/>
              <a:t>Build_fieldcatalog</a:t>
            </a:r>
          </a:p>
          <a:p>
            <a:endParaRPr lang="en-US" altLang="zh-TW" b="1" dirty="0"/>
          </a:p>
          <a:p>
            <a:r>
              <a:rPr lang="en-US" altLang="zh-TW" dirty="0" smtClean="0"/>
              <a:t>3.</a:t>
            </a:r>
            <a:r>
              <a:rPr lang="en-US" altLang="zh-TW" dirty="0"/>
              <a:t> </a:t>
            </a:r>
            <a:r>
              <a:rPr lang="en-US" altLang="zh-TW" dirty="0" smtClean="0"/>
              <a:t>Build_layout</a:t>
            </a:r>
          </a:p>
          <a:p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4.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Display_alv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/>
              <a:t>=&gt;ALV</a:t>
            </a:r>
            <a:r>
              <a:rPr lang="zh-TW" altLang="en-US" b="1" dirty="0" smtClean="0"/>
              <a:t>的呈現</a:t>
            </a:r>
            <a:endParaRPr lang="zh-TW" altLang="zh-TW" b="1" dirty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ABAP-ALV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建立步驟</a:t>
            </a:r>
            <a:r>
              <a:rPr lang="en-US" altLang="zh-TW" dirty="0" smtClean="0"/>
              <a:t>)</a:t>
            </a:r>
            <a:r>
              <a:rPr lang="en-US" altLang="zh-TW" sz="3400" dirty="0" smtClean="0"/>
              <a:t>[</a:t>
            </a:r>
            <a:r>
              <a:rPr lang="zh-TW" altLang="en-US" sz="3400" dirty="0" smtClean="0"/>
              <a:t>逐一建立欄位</a:t>
            </a:r>
            <a:r>
              <a:rPr lang="en-US" altLang="zh-TW" sz="3400" dirty="0" smtClean="0"/>
              <a:t>]</a:t>
            </a:r>
            <a:endParaRPr lang="zh-TW" altLang="en-US" sz="3400" dirty="0"/>
          </a:p>
        </p:txBody>
      </p:sp>
    </p:spTree>
    <p:extLst>
      <p:ext uri="{BB962C8B-B14F-4D97-AF65-F5344CB8AC3E}">
        <p14:creationId xmlns:p14="http://schemas.microsoft.com/office/powerpoint/2010/main" val="3721219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  </a:t>
            </a:r>
            <a:r>
              <a:rPr lang="en-US" altLang="zh-TW" sz="2600" dirty="0">
                <a:solidFill>
                  <a:srgbClr val="0070C0"/>
                </a:solidFill>
              </a:rPr>
              <a:t>CALL FUNCTION</a:t>
            </a:r>
            <a:r>
              <a:rPr lang="en-US" altLang="zh-TW" sz="2600" dirty="0"/>
              <a:t> </a:t>
            </a:r>
            <a:r>
              <a:rPr lang="en-US" altLang="zh-TW" sz="2600" dirty="0" smtClean="0">
                <a:solidFill>
                  <a:srgbClr val="00B050"/>
                </a:solidFill>
              </a:rPr>
              <a:t>‘REUSE_ALV_GRID_DISPLAY’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en-US" altLang="zh-TW" sz="2600" dirty="0"/>
              <a:t>    </a:t>
            </a:r>
            <a:r>
              <a:rPr lang="en-US" altLang="zh-TW" sz="2600" dirty="0">
                <a:solidFill>
                  <a:srgbClr val="0070C0"/>
                </a:solidFill>
              </a:rPr>
              <a:t>EXPORTING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en-US" altLang="zh-TW" sz="2600" dirty="0"/>
              <a:t>      i_callback_program       = </a:t>
            </a:r>
            <a:r>
              <a:rPr lang="en-US" altLang="zh-TW" sz="2600" dirty="0" smtClean="0"/>
              <a:t>sy-repid</a:t>
            </a:r>
            <a:r>
              <a:rPr lang="zh-TW" altLang="en-US" sz="2600" dirty="0" smtClean="0"/>
              <a:t>  </a:t>
            </a:r>
            <a:r>
              <a:rPr lang="en-US" altLang="zh-TW" sz="190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zh-TW" altLang="en-US" sz="1900" dirty="0" smtClean="0">
                <a:solidFill>
                  <a:schemeClr val="bg1">
                    <a:lumMod val="50000"/>
                  </a:schemeClr>
                </a:solidFill>
              </a:rPr>
              <a:t>回傳的程式名稱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en-US" altLang="zh-TW" sz="2600" dirty="0"/>
              <a:t>      i_callback_pf_status_set = </a:t>
            </a:r>
            <a:r>
              <a:rPr lang="en-US" altLang="zh-TW" sz="2600" dirty="0">
                <a:solidFill>
                  <a:srgbClr val="00B050"/>
                </a:solidFill>
              </a:rPr>
              <a:t>'SET_GUI_STATUS'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en-US" altLang="zh-TW" sz="2600" dirty="0"/>
              <a:t>      i_callback_user_command  =</a:t>
            </a:r>
            <a:r>
              <a:rPr lang="en-US" altLang="zh-TW" sz="2600" dirty="0">
                <a:solidFill>
                  <a:srgbClr val="00B050"/>
                </a:solidFill>
              </a:rPr>
              <a:t> 'USER_COMMAND'</a:t>
            </a:r>
            <a:br>
              <a:rPr lang="en-US" altLang="zh-TW" sz="2600" dirty="0">
                <a:solidFill>
                  <a:srgbClr val="00B050"/>
                </a:solidFill>
              </a:rPr>
            </a:br>
            <a:r>
              <a:rPr lang="en-US" altLang="zh-TW" sz="2600" dirty="0"/>
              <a:t>      is_layout                =</a:t>
            </a:r>
            <a:r>
              <a:rPr lang="en-US" altLang="zh-TW" sz="2600" dirty="0">
                <a:solidFill>
                  <a:srgbClr val="FF0000"/>
                </a:solidFill>
              </a:rPr>
              <a:t> gt_layout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en-US" altLang="zh-TW" sz="2600" dirty="0"/>
              <a:t>      it_fieldcat              = </a:t>
            </a:r>
            <a:r>
              <a:rPr lang="en-US" altLang="zh-TW" sz="2600" dirty="0">
                <a:solidFill>
                  <a:srgbClr val="FF0000"/>
                </a:solidFill>
              </a:rPr>
              <a:t>gt_fieldcatalog[]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en-US" altLang="zh-TW" sz="2600" dirty="0"/>
              <a:t>      i_save                   = </a:t>
            </a:r>
            <a:r>
              <a:rPr lang="en-US" altLang="zh-TW" sz="2600" dirty="0">
                <a:solidFill>
                  <a:srgbClr val="00B050"/>
                </a:solidFill>
              </a:rPr>
              <a:t>'X'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en-US" altLang="zh-TW" sz="2600" dirty="0"/>
              <a:t>    </a:t>
            </a:r>
            <a:r>
              <a:rPr lang="en-US" altLang="zh-TW" sz="2600" dirty="0">
                <a:solidFill>
                  <a:srgbClr val="0070C0"/>
                </a:solidFill>
              </a:rPr>
              <a:t>TABLES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en-US" altLang="zh-TW" sz="2600" dirty="0"/>
              <a:t>      t_outtab                 = </a:t>
            </a:r>
            <a:r>
              <a:rPr lang="en-US" altLang="zh-TW" sz="2600" dirty="0">
                <a:solidFill>
                  <a:srgbClr val="FF0000"/>
                </a:solidFill>
              </a:rPr>
              <a:t>gt_file[]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en-US" altLang="zh-TW" sz="2600" dirty="0"/>
              <a:t>    </a:t>
            </a:r>
            <a:r>
              <a:rPr lang="en-US" altLang="zh-TW" sz="2600" dirty="0">
                <a:solidFill>
                  <a:srgbClr val="0070C0"/>
                </a:solidFill>
              </a:rPr>
              <a:t>EXCEPTIONS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en-US" altLang="zh-TW" sz="2600" dirty="0"/>
              <a:t>      program_error            = 1</a:t>
            </a:r>
            <a:br>
              <a:rPr lang="en-US" altLang="zh-TW" sz="2600" dirty="0"/>
            </a:br>
            <a:r>
              <a:rPr lang="en-US" altLang="zh-TW" sz="2600" dirty="0"/>
              <a:t>      OTHERS                   = 2. </a:t>
            </a:r>
            <a:endParaRPr lang="zh-TW" alt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ABAP-ALV </a:t>
            </a:r>
            <a:r>
              <a:rPr lang="en-US" altLang="zh-TW" sz="3400" dirty="0" smtClean="0"/>
              <a:t>[Display_alv]</a:t>
            </a:r>
            <a:endParaRPr lang="zh-TW" altLang="en-US" sz="3400" dirty="0"/>
          </a:p>
        </p:txBody>
      </p:sp>
    </p:spTree>
    <p:extLst>
      <p:ext uri="{BB962C8B-B14F-4D97-AF65-F5344CB8AC3E}">
        <p14:creationId xmlns:p14="http://schemas.microsoft.com/office/powerpoint/2010/main" val="4292195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可以自訂義</a:t>
            </a:r>
            <a:r>
              <a:rPr lang="en-US" altLang="zh-TW" dirty="0" smtClean="0"/>
              <a:t>Gui Status</a:t>
            </a:r>
          </a:p>
          <a:p>
            <a:endParaRPr lang="en-US" altLang="zh-TW" dirty="0" smtClean="0"/>
          </a:p>
          <a:p>
            <a:pPr marL="109728" indent="0">
              <a:buNone/>
            </a:pPr>
            <a:r>
              <a:rPr lang="en-US" altLang="zh-TW" dirty="0" smtClean="0"/>
              <a:t>FORM </a:t>
            </a:r>
            <a:r>
              <a:rPr lang="en-US" altLang="zh-TW" sz="2800" dirty="0" smtClean="0"/>
              <a:t>SET_GUI_STATUS</a:t>
            </a:r>
          </a:p>
          <a:p>
            <a:pPr marL="109728" indent="0">
              <a:buNone/>
            </a:pPr>
            <a:r>
              <a:rPr lang="en-US" altLang="zh-TW" sz="2800" dirty="0" smtClean="0">
                <a:solidFill>
                  <a:srgbClr val="0070C0"/>
                </a:solidFill>
              </a:rPr>
              <a:t>USING</a:t>
            </a:r>
            <a:r>
              <a:rPr lang="en-US" altLang="zh-TW" sz="2800" dirty="0"/>
              <a:t> rt_extab </a:t>
            </a:r>
            <a:r>
              <a:rPr lang="en-US" altLang="zh-TW" sz="2800" dirty="0">
                <a:solidFill>
                  <a:srgbClr val="0070C0"/>
                </a:solidFill>
              </a:rPr>
              <a:t>TYPE</a:t>
            </a:r>
            <a:r>
              <a:rPr lang="en-US" altLang="zh-TW" sz="2800" dirty="0"/>
              <a:t> slis_t_extab .</a:t>
            </a:r>
            <a:endParaRPr lang="en-US" altLang="zh-TW" sz="2800" dirty="0" smtClean="0"/>
          </a:p>
          <a:p>
            <a:pPr marL="109728" indent="0">
              <a:buNone/>
            </a:pPr>
            <a:r>
              <a:rPr lang="zh-TW" altLang="en-US" sz="2800" dirty="0" smtClean="0"/>
              <a:t>   </a:t>
            </a:r>
            <a:r>
              <a:rPr lang="en-US" altLang="zh-TW" sz="2800" dirty="0" smtClean="0">
                <a:solidFill>
                  <a:srgbClr val="0070C0"/>
                </a:solidFill>
              </a:rPr>
              <a:t>SET</a:t>
            </a:r>
            <a:r>
              <a:rPr lang="en-US" altLang="zh-TW" sz="2800" dirty="0">
                <a:solidFill>
                  <a:srgbClr val="0070C0"/>
                </a:solidFill>
              </a:rPr>
              <a:t> PF-STATUS</a:t>
            </a:r>
            <a:r>
              <a:rPr lang="en-US" altLang="zh-TW" sz="2800" dirty="0"/>
              <a:t> </a:t>
            </a:r>
            <a:r>
              <a:rPr lang="en-US" altLang="zh-TW" sz="2800" dirty="0">
                <a:solidFill>
                  <a:srgbClr val="00B050"/>
                </a:solidFill>
              </a:rPr>
              <a:t>'STATUS'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marL="109728" indent="0">
              <a:buNone/>
            </a:pPr>
            <a:r>
              <a:rPr lang="en-US" altLang="zh-TW" sz="2800" dirty="0" smtClean="0"/>
              <a:t>ENDFORM.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ABAP-ALV </a:t>
            </a:r>
            <a:r>
              <a:rPr lang="en-US" altLang="zh-TW" sz="3400" dirty="0"/>
              <a:t>[Display_alv]</a:t>
            </a:r>
            <a:endParaRPr lang="zh-TW" altLang="en-US" sz="3400" dirty="0"/>
          </a:p>
        </p:txBody>
      </p:sp>
      <p:pic>
        <p:nvPicPr>
          <p:cNvPr id="2050" name="Picture 2" descr="C:\Users\A109021\Downloads\15927969703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038600"/>
            <a:ext cx="52197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042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設定</a:t>
            </a:r>
            <a:r>
              <a:rPr lang="zh-TW" altLang="en-US" dirty="0"/>
              <a:t>各</a:t>
            </a:r>
            <a:r>
              <a:rPr lang="zh-TW" altLang="en-US" dirty="0" smtClean="0"/>
              <a:t>項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會執行的步驟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FORM</a:t>
            </a:r>
            <a:r>
              <a:rPr lang="en-US" altLang="zh-TW" dirty="0"/>
              <a:t> user_command </a:t>
            </a:r>
            <a:endParaRPr lang="en-US" altLang="zh-TW" dirty="0" smtClean="0"/>
          </a:p>
          <a:p>
            <a:pPr marL="393192" lvl="1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USING</a:t>
            </a:r>
            <a:r>
              <a:rPr lang="en-US" altLang="zh-TW" dirty="0"/>
              <a:t> r_ucomm     </a:t>
            </a:r>
            <a:r>
              <a:rPr lang="en-US" altLang="zh-TW" dirty="0">
                <a:solidFill>
                  <a:srgbClr val="0070C0"/>
                </a:solidFill>
              </a:rPr>
              <a:t>LIKE</a:t>
            </a:r>
            <a:r>
              <a:rPr lang="en-US" altLang="zh-TW" dirty="0"/>
              <a:t> sy-ucomm</a:t>
            </a:r>
            <a:br>
              <a:rPr lang="en-US" altLang="zh-TW" dirty="0"/>
            </a:br>
            <a:r>
              <a:rPr lang="en-US" altLang="zh-TW" dirty="0"/>
              <a:t>            </a:t>
            </a:r>
            <a:r>
              <a:rPr lang="en-US" altLang="zh-TW" dirty="0" smtClean="0"/>
              <a:t>rs_selfield</a:t>
            </a:r>
            <a:r>
              <a:rPr lang="en-US" altLang="zh-TW" dirty="0"/>
              <a:t> </a:t>
            </a:r>
            <a:r>
              <a:rPr lang="en-US" altLang="zh-TW" dirty="0">
                <a:solidFill>
                  <a:srgbClr val="0070C0"/>
                </a:solidFill>
              </a:rPr>
              <a:t>TYPE</a:t>
            </a:r>
            <a:r>
              <a:rPr lang="en-US" altLang="zh-TW" dirty="0"/>
              <a:t> slis_selfield</a:t>
            </a:r>
            <a:r>
              <a:rPr lang="en-US" altLang="zh-TW" dirty="0" smtClean="0"/>
              <a:t>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</a:t>
            </a:r>
            <a:r>
              <a:rPr lang="en-US" altLang="zh-TW" dirty="0">
                <a:solidFill>
                  <a:srgbClr val="0070C0"/>
                </a:solidFill>
              </a:rPr>
              <a:t>CASE </a:t>
            </a:r>
            <a:r>
              <a:rPr lang="en-US" altLang="zh-TW" dirty="0"/>
              <a:t>  r_ucomm.</a:t>
            </a:r>
            <a:br>
              <a:rPr lang="en-US" altLang="zh-TW" dirty="0"/>
            </a:br>
            <a:r>
              <a:rPr lang="en-US" altLang="zh-TW" dirty="0"/>
              <a:t>    </a:t>
            </a:r>
            <a:r>
              <a:rPr lang="en-US" altLang="zh-TW" dirty="0">
                <a:solidFill>
                  <a:srgbClr val="0070C0"/>
                </a:solidFill>
              </a:rPr>
              <a:t>WHEN</a:t>
            </a:r>
            <a:r>
              <a:rPr lang="en-US" altLang="zh-TW" dirty="0">
                <a:solidFill>
                  <a:srgbClr val="00B050"/>
                </a:solidFill>
              </a:rPr>
              <a:t> </a:t>
            </a:r>
            <a:r>
              <a:rPr lang="en-US" altLang="zh-TW" dirty="0" smtClean="0">
                <a:solidFill>
                  <a:srgbClr val="00B050"/>
                </a:solidFill>
              </a:rPr>
              <a:t>‘BACK’</a:t>
            </a:r>
            <a:r>
              <a:rPr lang="en-US" altLang="zh-TW" dirty="0" smtClean="0"/>
              <a:t>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</a:t>
            </a:r>
            <a:r>
              <a:rPr lang="en-US" altLang="zh-TW" dirty="0">
                <a:solidFill>
                  <a:srgbClr val="0070C0"/>
                </a:solidFill>
              </a:rPr>
              <a:t>LEAVE TO SCREEN</a:t>
            </a:r>
            <a:r>
              <a:rPr lang="en-US" altLang="zh-TW" dirty="0"/>
              <a:t> 0.</a:t>
            </a:r>
            <a:br>
              <a:rPr lang="en-US" altLang="zh-TW" dirty="0"/>
            </a:br>
            <a:r>
              <a:rPr lang="en-US" altLang="zh-TW" dirty="0"/>
              <a:t>    </a:t>
            </a:r>
            <a:r>
              <a:rPr lang="en-US" altLang="zh-TW" dirty="0">
                <a:solidFill>
                  <a:srgbClr val="0070C0"/>
                </a:solidFill>
              </a:rPr>
              <a:t>WHEN</a:t>
            </a:r>
            <a:r>
              <a:rPr lang="en-US" altLang="zh-TW" dirty="0"/>
              <a:t> </a:t>
            </a:r>
            <a:r>
              <a:rPr lang="en-US" altLang="zh-TW" dirty="0" smtClean="0">
                <a:solidFill>
                  <a:srgbClr val="00B050"/>
                </a:solidFill>
              </a:rPr>
              <a:t>‘PREVIOUS’</a:t>
            </a:r>
            <a:r>
              <a:rPr lang="en-US" altLang="zh-TW" dirty="0" smtClean="0"/>
              <a:t>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LEAVE PROGRAM.</a:t>
            </a:r>
            <a:br>
              <a:rPr lang="en-US" altLang="zh-TW" dirty="0"/>
            </a:br>
            <a:r>
              <a:rPr lang="en-US" altLang="zh-TW" dirty="0"/>
              <a:t>    </a:t>
            </a:r>
            <a:r>
              <a:rPr lang="en-US" altLang="zh-TW" dirty="0">
                <a:solidFill>
                  <a:srgbClr val="0070C0"/>
                </a:solidFill>
              </a:rPr>
              <a:t>WHEN</a:t>
            </a:r>
            <a:r>
              <a:rPr lang="en-US" altLang="zh-TW" dirty="0"/>
              <a:t> </a:t>
            </a:r>
            <a:r>
              <a:rPr lang="en-US" altLang="zh-TW" dirty="0" smtClean="0">
                <a:solidFill>
                  <a:srgbClr val="00B050"/>
                </a:solidFill>
              </a:rPr>
              <a:t>‘LEAVE’</a:t>
            </a:r>
            <a:r>
              <a:rPr lang="en-US" altLang="zh-TW" dirty="0" smtClean="0"/>
              <a:t>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LEAVE PROGRAM.</a:t>
            </a:r>
            <a:br>
              <a:rPr lang="en-US" altLang="zh-TW" dirty="0"/>
            </a:br>
            <a:r>
              <a:rPr lang="en-US" altLang="zh-TW" dirty="0"/>
              <a:t>    </a:t>
            </a:r>
            <a:r>
              <a:rPr lang="en-US" altLang="zh-TW" dirty="0">
                <a:solidFill>
                  <a:srgbClr val="0070C0"/>
                </a:solidFill>
              </a:rPr>
              <a:t>WHEN</a:t>
            </a:r>
            <a:r>
              <a:rPr lang="en-US" altLang="zh-TW" dirty="0"/>
              <a:t> </a:t>
            </a:r>
            <a:r>
              <a:rPr lang="en-US" altLang="zh-TW" dirty="0" smtClean="0">
                <a:solidFill>
                  <a:srgbClr val="00B050"/>
                </a:solidFill>
              </a:rPr>
              <a:t>‘UPDATE’</a:t>
            </a:r>
            <a:r>
              <a:rPr lang="en-US" altLang="zh-TW" dirty="0" smtClean="0"/>
              <a:t>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  </a:t>
            </a:r>
            <a:r>
              <a:rPr lang="en-US" altLang="zh-TW" dirty="0">
                <a:solidFill>
                  <a:srgbClr val="0070C0"/>
                </a:solidFill>
              </a:rPr>
              <a:t>PERFORM</a:t>
            </a:r>
            <a:r>
              <a:rPr lang="en-US" altLang="zh-TW" dirty="0"/>
              <a:t> update_vendor</a:t>
            </a:r>
            <a:r>
              <a:rPr lang="en-US" altLang="zh-TW" dirty="0" smtClean="0"/>
              <a:t>.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可行編寫所需要執行的功能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</a:t>
            </a:r>
            <a:r>
              <a:rPr lang="en-US" altLang="zh-TW" dirty="0">
                <a:solidFill>
                  <a:srgbClr val="0070C0"/>
                </a:solidFill>
              </a:rPr>
              <a:t>ENDCASE</a:t>
            </a:r>
            <a:r>
              <a:rPr lang="en-US" altLang="zh-TW" dirty="0"/>
              <a:t>.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rs_selfield-refresh = 'X'.</a:t>
            </a:r>
            <a:br>
              <a:rPr lang="en-US" altLang="zh-TW" dirty="0"/>
            </a:br>
            <a:r>
              <a:rPr lang="en-US" altLang="zh-TW" dirty="0"/>
              <a:t>  rs_selfield-row_stable = 'X'.</a:t>
            </a:r>
            <a:br>
              <a:rPr lang="en-US" altLang="zh-TW" dirty="0"/>
            </a:br>
            <a:r>
              <a:rPr lang="en-US" altLang="zh-TW" dirty="0"/>
              <a:t>  rs_selfield-col_stable = 'X'.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</a:t>
            </a:r>
            <a:r>
              <a:rPr lang="en-US" altLang="zh-TW" dirty="0">
                <a:solidFill>
                  <a:srgbClr val="0070C0"/>
                </a:solidFill>
              </a:rPr>
              <a:t>CLEAR</a:t>
            </a:r>
            <a:r>
              <a:rPr lang="en-US" altLang="zh-TW" dirty="0"/>
              <a:t> r_ucomm.</a:t>
            </a:r>
            <a:br>
              <a:rPr lang="en-US" altLang="zh-TW" dirty="0"/>
            </a:br>
            <a:r>
              <a:rPr lang="en-US" altLang="zh-TW" dirty="0">
                <a:solidFill>
                  <a:srgbClr val="0070C0"/>
                </a:solidFill>
              </a:rPr>
              <a:t>ENDFORM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ABAP-ALV </a:t>
            </a:r>
            <a:r>
              <a:rPr lang="en-US" altLang="zh-TW" sz="3400" dirty="0"/>
              <a:t>[Display_alv]</a:t>
            </a:r>
            <a:endParaRPr lang="zh-TW" altLang="en-US" sz="3400" dirty="0"/>
          </a:p>
        </p:txBody>
      </p:sp>
      <p:pic>
        <p:nvPicPr>
          <p:cNvPr id="3074" name="Picture 2" descr="C:\Users\A109021\Downloads\15927969703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09800"/>
            <a:ext cx="3674094" cy="187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663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en-US" altLang="zh-TW" dirty="0"/>
              <a:t> </a:t>
            </a:r>
            <a:r>
              <a:rPr lang="en-US" altLang="zh-TW" dirty="0" smtClean="0"/>
              <a:t>Data_retrieval</a:t>
            </a:r>
          </a:p>
          <a:p>
            <a:endParaRPr lang="en-US" altLang="zh-TW" dirty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2.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Build_fieldcatalog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/>
              <a:t>=&gt;</a:t>
            </a:r>
            <a:r>
              <a:rPr lang="zh-TW" altLang="en-US" sz="2500" b="1" dirty="0" smtClean="0"/>
              <a:t>使用</a:t>
            </a:r>
            <a:r>
              <a:rPr lang="en-US" altLang="zh-TW" sz="2500" b="1" dirty="0" smtClean="0"/>
              <a:t>call function</a:t>
            </a:r>
            <a:r>
              <a:rPr lang="zh-TW" altLang="en-US" sz="2500" b="1" dirty="0" smtClean="0"/>
              <a:t>的方式</a:t>
            </a:r>
            <a:endParaRPr lang="en-US" altLang="zh-TW" sz="2500" b="1" dirty="0" smtClean="0"/>
          </a:p>
          <a:p>
            <a:endParaRPr lang="en-US" altLang="zh-TW" b="1" dirty="0"/>
          </a:p>
          <a:p>
            <a:r>
              <a:rPr lang="en-US" altLang="zh-TW" dirty="0" smtClean="0"/>
              <a:t>3.</a:t>
            </a:r>
            <a:r>
              <a:rPr lang="en-US" altLang="zh-TW" dirty="0"/>
              <a:t> Build_layout</a:t>
            </a:r>
            <a:endParaRPr lang="zh-TW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en-US" altLang="zh-TW" dirty="0"/>
              <a:t> Display_alv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ABAP-ALV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建立步驟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4808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ABAP-ALV(</a:t>
            </a:r>
            <a:r>
              <a:rPr lang="zh-TW" altLang="en-US" dirty="0"/>
              <a:t>基礎參數</a:t>
            </a:r>
            <a:r>
              <a:rPr lang="en-US" altLang="zh-TW" dirty="0" smtClean="0"/>
              <a:t>)</a:t>
            </a:r>
            <a:r>
              <a:rPr lang="en-US" altLang="zh-TW" sz="3400" dirty="0" smtClean="0"/>
              <a:t>[Call Function]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140659"/>
              </p:ext>
            </p:extLst>
          </p:nvPr>
        </p:nvGraphicFramePr>
        <p:xfrm>
          <a:off x="457200" y="1447800"/>
          <a:ext cx="8229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1471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參數設定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715810"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TYPE-POOLS</a:t>
                      </a: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ALV</a:t>
                      </a: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原件會使用到的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都存在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TYPE-POOLS: slis</a:t>
                      </a: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lang="zh-TW" altLang="en-US" dirty="0"/>
                    </a:p>
                  </a:txBody>
                  <a:tcPr/>
                </a:tc>
              </a:tr>
              <a:tr h="715810"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gt_fieldcatalog TYPE </a:t>
                      </a:r>
                      <a:r>
                        <a:rPr kumimoji="0" lang="en-US" altLang="zh-TW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slis_t_fieldcat_alv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ALV</a:t>
                      </a: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欄位設定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第一階段轉換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414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DATA: gt_fcat_lvc TYPE 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lvc_t_fcat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ALV</a:t>
                      </a: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欄位設定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第二階段轉換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414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gs_fcat_lvc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TYPE </a:t>
                      </a:r>
                      <a:r>
                        <a:rPr kumimoji="0" lang="en-US" altLang="zh-TW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lvc_s_fcat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作為調整欄位細節時使用</a:t>
                      </a:r>
                      <a:endParaRPr lang="zh-TW" altLang="en-US" dirty="0"/>
                    </a:p>
                  </a:txBody>
                  <a:tcPr/>
                </a:tc>
              </a:tr>
              <a:tr h="414716"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gs_layout TYPE </a:t>
                      </a:r>
                      <a:r>
                        <a:rPr kumimoji="0" lang="en-US" altLang="zh-TW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lvc_s_layo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ALV</a:t>
                      </a: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輸出方式設定</a:t>
                      </a:r>
                      <a:endParaRPr lang="zh-TW" altLang="en-US" dirty="0"/>
                    </a:p>
                  </a:txBody>
                  <a:tcPr/>
                </a:tc>
              </a:tr>
              <a:tr h="414716"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gt_alv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ALV</a:t>
                      </a: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輸出的資料來源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83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>
                <a:latin typeface="+mn-ea"/>
              </a:rPr>
              <a:t>ABAP</a:t>
            </a:r>
            <a:r>
              <a:rPr lang="zh-TW" altLang="en-US" dirty="0">
                <a:latin typeface="+mn-ea"/>
              </a:rPr>
              <a:t>是</a:t>
            </a:r>
            <a:r>
              <a:rPr lang="en-US" altLang="zh-TW" dirty="0">
                <a:latin typeface="+mn-ea"/>
              </a:rPr>
              <a:t>SAP NetWeaver</a:t>
            </a:r>
            <a:r>
              <a:rPr lang="zh-TW" altLang="en-US" dirty="0">
                <a:latin typeface="+mn-ea"/>
              </a:rPr>
              <a:t>平台的一部分，這個平台主要用來開發商務應用。</a:t>
            </a:r>
            <a:r>
              <a:rPr lang="en-US" altLang="zh-TW" dirty="0">
                <a:latin typeface="+mn-ea"/>
              </a:rPr>
              <a:t>ABAP</a:t>
            </a:r>
            <a:r>
              <a:rPr lang="zh-TW" altLang="en-US" dirty="0">
                <a:latin typeface="+mn-ea"/>
              </a:rPr>
              <a:t>支持有面向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過程</a:t>
            </a:r>
            <a:r>
              <a:rPr lang="zh-TW" altLang="en-US" dirty="0">
                <a:latin typeface="+mn-ea"/>
              </a:rPr>
              <a:t>和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物件</a:t>
            </a:r>
            <a:r>
              <a:rPr lang="zh-TW" altLang="en-US" dirty="0">
                <a:latin typeface="+mn-ea"/>
              </a:rPr>
              <a:t>導向</a:t>
            </a:r>
            <a:r>
              <a:rPr lang="zh-TW" altLang="en-US" dirty="0" smtClean="0">
                <a:latin typeface="+mn-ea"/>
              </a:rPr>
              <a:t>。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在</a:t>
            </a:r>
            <a:r>
              <a:rPr lang="en-US" altLang="zh-TW" dirty="0">
                <a:latin typeface="+mn-ea"/>
              </a:rPr>
              <a:t>ABAP</a:t>
            </a:r>
            <a:r>
              <a:rPr lang="zh-TW" altLang="en-US" dirty="0">
                <a:latin typeface="+mn-ea"/>
              </a:rPr>
              <a:t>中</a:t>
            </a:r>
            <a:r>
              <a:rPr lang="zh-TW" altLang="en-US" dirty="0" smtClean="0">
                <a:latin typeface="+mn-ea"/>
              </a:rPr>
              <a:t>是不區</a:t>
            </a:r>
            <a:r>
              <a:rPr lang="zh-TW" altLang="en-US" dirty="0">
                <a:latin typeface="+mn-ea"/>
              </a:rPr>
              <a:t>分大小寫</a:t>
            </a:r>
            <a:endParaRPr lang="zh-TW" altLang="zh-TW" dirty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主要編寫</a:t>
            </a:r>
            <a:r>
              <a:rPr lang="en-US" altLang="zh-TW" dirty="0" smtClean="0">
                <a:latin typeface="+mn-ea"/>
              </a:rPr>
              <a:t>Report</a:t>
            </a:r>
            <a:r>
              <a:rPr lang="zh-TW" altLang="en-US" dirty="0" smtClean="0">
                <a:latin typeface="+mn-ea"/>
              </a:rPr>
              <a:t>的</a:t>
            </a:r>
            <a:r>
              <a:rPr lang="en-US" altLang="zh-TW" dirty="0" smtClean="0">
                <a:latin typeface="+mn-ea"/>
              </a:rPr>
              <a:t>TCODE</a:t>
            </a:r>
            <a:r>
              <a:rPr lang="zh-TW" altLang="en-US" dirty="0" smtClean="0">
                <a:latin typeface="+mn-ea"/>
              </a:rPr>
              <a:t>：</a:t>
            </a:r>
            <a:r>
              <a:rPr lang="en-US" altLang="zh-TW" dirty="0" smtClean="0">
                <a:latin typeface="+mn-ea"/>
              </a:rPr>
              <a:t>SE38</a:t>
            </a:r>
            <a:r>
              <a:rPr lang="zh-TW" altLang="en-US" dirty="0" smtClean="0">
                <a:latin typeface="+mn-ea"/>
              </a:rPr>
              <a:t>、</a:t>
            </a:r>
            <a:r>
              <a:rPr lang="en-US" altLang="zh-TW" dirty="0" smtClean="0">
                <a:latin typeface="+mn-ea"/>
              </a:rPr>
              <a:t>SE80</a:t>
            </a:r>
          </a:p>
          <a:p>
            <a:r>
              <a:rPr lang="en-US" altLang="zh-TW" dirty="0" smtClean="0">
                <a:latin typeface="+mn-ea"/>
              </a:rPr>
              <a:t>RFC</a:t>
            </a:r>
            <a:r>
              <a:rPr lang="zh-TW" altLang="en-US" dirty="0" smtClean="0">
                <a:latin typeface="+mn-ea"/>
              </a:rPr>
              <a:t> ：</a:t>
            </a:r>
            <a:r>
              <a:rPr lang="en-US" altLang="zh-TW" dirty="0" smtClean="0">
                <a:latin typeface="+mn-ea"/>
              </a:rPr>
              <a:t>SE37</a:t>
            </a:r>
          </a:p>
          <a:p>
            <a:r>
              <a:rPr lang="en-US" altLang="zh-TW" dirty="0" smtClean="0">
                <a:latin typeface="+mn-ea"/>
              </a:rPr>
              <a:t>Smartform: SMARTFORMS</a:t>
            </a:r>
          </a:p>
          <a:p>
            <a:endParaRPr lang="zh-TW" altLang="en-US" dirty="0">
              <a:latin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ABAP- </a:t>
            </a:r>
            <a:r>
              <a:rPr lang="zh-TW" altLang="en-US" dirty="0" smtClean="0"/>
              <a:t>基礎介紹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35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altLang="zh-TW" dirty="0"/>
              <a:t>-- </a:t>
            </a:r>
            <a:r>
              <a:rPr lang="zh-TW" altLang="zh-TW" dirty="0"/>
              <a:t>第一階段轉換</a:t>
            </a:r>
            <a:r>
              <a:rPr lang="en-US" altLang="zh-TW" dirty="0"/>
              <a:t>: internal table to slis fieldcatalog --</a:t>
            </a:r>
            <a:endParaRPr lang="zh-TW" altLang="zh-TW" dirty="0"/>
          </a:p>
          <a:p>
            <a:pPr marL="109728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 CALL FUNCTION </a:t>
            </a:r>
            <a:r>
              <a:rPr lang="en-US" altLang="zh-TW" dirty="0">
                <a:solidFill>
                  <a:srgbClr val="00B050"/>
                </a:solidFill>
              </a:rPr>
              <a:t>'REUSE_ALV_FIELDCATALOG_MERGE'</a:t>
            </a:r>
            <a:endParaRPr lang="zh-TW" altLang="zh-TW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altLang="zh-TW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EXPORTING</a:t>
            </a:r>
            <a:endParaRPr lang="zh-TW" altLang="zh-TW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TW" dirty="0"/>
              <a:t>      i_program_name         = sy-cprog   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“call function </a:t>
            </a:r>
            <a:r>
              <a:rPr lang="zh-TW" altLang="zh-TW" dirty="0">
                <a:solidFill>
                  <a:schemeClr val="bg1">
                    <a:lumMod val="50000"/>
                  </a:schemeClr>
                </a:solidFill>
              </a:rPr>
              <a:t>程式名稱</a:t>
            </a:r>
          </a:p>
          <a:p>
            <a:pPr marL="109728" indent="0">
              <a:buNone/>
            </a:pPr>
            <a:r>
              <a:rPr lang="en-US" altLang="zh-TW" dirty="0"/>
              <a:t>         i_internal_tabname     = </a:t>
            </a:r>
            <a:r>
              <a:rPr lang="en-US" altLang="zh-TW" dirty="0">
                <a:solidFill>
                  <a:srgbClr val="00B050"/>
                </a:solidFill>
              </a:rPr>
              <a:t>'GT_ALV'</a:t>
            </a:r>
            <a:r>
              <a:rPr lang="en-US" altLang="zh-TW" dirty="0"/>
              <a:t>    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“ITAB</a:t>
            </a:r>
            <a:r>
              <a:rPr lang="zh-TW" altLang="zh-TW" dirty="0">
                <a:solidFill>
                  <a:schemeClr val="bg1">
                    <a:lumMod val="50000"/>
                  </a:schemeClr>
                </a:solidFill>
              </a:rPr>
              <a:t>名稱，一定要大寫</a:t>
            </a:r>
          </a:p>
          <a:p>
            <a:pPr marL="109728" indent="0">
              <a:buNone/>
            </a:pPr>
            <a:r>
              <a:rPr lang="en-US" altLang="zh-TW" dirty="0"/>
              <a:t>       i_inclname             = sy-cprog  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“call function </a:t>
            </a:r>
            <a:r>
              <a:rPr lang="zh-TW" altLang="zh-TW" dirty="0">
                <a:solidFill>
                  <a:schemeClr val="bg1">
                    <a:lumMod val="50000"/>
                  </a:schemeClr>
                </a:solidFill>
              </a:rPr>
              <a:t>程式名稱</a:t>
            </a:r>
          </a:p>
          <a:p>
            <a:pPr marL="109728" indent="0">
              <a:buNone/>
            </a:pPr>
            <a:r>
              <a:rPr lang="en-US" altLang="zh-TW" dirty="0"/>
              <a:t>         i_bypassing_buffer     = 'X'            </a:t>
            </a:r>
            <a:endParaRPr lang="zh-TW" altLang="zh-TW" dirty="0"/>
          </a:p>
          <a:p>
            <a:pPr marL="109728" indent="0">
              <a:buNone/>
            </a:pPr>
            <a:r>
              <a:rPr lang="en-US" altLang="zh-TW" dirty="0"/>
              <a:t>      </a:t>
            </a:r>
            <a:r>
              <a:rPr lang="en-US" altLang="zh-TW" dirty="0">
                <a:solidFill>
                  <a:srgbClr val="0070C0"/>
                </a:solidFill>
              </a:rPr>
              <a:t>CHANGING</a:t>
            </a:r>
            <a:endParaRPr lang="zh-TW" altLang="zh-TW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TW" dirty="0"/>
              <a:t>         ct_fieldcat            = </a:t>
            </a:r>
            <a:r>
              <a:rPr lang="en-US" altLang="zh-TW" sz="2800" dirty="0" smtClean="0">
                <a:solidFill>
                  <a:srgbClr val="FF0000"/>
                </a:solidFill>
              </a:rPr>
              <a:t>gt_fieldcatalog[]</a:t>
            </a:r>
            <a:endParaRPr lang="zh-TW" altLang="zh-TW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     EXCEPTIONS</a:t>
            </a:r>
            <a:endParaRPr lang="zh-TW" altLang="zh-TW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TW" dirty="0"/>
              <a:t>         inconsistent_interface = 1</a:t>
            </a:r>
            <a:endParaRPr lang="zh-TW" altLang="zh-TW" dirty="0"/>
          </a:p>
          <a:p>
            <a:pPr marL="109728" indent="0">
              <a:buNone/>
            </a:pPr>
            <a:r>
              <a:rPr lang="en-US" altLang="zh-TW" dirty="0"/>
              <a:t>         </a:t>
            </a:r>
            <a:r>
              <a:rPr lang="en-US" altLang="zh-TW" dirty="0" smtClean="0"/>
              <a:t>program_error</a:t>
            </a:r>
            <a:r>
              <a:rPr lang="zh-TW" altLang="en-US" dirty="0"/>
              <a:t> </a:t>
            </a:r>
            <a:r>
              <a:rPr lang="en-US" altLang="zh-TW" dirty="0" smtClean="0"/>
              <a:t>= </a:t>
            </a:r>
            <a:r>
              <a:rPr lang="en-US" altLang="zh-TW" dirty="0"/>
              <a:t>2</a:t>
            </a:r>
            <a:endParaRPr lang="zh-TW" altLang="zh-TW" dirty="0"/>
          </a:p>
          <a:p>
            <a:pPr marL="109728" indent="0">
              <a:buNone/>
            </a:pPr>
            <a:r>
              <a:rPr lang="en-US" altLang="zh-TW" dirty="0"/>
              <a:t>     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OTHERS</a:t>
            </a:r>
            <a:r>
              <a:rPr lang="en-US" altLang="zh-TW" dirty="0"/>
              <a:t> </a:t>
            </a:r>
            <a:r>
              <a:rPr lang="en-US" altLang="zh-TW" dirty="0" smtClean="0"/>
              <a:t>= </a:t>
            </a:r>
            <a:r>
              <a:rPr lang="en-US" altLang="zh-TW" dirty="0"/>
              <a:t>3</a:t>
            </a:r>
            <a:r>
              <a:rPr lang="en-US" altLang="zh-TW" dirty="0" smtClean="0"/>
              <a:t>.</a:t>
            </a:r>
          </a:p>
          <a:p>
            <a:pPr marL="109728" indent="0">
              <a:buNone/>
            </a:pPr>
            <a:endParaRPr lang="en-US" altLang="zh-TW" dirty="0"/>
          </a:p>
          <a:p>
            <a:pPr marL="109728" indent="0">
              <a:buNone/>
            </a:pPr>
            <a:r>
              <a:rPr lang="en-US" altLang="zh-TW" dirty="0" smtClean="0"/>
              <a:t>*</a:t>
            </a:r>
            <a:r>
              <a:rPr lang="zh-TW" altLang="en-US" dirty="0" smtClean="0"/>
              <a:t>使用這個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需要將</a:t>
            </a:r>
            <a:r>
              <a:rPr lang="en-US" altLang="zh-TW" dirty="0" smtClean="0"/>
              <a:t>Report</a:t>
            </a:r>
            <a:r>
              <a:rPr lang="zh-TW" altLang="en-US" dirty="0" smtClean="0"/>
              <a:t>行長度</a:t>
            </a:r>
            <a:endParaRPr lang="en-US" altLang="zh-TW" dirty="0" smtClean="0"/>
          </a:p>
          <a:p>
            <a:pPr marL="109728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限制在</a:t>
            </a:r>
            <a:r>
              <a:rPr lang="en-US" altLang="zh-TW" dirty="0" smtClean="0"/>
              <a:t>72char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pPr marL="109728" indent="0">
              <a:buNone/>
            </a:pP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可在公用程式內使用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強迫行長度</a:t>
            </a:r>
            <a:r>
              <a:rPr lang="en-US" altLang="zh-TW" dirty="0" smtClean="0"/>
              <a:t>’)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ABAP-ALV(</a:t>
            </a:r>
            <a:r>
              <a:rPr lang="zh-TW" altLang="en-US" dirty="0"/>
              <a:t>建立步驟</a:t>
            </a:r>
            <a:r>
              <a:rPr lang="en-US" altLang="zh-TW" dirty="0"/>
              <a:t>)</a:t>
            </a:r>
            <a:r>
              <a:rPr lang="en-US" altLang="zh-TW" sz="3400" dirty="0"/>
              <a:t>[Build_fieldcatalog]</a:t>
            </a:r>
            <a:endParaRPr lang="zh-TW" altLang="en-US" sz="3400" dirty="0"/>
          </a:p>
        </p:txBody>
      </p:sp>
      <p:pic>
        <p:nvPicPr>
          <p:cNvPr id="1026" name="Picture 2" descr="C:\Users\A109021\Desktop\未命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272249"/>
            <a:ext cx="4144962" cy="241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285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908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TW" sz="1900" dirty="0"/>
              <a:t>-- </a:t>
            </a:r>
            <a:r>
              <a:rPr lang="zh-TW" altLang="zh-TW" sz="1900" dirty="0"/>
              <a:t>第二階段轉換</a:t>
            </a:r>
            <a:r>
              <a:rPr lang="en-US" altLang="zh-TW" sz="1900" dirty="0"/>
              <a:t>: internal table to slis fieldcatalog --</a:t>
            </a:r>
            <a:endParaRPr lang="zh-TW" altLang="zh-TW" sz="1900" dirty="0"/>
          </a:p>
          <a:p>
            <a:pPr marL="109728" indent="0">
              <a:buNone/>
            </a:pPr>
            <a:r>
              <a:rPr lang="en-US" altLang="zh-TW" sz="1900" dirty="0">
                <a:solidFill>
                  <a:srgbClr val="0070C0"/>
                </a:solidFill>
              </a:rPr>
              <a:t>  CALL FUNCTION </a:t>
            </a:r>
            <a:r>
              <a:rPr lang="en-US" altLang="zh-TW" sz="1900" dirty="0">
                <a:solidFill>
                  <a:srgbClr val="00B050"/>
                </a:solidFill>
              </a:rPr>
              <a:t>'LVC_TRANSFER_FROM_SLIS'</a:t>
            </a:r>
            <a:endParaRPr lang="zh-TW" altLang="zh-TW" sz="1900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altLang="zh-TW" sz="1900" dirty="0">
                <a:solidFill>
                  <a:srgbClr val="0070C0"/>
                </a:solidFill>
              </a:rPr>
              <a:t>    EXPORTING</a:t>
            </a:r>
            <a:endParaRPr lang="zh-TW" altLang="zh-TW" sz="1900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TW" sz="1900" dirty="0"/>
              <a:t>      it_fieldcat_alv = </a:t>
            </a:r>
            <a:r>
              <a:rPr lang="en-US" altLang="zh-TW" sz="1900" dirty="0" smtClean="0">
                <a:solidFill>
                  <a:srgbClr val="FF0000"/>
                </a:solidFill>
              </a:rPr>
              <a:t>gt_fieldcatalog[]</a:t>
            </a:r>
            <a:endParaRPr lang="zh-TW" altLang="zh-TW" sz="1900" dirty="0"/>
          </a:p>
          <a:p>
            <a:pPr marL="109728" indent="0">
              <a:buNone/>
            </a:pPr>
            <a:r>
              <a:rPr lang="en-US" altLang="zh-TW" sz="1900" dirty="0">
                <a:solidFill>
                  <a:srgbClr val="0070C0"/>
                </a:solidFill>
              </a:rPr>
              <a:t>    IMPORTING</a:t>
            </a:r>
            <a:endParaRPr lang="zh-TW" altLang="zh-TW" sz="1900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TW" sz="1900" dirty="0"/>
              <a:t>      et_fieldcat_lvc = </a:t>
            </a:r>
            <a:r>
              <a:rPr lang="en-US" altLang="zh-TW" sz="1900" dirty="0">
                <a:solidFill>
                  <a:srgbClr val="FF0000"/>
                </a:solidFill>
              </a:rPr>
              <a:t>gt_fcat_lvc</a:t>
            </a:r>
            <a:endParaRPr lang="zh-TW" altLang="zh-TW" sz="19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zh-TW" sz="1900" dirty="0"/>
              <a:t>    </a:t>
            </a:r>
            <a:r>
              <a:rPr lang="en-US" altLang="zh-TW" sz="1900" dirty="0" smtClean="0">
                <a:solidFill>
                  <a:srgbClr val="0070C0"/>
                </a:solidFill>
              </a:rPr>
              <a:t>TABLES</a:t>
            </a:r>
            <a:endParaRPr lang="zh-TW" altLang="zh-TW" sz="1900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TW" sz="1900" dirty="0"/>
              <a:t>      it_data         = </a:t>
            </a:r>
            <a:r>
              <a:rPr lang="en-US" altLang="zh-TW" sz="1900" dirty="0" smtClean="0"/>
              <a:t>gt_alv[]</a:t>
            </a:r>
          </a:p>
          <a:p>
            <a:pPr marL="109728" indent="0">
              <a:buNone/>
            </a:pPr>
            <a:r>
              <a:rPr lang="zh-TW" altLang="en-US" sz="1900" dirty="0">
                <a:solidFill>
                  <a:srgbClr val="0070C0"/>
                </a:solidFill>
              </a:rPr>
              <a:t> </a:t>
            </a:r>
            <a:r>
              <a:rPr lang="zh-TW" altLang="en-US" sz="1900" dirty="0" smtClean="0">
                <a:solidFill>
                  <a:srgbClr val="0070C0"/>
                </a:solidFill>
              </a:rPr>
              <a:t>   </a:t>
            </a:r>
            <a:r>
              <a:rPr lang="en-US" altLang="zh-TW" sz="1900" dirty="0" smtClean="0">
                <a:solidFill>
                  <a:srgbClr val="0070C0"/>
                </a:solidFill>
              </a:rPr>
              <a:t>EXCEPTIONS</a:t>
            </a:r>
            <a:endParaRPr lang="zh-TW" altLang="zh-TW" sz="1900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TW" sz="1900" dirty="0"/>
              <a:t>      it_data_missing = 1</a:t>
            </a:r>
            <a:endParaRPr lang="zh-TW" altLang="zh-TW" sz="1900" dirty="0"/>
          </a:p>
          <a:p>
            <a:pPr marL="109728" indent="0">
              <a:buNone/>
            </a:pPr>
            <a:r>
              <a:rPr lang="en-US" altLang="zh-TW" sz="1900" dirty="0"/>
              <a:t>      </a:t>
            </a:r>
            <a:r>
              <a:rPr lang="en-US" altLang="zh-TW" sz="1900" dirty="0" smtClean="0"/>
              <a:t>OTHERS</a:t>
            </a:r>
            <a:r>
              <a:rPr lang="zh-TW" altLang="en-US" sz="1900" dirty="0"/>
              <a:t> </a:t>
            </a:r>
            <a:r>
              <a:rPr lang="en-US" altLang="zh-TW" sz="1900" dirty="0" smtClean="0"/>
              <a:t>= </a:t>
            </a:r>
            <a:r>
              <a:rPr lang="en-US" altLang="zh-TW" sz="1900" dirty="0"/>
              <a:t>2.</a:t>
            </a:r>
            <a:endParaRPr lang="zh-TW" altLang="zh-TW" sz="1900" dirty="0"/>
          </a:p>
          <a:p>
            <a:endParaRPr lang="zh-TW" altLang="en-US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ABAP-ALV(</a:t>
            </a:r>
            <a:r>
              <a:rPr lang="zh-TW" altLang="en-US" dirty="0"/>
              <a:t>建立步驟</a:t>
            </a:r>
            <a:r>
              <a:rPr lang="en-US" altLang="zh-TW" dirty="0"/>
              <a:t>)</a:t>
            </a:r>
            <a:r>
              <a:rPr lang="en-US" altLang="zh-TW" sz="3400" dirty="0"/>
              <a:t>[Build_fieldcatalog]</a:t>
            </a:r>
            <a:endParaRPr lang="zh-TW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798678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調整欄位細</a:t>
            </a:r>
            <a:r>
              <a:rPr lang="zh-TW" altLang="en-US" dirty="0" smtClean="0"/>
              <a:t>項參數時使用</a:t>
            </a:r>
            <a:endParaRPr lang="en-US" altLang="zh-TW" dirty="0" smtClean="0"/>
          </a:p>
          <a:p>
            <a:pPr marL="109728" indent="0">
              <a:buNone/>
            </a:pPr>
            <a:r>
              <a:rPr lang="en-US" altLang="zh-TW" sz="2100" dirty="0" smtClean="0">
                <a:solidFill>
                  <a:srgbClr val="0070C0"/>
                </a:solidFill>
              </a:rPr>
              <a:t>Loop</a:t>
            </a:r>
            <a:r>
              <a:rPr lang="zh-TW" altLang="en-US" sz="2100" dirty="0" smtClean="0">
                <a:solidFill>
                  <a:srgbClr val="0070C0"/>
                </a:solidFill>
              </a:rPr>
              <a:t> </a:t>
            </a:r>
            <a:r>
              <a:rPr lang="en-US" altLang="zh-TW" sz="2100" dirty="0" smtClean="0">
                <a:solidFill>
                  <a:srgbClr val="0070C0"/>
                </a:solidFill>
              </a:rPr>
              <a:t>at</a:t>
            </a:r>
            <a:r>
              <a:rPr lang="en-US" altLang="zh-TW" sz="2100" dirty="0" smtClean="0"/>
              <a:t> </a:t>
            </a:r>
            <a:r>
              <a:rPr lang="en-US" altLang="zh-TW" sz="2100" dirty="0" smtClean="0">
                <a:solidFill>
                  <a:srgbClr val="FF0000"/>
                </a:solidFill>
              </a:rPr>
              <a:t>gt_fcat_lvc </a:t>
            </a:r>
            <a:r>
              <a:rPr lang="en-US" altLang="zh-TW" sz="2100" dirty="0" smtClean="0">
                <a:solidFill>
                  <a:srgbClr val="0070C0"/>
                </a:solidFill>
              </a:rPr>
              <a:t>into</a:t>
            </a:r>
            <a:r>
              <a:rPr lang="en-US" altLang="zh-TW" sz="2100" dirty="0" smtClean="0">
                <a:solidFill>
                  <a:srgbClr val="FF0000"/>
                </a:solidFill>
              </a:rPr>
              <a:t> gs_fcat_lvc.</a:t>
            </a:r>
          </a:p>
          <a:p>
            <a:pPr marL="365760" lvl="1" indent="0">
              <a:buNone/>
            </a:pPr>
            <a:r>
              <a:rPr lang="en-US" altLang="zh-TW" sz="2100" dirty="0" smtClean="0">
                <a:solidFill>
                  <a:srgbClr val="0070C0"/>
                </a:solidFill>
              </a:rPr>
              <a:t>CASE</a:t>
            </a:r>
            <a:r>
              <a:rPr lang="en-US" altLang="zh-TW" sz="2100" dirty="0" smtClean="0"/>
              <a:t> gs_fcat_lvc.</a:t>
            </a:r>
          </a:p>
          <a:p>
            <a:pPr marL="630936" lvl="2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WHEN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‘</a:t>
            </a:r>
            <a:r>
              <a:rPr lang="zh-TW" altLang="en-US" dirty="0" smtClean="0">
                <a:solidFill>
                  <a:srgbClr val="00B050"/>
                </a:solidFill>
              </a:rPr>
              <a:t>內表欄位名稱</a:t>
            </a:r>
            <a:r>
              <a:rPr lang="en-US" altLang="zh-TW" dirty="0" smtClean="0">
                <a:solidFill>
                  <a:srgbClr val="00B050"/>
                </a:solidFill>
              </a:rPr>
              <a:t>’</a:t>
            </a:r>
          </a:p>
          <a:p>
            <a:pPr marL="914400" lvl="3" indent="0">
              <a:buNone/>
            </a:pPr>
            <a:r>
              <a:rPr lang="en-US" altLang="zh-TW" sz="2100" dirty="0" smtClean="0"/>
              <a:t>gs_fcat_lvc-reptext = </a:t>
            </a:r>
            <a:r>
              <a:rPr lang="en-US" altLang="zh-TW" sz="2100" dirty="0" smtClean="0">
                <a:solidFill>
                  <a:srgbClr val="00B050"/>
                </a:solidFill>
              </a:rPr>
              <a:t>‘ALV</a:t>
            </a:r>
            <a:r>
              <a:rPr lang="zh-TW" altLang="en-US" sz="2100" dirty="0" smtClean="0">
                <a:solidFill>
                  <a:srgbClr val="00B050"/>
                </a:solidFill>
              </a:rPr>
              <a:t>輸出名稱</a:t>
            </a:r>
            <a:r>
              <a:rPr lang="en-US" altLang="zh-TW" sz="2100" dirty="0" smtClean="0">
                <a:solidFill>
                  <a:srgbClr val="00B050"/>
                </a:solidFill>
              </a:rPr>
              <a:t>’</a:t>
            </a:r>
            <a:r>
              <a:rPr lang="en-US" altLang="zh-TW" sz="2100" dirty="0" smtClean="0"/>
              <a:t>. </a:t>
            </a:r>
            <a:r>
              <a:rPr lang="en-US" altLang="zh-TW" sz="210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zh-TW" altLang="en-US" sz="2100" dirty="0" smtClean="0">
                <a:solidFill>
                  <a:schemeClr val="bg1">
                    <a:lumMod val="50000"/>
                  </a:schemeClr>
                </a:solidFill>
              </a:rPr>
              <a:t>可調整欄位名稱</a:t>
            </a:r>
            <a:endParaRPr lang="en-US" altLang="zh-TW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3" indent="0">
              <a:buNone/>
            </a:pPr>
            <a:r>
              <a:rPr lang="en-US" altLang="zh-TW" sz="2100" dirty="0" smtClean="0"/>
              <a:t>gs_fcat_lvc-checkbox = </a:t>
            </a:r>
            <a:r>
              <a:rPr lang="en-US" altLang="zh-TW" sz="2100" dirty="0" smtClean="0">
                <a:solidFill>
                  <a:srgbClr val="00B050"/>
                </a:solidFill>
              </a:rPr>
              <a:t>‘X</a:t>
            </a:r>
            <a:r>
              <a:rPr lang="en-US" altLang="zh-TW" sz="1700" dirty="0" smtClean="0">
                <a:solidFill>
                  <a:srgbClr val="00B050"/>
                </a:solidFill>
              </a:rPr>
              <a:t>’</a:t>
            </a:r>
            <a:r>
              <a:rPr lang="en-US" altLang="zh-TW" sz="1700" dirty="0" smtClean="0"/>
              <a:t>.</a:t>
            </a:r>
            <a:r>
              <a:rPr lang="zh-TW" altLang="en-US" sz="1700" dirty="0" smtClean="0"/>
              <a:t>                </a:t>
            </a:r>
            <a:r>
              <a:rPr lang="en-US" altLang="zh-TW" sz="170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zh-TW" altLang="en-US" sz="1700" dirty="0" smtClean="0">
                <a:solidFill>
                  <a:schemeClr val="bg1">
                    <a:lumMod val="50000"/>
                  </a:schemeClr>
                </a:solidFill>
              </a:rPr>
              <a:t>可使欄位變為</a:t>
            </a:r>
            <a:r>
              <a:rPr lang="en-US" altLang="zh-TW" sz="1700" dirty="0" smtClean="0">
                <a:solidFill>
                  <a:schemeClr val="bg1">
                    <a:lumMod val="50000"/>
                  </a:schemeClr>
                </a:solidFill>
              </a:rPr>
              <a:t>Checkbox</a:t>
            </a:r>
          </a:p>
          <a:p>
            <a:pPr marL="914400" lvl="3" indent="0">
              <a:buNone/>
            </a:pPr>
            <a:r>
              <a:rPr lang="en-US" altLang="zh-TW" sz="2100" dirty="0"/>
              <a:t>g</a:t>
            </a:r>
            <a:r>
              <a:rPr lang="en-US" altLang="zh-TW" sz="2100" dirty="0" smtClean="0"/>
              <a:t>s_fcat_lvc-edit = </a:t>
            </a:r>
            <a:r>
              <a:rPr lang="en-US" altLang="zh-TW" sz="2100" dirty="0" smtClean="0">
                <a:solidFill>
                  <a:srgbClr val="00B050"/>
                </a:solidFill>
              </a:rPr>
              <a:t>‘X’</a:t>
            </a:r>
            <a:r>
              <a:rPr lang="en-US" altLang="zh-TW" sz="2100" dirty="0" smtClean="0"/>
              <a:t>.                     </a:t>
            </a:r>
            <a:r>
              <a:rPr lang="en-US" altLang="zh-TW" sz="210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zh-TW" altLang="en-US" sz="2100" dirty="0" smtClean="0">
                <a:solidFill>
                  <a:schemeClr val="bg1">
                    <a:lumMod val="50000"/>
                  </a:schemeClr>
                </a:solidFill>
              </a:rPr>
              <a:t>可使欄位為可編輯</a:t>
            </a:r>
            <a:endParaRPr lang="en-US" altLang="zh-TW" sz="2100" dirty="0">
              <a:solidFill>
                <a:schemeClr val="bg1">
                  <a:lumMod val="50000"/>
                </a:schemeClr>
              </a:solidFill>
            </a:endParaRPr>
          </a:p>
          <a:p>
            <a:pPr marL="393192" lvl="1" indent="0">
              <a:buNone/>
            </a:pPr>
            <a:r>
              <a:rPr lang="en-US" altLang="zh-TW" sz="2100" dirty="0" smtClean="0">
                <a:solidFill>
                  <a:srgbClr val="0070C0"/>
                </a:solidFill>
              </a:rPr>
              <a:t>ENDCASE</a:t>
            </a:r>
            <a:r>
              <a:rPr lang="en-US" altLang="zh-TW" sz="2100" dirty="0" smtClean="0"/>
              <a:t>.</a:t>
            </a:r>
          </a:p>
          <a:p>
            <a:pPr marL="393192" lvl="1" indent="0">
              <a:buNone/>
            </a:pPr>
            <a:r>
              <a:rPr lang="en-US" altLang="zh-TW" sz="2100" dirty="0" smtClean="0">
                <a:solidFill>
                  <a:srgbClr val="0070C0"/>
                </a:solidFill>
              </a:rPr>
              <a:t>MODIFY</a:t>
            </a:r>
            <a:r>
              <a:rPr lang="en-US" altLang="zh-TW" sz="2100" dirty="0" smtClean="0"/>
              <a:t> gt_fcat_lvc </a:t>
            </a:r>
            <a:r>
              <a:rPr lang="en-US" altLang="zh-TW" sz="2100" dirty="0" smtClean="0">
                <a:solidFill>
                  <a:srgbClr val="0070C0"/>
                </a:solidFill>
              </a:rPr>
              <a:t>FROM</a:t>
            </a:r>
            <a:r>
              <a:rPr lang="en-US" altLang="zh-TW" sz="2100" dirty="0" smtClean="0"/>
              <a:t> gs_fcat_lvc.</a:t>
            </a:r>
          </a:p>
          <a:p>
            <a:pPr marL="137160" indent="0">
              <a:buNone/>
            </a:pPr>
            <a:r>
              <a:rPr lang="en-US" altLang="zh-TW" sz="2100" dirty="0" smtClean="0">
                <a:solidFill>
                  <a:srgbClr val="0070C0"/>
                </a:solidFill>
              </a:rPr>
              <a:t>ENDLOOP</a:t>
            </a:r>
            <a:r>
              <a:rPr lang="en-US" altLang="zh-TW" sz="2100" dirty="0" smtClean="0"/>
              <a:t>.</a:t>
            </a:r>
            <a:endParaRPr lang="en-US" altLang="zh-TW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ABAP-ALV(</a:t>
            </a:r>
            <a:r>
              <a:rPr lang="zh-TW" altLang="en-US" dirty="0"/>
              <a:t>建立步驟</a:t>
            </a:r>
            <a:r>
              <a:rPr lang="en-US" altLang="zh-TW" dirty="0"/>
              <a:t>)</a:t>
            </a:r>
            <a:r>
              <a:rPr lang="en-US" altLang="zh-TW" sz="3400" dirty="0"/>
              <a:t>[Build_fieldcatalog]</a:t>
            </a:r>
            <a:endParaRPr lang="zh-TW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390591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en-US" altLang="zh-TW" dirty="0"/>
              <a:t> </a:t>
            </a:r>
            <a:r>
              <a:rPr lang="en-US" altLang="zh-TW" dirty="0" smtClean="0"/>
              <a:t>Data_retrieval</a:t>
            </a:r>
          </a:p>
          <a:p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en-US" altLang="zh-TW" dirty="0"/>
              <a:t> </a:t>
            </a:r>
            <a:r>
              <a:rPr lang="en-US" altLang="zh-TW" dirty="0" smtClean="0"/>
              <a:t>Build_fieldcatalog</a:t>
            </a:r>
          </a:p>
          <a:p>
            <a:endParaRPr lang="en-US" altLang="zh-TW" b="1" dirty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3.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Build_layout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/>
              <a:t>=&gt;</a:t>
            </a:r>
            <a:r>
              <a:rPr lang="zh-TW" altLang="en-US" b="1" dirty="0" smtClean="0"/>
              <a:t>建立</a:t>
            </a:r>
            <a:r>
              <a:rPr lang="en-US" altLang="zh-TW" b="1" dirty="0" smtClean="0"/>
              <a:t>ALV</a:t>
            </a:r>
            <a:r>
              <a:rPr lang="zh-TW" altLang="en-US" b="1" dirty="0" smtClean="0"/>
              <a:t>輸出格式</a:t>
            </a:r>
            <a:endParaRPr lang="zh-TW" altLang="zh-TW" b="1" dirty="0"/>
          </a:p>
          <a:p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en-US" altLang="zh-TW" dirty="0"/>
              <a:t> Display_alv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ABAP-ALV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建立步驟</a:t>
            </a:r>
            <a:r>
              <a:rPr lang="en-US" altLang="zh-TW" dirty="0" smtClean="0"/>
              <a:t>)</a:t>
            </a:r>
            <a:r>
              <a:rPr lang="en-US" altLang="zh-TW" sz="3400" dirty="0"/>
              <a:t>[Call Function]</a:t>
            </a:r>
            <a:endParaRPr lang="zh-TW" altLang="en-US" sz="3400" dirty="0"/>
          </a:p>
        </p:txBody>
      </p:sp>
    </p:spTree>
    <p:extLst>
      <p:ext uri="{BB962C8B-B14F-4D97-AF65-F5344CB8AC3E}">
        <p14:creationId xmlns:p14="http://schemas.microsoft.com/office/powerpoint/2010/main" val="2216725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ABAP-ALV(</a:t>
            </a:r>
            <a:r>
              <a:rPr lang="zh-TW" altLang="en-US" dirty="0"/>
              <a:t>建立步驟</a:t>
            </a:r>
            <a:r>
              <a:rPr lang="en-US" altLang="zh-TW" dirty="0"/>
              <a:t>)</a:t>
            </a:r>
            <a:r>
              <a:rPr lang="en-US" altLang="zh-TW" sz="3400" dirty="0"/>
              <a:t>[</a:t>
            </a:r>
            <a:r>
              <a:rPr lang="en-US" altLang="zh-TW" sz="3400" dirty="0" smtClean="0"/>
              <a:t>Build_layout]</a:t>
            </a:r>
            <a:endParaRPr lang="zh-TW" altLang="en-US" sz="3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55512"/>
              </p:ext>
            </p:extLst>
          </p:nvPr>
        </p:nvGraphicFramePr>
        <p:xfrm>
          <a:off x="457200" y="1447800"/>
          <a:ext cx="8229600" cy="3429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9058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587683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Cwidth_opt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欄位字段自動符合長度</a:t>
                      </a:r>
                      <a:endParaRPr lang="zh-TW" altLang="en-US" dirty="0"/>
                    </a:p>
                  </a:txBody>
                  <a:tcPr/>
                </a:tc>
              </a:tr>
              <a:tr h="58768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Zebra 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每行顏色變換</a:t>
                      </a:r>
                      <a:endParaRPr lang="zh-TW" altLang="en-US" dirty="0"/>
                    </a:p>
                  </a:txBody>
                  <a:tcPr/>
                </a:tc>
              </a:tr>
              <a:tr h="58768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Box_fieldname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[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‘</a:t>
                      </a:r>
                      <a:r>
                        <a:rPr lang="zh-TW" altLang="en-US" dirty="0" smtClean="0"/>
                        <a:t>欄位名稱</a:t>
                      </a:r>
                      <a:r>
                        <a:rPr lang="en-US" altLang="zh-TW" dirty="0" smtClean="0"/>
                        <a:t>’]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使欄位可以變為可選取方塊</a:t>
                      </a:r>
                      <a:endParaRPr lang="zh-TW" altLang="en-US" dirty="0"/>
                    </a:p>
                  </a:txBody>
                  <a:tcPr/>
                </a:tc>
              </a:tr>
              <a:tr h="58768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設置所有欄位皆可編輯</a:t>
                      </a:r>
                      <a:endParaRPr lang="zh-TW" altLang="en-US" dirty="0"/>
                    </a:p>
                  </a:txBody>
                  <a:tcPr/>
                </a:tc>
              </a:tr>
              <a:tr h="587683"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Sel_mode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‘A’ </a:t>
                      </a:r>
                      <a:r>
                        <a:rPr lang="zh-TW" altLang="en-US" dirty="0" smtClean="0"/>
                        <a:t>在最左端有選擇按鈕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074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en-US" altLang="zh-TW" dirty="0"/>
              <a:t> </a:t>
            </a:r>
            <a:r>
              <a:rPr lang="en-US" altLang="zh-TW" dirty="0" smtClean="0"/>
              <a:t>Data_retrieval</a:t>
            </a:r>
          </a:p>
          <a:p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en-US" altLang="zh-TW" dirty="0"/>
              <a:t> </a:t>
            </a:r>
            <a:r>
              <a:rPr lang="en-US" altLang="zh-TW" dirty="0" smtClean="0"/>
              <a:t>Build_fieldcatalog</a:t>
            </a:r>
          </a:p>
          <a:p>
            <a:endParaRPr lang="en-US" altLang="zh-TW" b="1" dirty="0"/>
          </a:p>
          <a:p>
            <a:r>
              <a:rPr lang="en-US" altLang="zh-TW" dirty="0" smtClean="0"/>
              <a:t>3.</a:t>
            </a:r>
            <a:r>
              <a:rPr lang="en-US" altLang="zh-TW" dirty="0"/>
              <a:t> </a:t>
            </a:r>
            <a:r>
              <a:rPr lang="en-US" altLang="zh-TW" dirty="0" smtClean="0"/>
              <a:t>Build_layout</a:t>
            </a:r>
          </a:p>
          <a:p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4.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Display_alv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/>
              <a:t>=&gt;ALV</a:t>
            </a:r>
            <a:r>
              <a:rPr lang="zh-TW" altLang="en-US" b="1" dirty="0" smtClean="0"/>
              <a:t>的呈現</a:t>
            </a:r>
            <a:endParaRPr lang="zh-TW" altLang="zh-TW" b="1" dirty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ABAP-ALV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建立步驟</a:t>
            </a:r>
            <a:r>
              <a:rPr lang="en-US" altLang="zh-TW" dirty="0" smtClean="0"/>
              <a:t>)</a:t>
            </a:r>
            <a:r>
              <a:rPr lang="en-US" altLang="zh-TW" sz="3400" dirty="0" smtClean="0"/>
              <a:t>[Call Function]</a:t>
            </a:r>
            <a:endParaRPr lang="zh-TW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29479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 fontAlgn="base">
              <a:buNone/>
            </a:pPr>
            <a:r>
              <a:rPr lang="en-US" altLang="zh-TW" dirty="0">
                <a:solidFill>
                  <a:srgbClr val="0070C0"/>
                </a:solidFill>
              </a:rPr>
              <a:t>CALL FUNCTION </a:t>
            </a:r>
            <a:r>
              <a:rPr lang="en-US" altLang="zh-TW" dirty="0">
                <a:solidFill>
                  <a:srgbClr val="00B050"/>
                </a:solidFill>
              </a:rPr>
              <a:t>'REUSE_ALV_GRID_DISPLAY_LVC'</a:t>
            </a:r>
          </a:p>
          <a:p>
            <a:pPr marL="109728" indent="0" fontAlgn="base">
              <a:buNone/>
            </a:pPr>
            <a:r>
              <a:rPr lang="en-US" altLang="zh-TW" dirty="0"/>
              <a:t>  </a:t>
            </a:r>
            <a:r>
              <a:rPr lang="en-US" altLang="zh-TW" dirty="0">
                <a:solidFill>
                  <a:srgbClr val="0070C0"/>
                </a:solidFill>
              </a:rPr>
              <a:t>EXPORTING</a:t>
            </a:r>
          </a:p>
          <a:p>
            <a:pPr marL="109728" indent="0" fontAlgn="base">
              <a:buNone/>
            </a:pPr>
            <a:r>
              <a:rPr lang="en-US" altLang="zh-TW" dirty="0"/>
              <a:t>    i_callback_program = </a:t>
            </a:r>
            <a:r>
              <a:rPr lang="en-US" altLang="zh-TW" dirty="0" smtClean="0"/>
              <a:t>sy-repid</a:t>
            </a:r>
          </a:p>
          <a:p>
            <a:pPr marL="109728" indent="0" fontAlgn="base">
              <a:buNone/>
            </a:pPr>
            <a:r>
              <a:rPr lang="en-US" altLang="zh-TW" dirty="0"/>
              <a:t> </a:t>
            </a:r>
            <a:r>
              <a:rPr lang="en-US" altLang="zh-TW" dirty="0" smtClean="0"/>
              <a:t>   i_callback_pf_status_set</a:t>
            </a:r>
            <a:r>
              <a:rPr lang="en-US" altLang="zh-TW" dirty="0"/>
              <a:t> = </a:t>
            </a:r>
            <a:r>
              <a:rPr lang="en-US" altLang="zh-TW" dirty="0">
                <a:solidFill>
                  <a:srgbClr val="00B050"/>
                </a:solidFill>
              </a:rPr>
              <a:t>'ALV_PF_STATUS'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</a:t>
            </a:r>
            <a:r>
              <a:rPr lang="en-US" altLang="zh-TW" dirty="0" smtClean="0"/>
              <a:t>i_callback_user_command</a:t>
            </a:r>
            <a:r>
              <a:rPr lang="en-US" altLang="zh-TW" dirty="0"/>
              <a:t>  = </a:t>
            </a:r>
            <a:r>
              <a:rPr lang="en-US" altLang="zh-TW" dirty="0">
                <a:solidFill>
                  <a:srgbClr val="00B050"/>
                </a:solidFill>
              </a:rPr>
              <a:t>'ALV_USER_COMMAND'</a:t>
            </a:r>
            <a:r>
              <a:rPr lang="en-US" altLang="zh-TW" dirty="0"/>
              <a:t> </a:t>
            </a:r>
            <a:endParaRPr lang="zh-TW" altLang="en-US" dirty="0"/>
          </a:p>
          <a:p>
            <a:pPr marL="109728" indent="0" fontAlgn="base">
              <a:buNone/>
            </a:pPr>
            <a:r>
              <a:rPr lang="zh-TW" altLang="en-US" dirty="0"/>
              <a:t>    </a:t>
            </a:r>
            <a:r>
              <a:rPr lang="en-US" altLang="zh-TW" dirty="0"/>
              <a:t>is_layout_lvc      = </a:t>
            </a:r>
            <a:r>
              <a:rPr lang="en-US" altLang="zh-TW" sz="2800" dirty="0" smtClean="0">
                <a:solidFill>
                  <a:srgbClr val="FF0000"/>
                </a:solidFill>
              </a:rPr>
              <a:t>gs_layout</a:t>
            </a:r>
            <a:r>
              <a:rPr lang="en-US" altLang="zh-TW" dirty="0">
                <a:solidFill>
                  <a:srgbClr val="FF0000"/>
                </a:solidFill>
              </a:rPr>
              <a:t> </a:t>
            </a:r>
            <a:r>
              <a:rPr lang="en-US" altLang="zh-TW" dirty="0"/>
              <a:t>     </a:t>
            </a:r>
            <a:endParaRPr lang="zh-TW" altLang="en-US" dirty="0"/>
          </a:p>
          <a:p>
            <a:pPr marL="109728" indent="0" fontAlgn="base">
              <a:buNone/>
            </a:pPr>
            <a:r>
              <a:rPr lang="zh-TW" altLang="en-US" dirty="0"/>
              <a:t>    </a:t>
            </a:r>
            <a:r>
              <a:rPr lang="en-US" altLang="zh-TW" dirty="0"/>
              <a:t>it_fieldcat_lvc    = </a:t>
            </a:r>
            <a:r>
              <a:rPr lang="en-US" altLang="zh-TW" dirty="0" smtClean="0">
                <a:solidFill>
                  <a:srgbClr val="FF0000"/>
                </a:solidFill>
              </a:rPr>
              <a:t>gt_fieldcat_lvc</a:t>
            </a:r>
            <a:r>
              <a:rPr lang="en-US" altLang="zh-TW" dirty="0">
                <a:solidFill>
                  <a:srgbClr val="FF0000"/>
                </a:solidFill>
              </a:rPr>
              <a:t>[] 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09728" indent="0" fontAlgn="base">
              <a:buNone/>
            </a:pPr>
            <a:r>
              <a:rPr lang="zh-TW" altLang="en-US" dirty="0"/>
              <a:t>    </a:t>
            </a:r>
            <a:r>
              <a:rPr lang="en-US" altLang="zh-TW" dirty="0"/>
              <a:t>i_save             = 'X'              </a:t>
            </a:r>
            <a:endParaRPr lang="en-US" altLang="zh-TW" dirty="0" smtClean="0"/>
          </a:p>
          <a:p>
            <a:pPr marL="109728" indent="0" fontAlgn="base">
              <a:buNone/>
            </a:pPr>
            <a:r>
              <a:rPr lang="zh-TW" altLang="en-US" dirty="0">
                <a:solidFill>
                  <a:srgbClr val="0070C0"/>
                </a:solidFill>
              </a:rPr>
              <a:t>  </a:t>
            </a:r>
            <a:r>
              <a:rPr lang="en-US" altLang="zh-TW" dirty="0">
                <a:solidFill>
                  <a:srgbClr val="0070C0"/>
                </a:solidFill>
              </a:rPr>
              <a:t>TABLES</a:t>
            </a:r>
          </a:p>
          <a:p>
            <a:pPr marL="109728" indent="0" fontAlgn="base">
              <a:buNone/>
            </a:pPr>
            <a:r>
              <a:rPr lang="en-US" altLang="zh-TW" dirty="0"/>
              <a:t>    t_outtab           = </a:t>
            </a:r>
            <a:r>
              <a:rPr lang="en-US" altLang="zh-TW" dirty="0" smtClean="0">
                <a:solidFill>
                  <a:srgbClr val="FF0000"/>
                </a:solidFill>
              </a:rPr>
              <a:t>gt_alv[]</a:t>
            </a:r>
            <a:r>
              <a:rPr lang="en-US" altLang="zh-TW" dirty="0">
                <a:solidFill>
                  <a:srgbClr val="FF0000"/>
                </a:solidFill>
              </a:rPr>
              <a:t>  </a:t>
            </a:r>
            <a:r>
              <a:rPr lang="en-US" altLang="zh-TW" dirty="0"/>
              <a:t>           </a:t>
            </a:r>
          </a:p>
          <a:p>
            <a:pPr marL="109728" indent="0" fontAlgn="base">
              <a:buNone/>
            </a:pPr>
            <a:r>
              <a:rPr lang="zh-TW" altLang="en-US" dirty="0">
                <a:solidFill>
                  <a:srgbClr val="0070C0"/>
                </a:solidFill>
              </a:rPr>
              <a:t>  </a:t>
            </a:r>
            <a:r>
              <a:rPr lang="en-US" altLang="zh-TW" dirty="0">
                <a:solidFill>
                  <a:srgbClr val="0070C0"/>
                </a:solidFill>
              </a:rPr>
              <a:t>EXCEPTIONS</a:t>
            </a:r>
          </a:p>
          <a:p>
            <a:pPr marL="109728" indent="0" fontAlgn="base">
              <a:buNone/>
            </a:pPr>
            <a:r>
              <a:rPr lang="en-US" altLang="zh-TW" dirty="0"/>
              <a:t>    program_error      = 1</a:t>
            </a:r>
          </a:p>
          <a:p>
            <a:pPr marL="109728" indent="0" fontAlgn="base">
              <a:buNone/>
            </a:pPr>
            <a:r>
              <a:rPr lang="en-US" altLang="zh-TW" dirty="0"/>
              <a:t>    </a:t>
            </a:r>
            <a:r>
              <a:rPr lang="en-US" altLang="zh-TW" dirty="0">
                <a:solidFill>
                  <a:srgbClr val="0070C0"/>
                </a:solidFill>
              </a:rPr>
              <a:t>OTHERS</a:t>
            </a:r>
            <a:r>
              <a:rPr lang="en-US" altLang="zh-TW" dirty="0"/>
              <a:t>             = 2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ABAP-ALV(</a:t>
            </a:r>
            <a:r>
              <a:rPr lang="zh-TW" altLang="en-US" dirty="0"/>
              <a:t>建立步驟</a:t>
            </a:r>
            <a:r>
              <a:rPr lang="en-US" altLang="zh-TW" dirty="0" smtClean="0"/>
              <a:t>)</a:t>
            </a:r>
            <a:r>
              <a:rPr lang="en-US" altLang="zh-TW" sz="3400" dirty="0" smtClean="0"/>
              <a:t>[Display_alv]</a:t>
            </a:r>
            <a:endParaRPr lang="zh-TW" altLang="en-US" sz="3400" dirty="0"/>
          </a:p>
        </p:txBody>
      </p:sp>
    </p:spTree>
    <p:extLst>
      <p:ext uri="{BB962C8B-B14F-4D97-AF65-F5344CB8AC3E}">
        <p14:creationId xmlns:p14="http://schemas.microsoft.com/office/powerpoint/2010/main" val="572687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09728" indent="0" algn="ctr">
              <a:buNone/>
            </a:pPr>
            <a:r>
              <a:rPr lang="zh-TW" alt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額外補</a:t>
            </a:r>
            <a:r>
              <a:rPr lang="zh-TW" altLang="en-US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充</a:t>
            </a:r>
            <a:r>
              <a:rPr lang="en-US" altLang="zh-TW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-ALV</a:t>
            </a:r>
            <a:r>
              <a:rPr lang="zh-TW" altLang="en-US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zh-TW" alt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物</a:t>
            </a:r>
            <a:r>
              <a:rPr lang="zh-TW" altLang="en-US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件導向</a:t>
            </a:r>
            <a:r>
              <a:rPr lang="en-US" altLang="zh-TW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(OO)</a:t>
            </a:r>
            <a:r>
              <a:rPr lang="zh-TW" altLang="en-US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寫法</a:t>
            </a:r>
            <a:endParaRPr lang="en-US" altLang="zh-TW" sz="4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109728" indent="0" algn="ctr">
              <a:buNone/>
            </a:pPr>
            <a:endParaRPr lang="zh-TW" altLang="en-US" sz="4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9511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Class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物件名稱 </a:t>
            </a:r>
            <a:r>
              <a:rPr lang="en-US" altLang="zh-TW" dirty="0">
                <a:solidFill>
                  <a:srgbClr val="0070C0"/>
                </a:solidFill>
              </a:rPr>
              <a:t>DEFINITION</a:t>
            </a:r>
            <a:r>
              <a:rPr lang="en-US" altLang="zh-TW" dirty="0"/>
              <a:t> .</a:t>
            </a:r>
            <a:endParaRPr lang="en-US" altLang="zh-TW" dirty="0" smtClean="0"/>
          </a:p>
          <a:p>
            <a:pPr marL="109728" indent="0">
              <a:buNone/>
            </a:pP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070C0"/>
                </a:solidFill>
              </a:rPr>
              <a:t>PUBLIC</a:t>
            </a:r>
            <a:r>
              <a:rPr lang="en-US" altLang="zh-TW" dirty="0">
                <a:solidFill>
                  <a:srgbClr val="0070C0"/>
                </a:solidFill>
              </a:rPr>
              <a:t> SECTION</a:t>
            </a:r>
            <a:r>
              <a:rPr lang="en-US" altLang="zh-TW" dirty="0" smtClean="0"/>
              <a:t>.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METHODS</a:t>
            </a:r>
            <a:r>
              <a:rPr lang="en-US" altLang="zh-TW" dirty="0" smtClean="0"/>
              <a:t> method_1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</a:t>
            </a:r>
            <a:r>
              <a:rPr lang="en-US" altLang="zh-TW" dirty="0" smtClean="0">
                <a:solidFill>
                  <a:srgbClr val="0070C0"/>
                </a:solidFill>
              </a:rPr>
              <a:t>IMPORTING</a:t>
            </a:r>
            <a:r>
              <a:rPr lang="en-US" altLang="zh-TW" dirty="0" smtClean="0"/>
              <a:t> imp </a:t>
            </a:r>
            <a:r>
              <a:rPr lang="en-US" altLang="zh-TW" dirty="0" smtClean="0">
                <a:solidFill>
                  <a:srgbClr val="0070C0"/>
                </a:solidFill>
              </a:rPr>
              <a:t>TYPE</a:t>
            </a:r>
            <a:r>
              <a:rPr lang="en-US" altLang="zh-TW" dirty="0" smtClean="0"/>
              <a:t> i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[EXPORTING] [CHANGING]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</a:t>
            </a:r>
            <a:r>
              <a:rPr lang="en-US" altLang="zh-TW" dirty="0" smtClean="0">
                <a:solidFill>
                  <a:srgbClr val="0070C0"/>
                </a:solidFill>
              </a:rPr>
              <a:t>RETURNING VALUE</a:t>
            </a:r>
            <a:r>
              <a:rPr lang="en-US" altLang="zh-TW" dirty="0" smtClean="0"/>
              <a:t>(ret) </a:t>
            </a:r>
            <a:r>
              <a:rPr lang="en-US" altLang="zh-TW" dirty="0" smtClean="0">
                <a:solidFill>
                  <a:srgbClr val="0070C0"/>
                </a:solidFill>
              </a:rPr>
              <a:t>TYPE</a:t>
            </a:r>
            <a:r>
              <a:rPr lang="en-US" altLang="zh-TW" dirty="0" smtClean="0"/>
              <a:t> i.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tmp </a:t>
            </a:r>
            <a:r>
              <a:rPr lang="en-US" altLang="zh-TW" dirty="0" smtClean="0">
                <a:solidFill>
                  <a:srgbClr val="0070C0"/>
                </a:solidFill>
              </a:rPr>
              <a:t>TYPE</a:t>
            </a:r>
            <a:r>
              <a:rPr lang="en-US" altLang="zh-TW" dirty="0" smtClean="0"/>
              <a:t> i.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070C0"/>
                </a:solidFill>
              </a:rPr>
              <a:t>PROTECTED</a:t>
            </a:r>
            <a:r>
              <a:rPr lang="en-US" altLang="zh-TW" dirty="0">
                <a:solidFill>
                  <a:srgbClr val="0070C0"/>
                </a:solidFill>
              </a:rPr>
              <a:t> SECTION</a:t>
            </a:r>
            <a:r>
              <a:rPr lang="en-US" altLang="zh-TW" dirty="0" smtClean="0"/>
              <a:t>.</a:t>
            </a:r>
          </a:p>
          <a:p>
            <a:pPr marL="109728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070C0"/>
                </a:solidFill>
              </a:rPr>
              <a:t>PRIVATE</a:t>
            </a:r>
            <a:r>
              <a:rPr lang="en-US" altLang="zh-TW" dirty="0">
                <a:solidFill>
                  <a:srgbClr val="0070C0"/>
                </a:solidFill>
              </a:rPr>
              <a:t> SECTION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marL="109728" indent="0">
              <a:buNone/>
            </a:pPr>
            <a:endParaRPr lang="en-US" altLang="zh-TW" dirty="0" smtClean="0"/>
          </a:p>
          <a:p>
            <a:pPr marL="109728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ENDCLASS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ABAP-OO</a:t>
            </a:r>
            <a:r>
              <a:rPr lang="zh-TW" altLang="en-US" dirty="0" smtClean="0"/>
              <a:t>語法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物件導向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9142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CLASS</a:t>
            </a:r>
            <a:r>
              <a:rPr lang="en-US" altLang="zh-TW" dirty="0"/>
              <a:t> </a:t>
            </a:r>
            <a:r>
              <a:rPr lang="zh-TW" altLang="en-US" dirty="0" smtClean="0"/>
              <a:t>物件名稱</a:t>
            </a:r>
            <a:r>
              <a:rPr lang="en-US" altLang="zh-TW" dirty="0"/>
              <a:t> </a:t>
            </a:r>
            <a:r>
              <a:rPr lang="en-US" altLang="zh-TW" dirty="0">
                <a:solidFill>
                  <a:srgbClr val="0070C0"/>
                </a:solidFill>
              </a:rPr>
              <a:t>IMPLEMENTATION</a:t>
            </a:r>
            <a:r>
              <a:rPr lang="en-US" altLang="zh-TW" dirty="0"/>
              <a:t>.</a:t>
            </a:r>
            <a:br>
              <a:rPr lang="en-US" altLang="zh-TW" dirty="0"/>
            </a:br>
            <a:r>
              <a:rPr lang="en-US" altLang="zh-TW" dirty="0"/>
              <a:t>  </a:t>
            </a:r>
            <a:r>
              <a:rPr lang="en-US" altLang="zh-TW" dirty="0">
                <a:solidFill>
                  <a:srgbClr val="0070C0"/>
                </a:solidFill>
              </a:rPr>
              <a:t>METHOD</a:t>
            </a:r>
            <a:r>
              <a:rPr lang="en-US" altLang="zh-TW" dirty="0"/>
              <a:t> </a:t>
            </a:r>
            <a:r>
              <a:rPr lang="en-US" altLang="zh-TW" dirty="0" smtClean="0"/>
              <a:t>method_1.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</a:t>
            </a:r>
            <a:r>
              <a:rPr lang="en-US" altLang="zh-TW" dirty="0" smtClean="0"/>
              <a:t>WRITE:/ </a:t>
            </a:r>
            <a:r>
              <a:rPr lang="en-US" altLang="zh-TW" dirty="0"/>
              <a:t>imp</a:t>
            </a:r>
            <a:r>
              <a:rPr lang="en-US" altLang="zh-TW" dirty="0" smtClean="0"/>
              <a:t>.</a:t>
            </a:r>
          </a:p>
          <a:p>
            <a:pPr marL="109728" indent="0">
              <a:buNone/>
            </a:pPr>
            <a:r>
              <a:rPr lang="en-US" altLang="zh-TW" dirty="0" smtClean="0"/>
              <a:t>    PERFORM method_2.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SELECT .... 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</a:t>
            </a:r>
            <a:r>
              <a:rPr lang="en-US" altLang="zh-TW" dirty="0">
                <a:solidFill>
                  <a:srgbClr val="0070C0"/>
                </a:solidFill>
              </a:rPr>
              <a:t>ENDMETHOD</a:t>
            </a:r>
            <a:r>
              <a:rPr lang="en-US" altLang="zh-TW" dirty="0"/>
              <a:t>.</a:t>
            </a:r>
            <a:br>
              <a:rPr lang="en-US" altLang="zh-TW" dirty="0"/>
            </a:br>
            <a:r>
              <a:rPr lang="en-US" altLang="zh-TW" dirty="0">
                <a:solidFill>
                  <a:srgbClr val="0070C0"/>
                </a:solidFill>
              </a:rPr>
              <a:t>ENDCLASS</a:t>
            </a:r>
            <a:r>
              <a:rPr lang="en-US" altLang="zh-TW" dirty="0"/>
              <a:t>.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ABAP-OO</a:t>
            </a:r>
            <a:r>
              <a:rPr lang="zh-TW" altLang="en-US" dirty="0"/>
              <a:t>語法</a:t>
            </a:r>
            <a:r>
              <a:rPr lang="en-US" altLang="zh-TW" dirty="0"/>
              <a:t>(</a:t>
            </a:r>
            <a:r>
              <a:rPr lang="zh-TW" altLang="en-US" dirty="0"/>
              <a:t>物件導向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05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ABAP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Report</a:t>
            </a:r>
            <a:r>
              <a:rPr lang="zh-TW" altLang="en-US" dirty="0" smtClean="0"/>
              <a:t> 中的 </a:t>
            </a:r>
            <a:r>
              <a:rPr lang="en-US" altLang="zh-TW" dirty="0" smtClean="0"/>
              <a:t>Event</a:t>
            </a:r>
          </a:p>
          <a:p>
            <a:pPr marL="109728" indent="0">
              <a:buNone/>
            </a:pP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 </a:t>
            </a:r>
            <a:r>
              <a:rPr lang="zh-TW" altLang="en-US" dirty="0"/>
              <a:t>基礎介紹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9997"/>
              </p:ext>
            </p:extLst>
          </p:nvPr>
        </p:nvGraphicFramePr>
        <p:xfrm>
          <a:off x="685800" y="2209800"/>
          <a:ext cx="7772400" cy="3080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582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dirty="0" smtClean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dirty="0" smtClean="0"/>
                        <a:t>說明</a:t>
                      </a:r>
                      <a:endParaRPr lang="zh-TW" altLang="en-US" sz="2600" dirty="0"/>
                    </a:p>
                  </a:txBody>
                  <a:tcPr/>
                </a:tc>
              </a:tr>
              <a:tr h="407669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INITIALIZATION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TW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初始化</a:t>
                      </a:r>
                      <a:endParaRPr lang="zh-TW" altLang="en-US" dirty="0"/>
                    </a:p>
                  </a:txBody>
                  <a:tcPr/>
                </a:tc>
              </a:tr>
              <a:tr h="426242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SELECTION-SCREEN 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控制畫面輸出，可動態調整畫面</a:t>
                      </a:r>
                      <a:endParaRPr lang="zh-TW" alt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START-OF-SELECTION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按下      之後</a:t>
                      </a:r>
                      <a:r>
                        <a:rPr lang="zh-TW" altLang="en-US" baseline="0" dirty="0" smtClean="0"/>
                        <a:t>，通常使用於搜尋條件</a:t>
                      </a:r>
                      <a:endParaRPr lang="zh-TW" altLang="en-US" dirty="0"/>
                    </a:p>
                  </a:txBody>
                  <a:tcPr/>
                </a:tc>
              </a:tr>
              <a:tr h="463388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LINE-SELECTION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91027"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USER-COMMAND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548" y="3676114"/>
            <a:ext cx="318154" cy="2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5656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 TYPE REF TO </a:t>
            </a:r>
            <a:r>
              <a:rPr lang="zh-TW" altLang="en-US" dirty="0" smtClean="0"/>
              <a:t>物件名稱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CREATE OBJECT test.</a:t>
            </a:r>
          </a:p>
          <a:p>
            <a:pPr lvl="1"/>
            <a:r>
              <a:rPr lang="zh-TW" altLang="en-US" dirty="0" smtClean="0"/>
              <a:t>生成物件只能在</a:t>
            </a:r>
            <a:r>
              <a:rPr lang="en-US" altLang="zh-TW" dirty="0" smtClean="0"/>
              <a:t>START-OF-SELECTION</a:t>
            </a:r>
            <a:r>
              <a:rPr lang="zh-TW" altLang="en-US" dirty="0" smtClean="0"/>
              <a:t>之後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 test</a:t>
            </a:r>
            <a:r>
              <a:rPr lang="en-US" altLang="zh-TW" dirty="0" smtClean="0">
                <a:solidFill>
                  <a:srgbClr val="FF0000"/>
                </a:solidFill>
              </a:rPr>
              <a:t>=&gt;</a:t>
            </a:r>
            <a:r>
              <a:rPr lang="en-US" altLang="zh-TW" dirty="0" smtClean="0"/>
              <a:t>tmp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test</a:t>
            </a:r>
            <a:r>
              <a:rPr lang="en-US" altLang="zh-TW" dirty="0" smtClean="0">
                <a:solidFill>
                  <a:srgbClr val="FF0000"/>
                </a:solidFill>
              </a:rPr>
              <a:t>-&gt;</a:t>
            </a:r>
            <a:r>
              <a:rPr lang="en-US" altLang="zh-TW" dirty="0" smtClean="0"/>
              <a:t>method_1( 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smtClean="0">
                <a:solidFill>
                  <a:srgbClr val="0070C0"/>
                </a:solidFill>
              </a:rPr>
              <a:t>EXPORTING</a:t>
            </a:r>
            <a:r>
              <a:rPr lang="en-US" altLang="zh-TW" dirty="0" smtClean="0"/>
              <a:t> imp = import 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smtClean="0">
                <a:solidFill>
                  <a:srgbClr val="0070C0"/>
                </a:solidFill>
              </a:rPr>
              <a:t>RETURNING</a:t>
            </a:r>
            <a:r>
              <a:rPr lang="en-US" altLang="zh-TW" dirty="0" smtClean="0"/>
              <a:t> ret = return).</a:t>
            </a:r>
          </a:p>
          <a:p>
            <a:r>
              <a:rPr lang="en-US" altLang="zh-TW" sz="2100" dirty="0" smtClean="0"/>
              <a:t>class</a:t>
            </a:r>
            <a:r>
              <a:rPr lang="zh-TW" altLang="en-US" sz="2100" dirty="0" smtClean="0"/>
              <a:t>的 </a:t>
            </a:r>
            <a:r>
              <a:rPr lang="en-US" altLang="zh-TW" sz="2100" dirty="0" smtClean="0">
                <a:solidFill>
                  <a:srgbClr val="FF0000"/>
                </a:solidFill>
              </a:rPr>
              <a:t>IMPORTING</a:t>
            </a:r>
            <a:r>
              <a:rPr lang="en-US" altLang="zh-TW" sz="2100" dirty="0" smtClean="0"/>
              <a:t> </a:t>
            </a:r>
            <a:r>
              <a:rPr lang="zh-TW" altLang="en-US" sz="2100" dirty="0"/>
              <a:t>會等同於</a:t>
            </a:r>
            <a:r>
              <a:rPr lang="zh-TW" altLang="en-US" sz="2100" dirty="0" smtClean="0"/>
              <a:t>使用 </a:t>
            </a:r>
            <a:r>
              <a:rPr lang="en-US" altLang="zh-TW" sz="2100" dirty="0" smtClean="0"/>
              <a:t>call</a:t>
            </a:r>
            <a:r>
              <a:rPr lang="zh-TW" altLang="en-US" sz="2100" dirty="0" smtClean="0"/>
              <a:t> </a:t>
            </a:r>
            <a:r>
              <a:rPr lang="en-US" altLang="zh-TW" sz="2100" dirty="0"/>
              <a:t>method </a:t>
            </a:r>
            <a:r>
              <a:rPr lang="zh-TW" altLang="en-US" sz="2100" dirty="0" smtClean="0"/>
              <a:t>的 </a:t>
            </a:r>
            <a:r>
              <a:rPr lang="en-US" altLang="zh-TW" sz="2100" dirty="0" smtClean="0">
                <a:solidFill>
                  <a:srgbClr val="FF0000"/>
                </a:solidFill>
              </a:rPr>
              <a:t>EXPORTING</a:t>
            </a:r>
          </a:p>
          <a:p>
            <a:pPr marL="109728" indent="0">
              <a:buNone/>
            </a:pPr>
            <a:r>
              <a:rPr lang="en-US" altLang="zh-TW" sz="2100" dirty="0">
                <a:solidFill>
                  <a:srgbClr val="FF0000"/>
                </a:solidFill>
              </a:rPr>
              <a:t> </a:t>
            </a:r>
            <a:r>
              <a:rPr lang="en-US" altLang="zh-TW" sz="2100" dirty="0" smtClean="0">
                <a:solidFill>
                  <a:srgbClr val="FF0000"/>
                </a:solidFill>
              </a:rPr>
              <a:t>  </a:t>
            </a:r>
            <a:r>
              <a:rPr lang="en-US" altLang="zh-TW" sz="2100" dirty="0" smtClean="0"/>
              <a:t>class</a:t>
            </a:r>
            <a:r>
              <a:rPr lang="zh-TW" altLang="en-US" sz="2100" dirty="0" smtClean="0"/>
              <a:t>的 </a:t>
            </a:r>
            <a:r>
              <a:rPr lang="en-US" altLang="zh-TW" sz="2100" dirty="0" smtClean="0">
                <a:solidFill>
                  <a:srgbClr val="FF0000"/>
                </a:solidFill>
              </a:rPr>
              <a:t>EXPORTING</a:t>
            </a:r>
            <a:r>
              <a:rPr lang="en-US" altLang="zh-TW" sz="2100" dirty="0" smtClean="0"/>
              <a:t> </a:t>
            </a:r>
            <a:r>
              <a:rPr lang="zh-TW" altLang="en-US" sz="2100" dirty="0" smtClean="0"/>
              <a:t>會</a:t>
            </a:r>
            <a:r>
              <a:rPr lang="zh-TW" altLang="en-US" sz="2100" dirty="0"/>
              <a:t>等同於使</a:t>
            </a:r>
            <a:r>
              <a:rPr lang="zh-TW" altLang="en-US" sz="2100" dirty="0" smtClean="0"/>
              <a:t>用 </a:t>
            </a:r>
            <a:r>
              <a:rPr lang="en-US" altLang="zh-TW" sz="2100" dirty="0" smtClean="0"/>
              <a:t>call</a:t>
            </a:r>
            <a:r>
              <a:rPr lang="zh-TW" altLang="en-US" sz="2100" dirty="0" smtClean="0"/>
              <a:t> </a:t>
            </a:r>
            <a:r>
              <a:rPr lang="en-US" altLang="zh-TW" sz="2100" dirty="0"/>
              <a:t>method </a:t>
            </a:r>
            <a:r>
              <a:rPr lang="zh-TW" altLang="en-US" sz="2100" dirty="0" smtClean="0"/>
              <a:t>的 </a:t>
            </a:r>
            <a:r>
              <a:rPr lang="en-US" altLang="zh-TW" sz="2100" dirty="0" smtClean="0">
                <a:solidFill>
                  <a:srgbClr val="FF0000"/>
                </a:solidFill>
              </a:rPr>
              <a:t>IMPORTING</a:t>
            </a:r>
            <a:r>
              <a:rPr lang="en-US" altLang="zh-TW" sz="2100" dirty="0" smtClean="0"/>
              <a:t>       </a:t>
            </a:r>
            <a:endParaRPr lang="zh-TW" alt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ABAP-OO</a:t>
            </a:r>
            <a:r>
              <a:rPr lang="zh-TW" altLang="en-US" dirty="0"/>
              <a:t>語法</a:t>
            </a:r>
            <a:r>
              <a:rPr lang="en-US" altLang="zh-TW" dirty="0"/>
              <a:t>(</a:t>
            </a:r>
            <a:r>
              <a:rPr lang="zh-TW" altLang="en-US" dirty="0"/>
              <a:t>物件導向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5388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需要使用的參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ABAP-OO ALV</a:t>
            </a:r>
            <a:endParaRPr lang="zh-TW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00618"/>
              </p:ext>
            </p:extLst>
          </p:nvPr>
        </p:nvGraphicFramePr>
        <p:xfrm>
          <a:off x="609600" y="2057400"/>
          <a:ext cx="7772400" cy="39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425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參數名稱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42502"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gt_alv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ALV</a:t>
                      </a:r>
                      <a:r>
                        <a:rPr lang="zh-TW" altLang="en-US" dirty="0" smtClean="0"/>
                        <a:t>儲存輸出內表使用</a:t>
                      </a:r>
                      <a:endParaRPr lang="zh-TW" altLang="en-US" dirty="0"/>
                    </a:p>
                  </a:txBody>
                  <a:tcPr/>
                </a:tc>
              </a:tr>
              <a:tr h="599379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DATA:</a:t>
                      </a:r>
                      <a:r>
                        <a:rPr lang="en-US" altLang="zh-TW" baseline="0" dirty="0" smtClean="0"/>
                        <a:t> go_splitter TYPE REF TO</a:t>
                      </a:r>
                    </a:p>
                    <a:p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cl_gui_splitter_container</a:t>
                      </a:r>
                      <a:r>
                        <a:rPr lang="en-US" altLang="zh-TW" baseline="0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用來分割</a:t>
                      </a:r>
                      <a:r>
                        <a:rPr lang="en-US" altLang="zh-TW" dirty="0" smtClean="0"/>
                        <a:t>Screen</a:t>
                      </a:r>
                      <a:r>
                        <a:rPr lang="zh-TW" altLang="en-US" dirty="0" smtClean="0"/>
                        <a:t>用的物件</a:t>
                      </a:r>
                      <a:endParaRPr lang="zh-TW" altLang="en-US" dirty="0"/>
                    </a:p>
                  </a:txBody>
                  <a:tcPr/>
                </a:tc>
              </a:tr>
              <a:tr h="599379"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go_con</a:t>
                      </a:r>
                      <a:r>
                        <a:rPr lang="en-US" altLang="zh-TW" dirty="0" smtClean="0"/>
                        <a:t> 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TYPE REF TO </a:t>
                      </a:r>
                    </a:p>
                    <a:p>
                      <a:r>
                        <a:rPr kumimoji="0" lang="en-US" altLang="zh-TW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cl_gui_container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使用切割出來的</a:t>
                      </a:r>
                      <a:r>
                        <a:rPr lang="en-US" altLang="zh-TW" dirty="0" smtClean="0"/>
                        <a:t>Screen</a:t>
                      </a:r>
                      <a:r>
                        <a:rPr lang="zh-TW" altLang="en-US" dirty="0" smtClean="0"/>
                        <a:t>的容器</a:t>
                      </a:r>
                      <a:endParaRPr lang="zh-TW" altLang="en-US" dirty="0"/>
                    </a:p>
                  </a:txBody>
                  <a:tcPr/>
                </a:tc>
              </a:tr>
              <a:tr h="599379"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go_grid </a:t>
                      </a:r>
                      <a:r>
                        <a:rPr kumimoji="0"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 REF TO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kumimoji="0" lang="en-US" altLang="zh-TW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cl_gui_alv_grid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</a:t>
                      </a:r>
                      <a:r>
                        <a:rPr lang="en-US" altLang="zh-TW" dirty="0" smtClean="0"/>
                        <a:t>ALV</a:t>
                      </a:r>
                      <a:r>
                        <a:rPr lang="zh-TW" altLang="en-US" dirty="0" smtClean="0"/>
                        <a:t>畫面</a:t>
                      </a:r>
                      <a:endParaRPr lang="zh-TW" alt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gt_fieldcat TYPE </a:t>
                      </a:r>
                    </a:p>
                    <a:p>
                      <a:r>
                        <a:rPr kumimoji="0" lang="en-US" altLang="zh-TW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lvc_t_fcat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WITH HEADER LINE.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ALV</a:t>
                      </a:r>
                      <a:r>
                        <a:rPr lang="zh-TW" altLang="en-US" dirty="0" smtClean="0"/>
                        <a:t>欄位的設定</a:t>
                      </a:r>
                      <a:endParaRPr lang="zh-TW" altLang="en-US" dirty="0"/>
                    </a:p>
                  </a:txBody>
                  <a:tcPr/>
                </a:tc>
              </a:tr>
              <a:tr h="625330">
                <a:tc>
                  <a:txBody>
                    <a:bodyPr/>
                    <a:lstStyle/>
                    <a:p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gs_layout TYPE </a:t>
                      </a:r>
                      <a:r>
                        <a:rPr kumimoji="0" lang="en-US" altLang="zh-TW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lvc_s_layo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TW" dirty="0" smtClean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ALV</a:t>
                      </a:r>
                      <a:r>
                        <a:rPr lang="zh-TW" altLang="en-US" dirty="0" smtClean="0"/>
                        <a:t>輸出的設定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304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/>
          </a:bodyPr>
          <a:lstStyle/>
          <a:p>
            <a:r>
              <a:rPr lang="zh-TW" altLang="en-US" dirty="0"/>
              <a:t>需要建立</a:t>
            </a:r>
            <a:r>
              <a:rPr lang="en-US" altLang="zh-TW" dirty="0"/>
              <a:t>ok_code</a:t>
            </a:r>
            <a:r>
              <a:rPr lang="zh-TW" altLang="en-US" dirty="0"/>
              <a:t>，用來計錄</a:t>
            </a:r>
            <a:r>
              <a:rPr lang="en-US" altLang="zh-TW" dirty="0"/>
              <a:t>User</a:t>
            </a:r>
            <a:r>
              <a:rPr lang="zh-TW" altLang="en-US" dirty="0"/>
              <a:t>使用畫面上哪些按鈕、動作</a:t>
            </a:r>
            <a:endParaRPr lang="en-US" altLang="zh-TW" dirty="0"/>
          </a:p>
          <a:p>
            <a:pPr marL="109728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ok_code TYPE</a:t>
            </a:r>
            <a:r>
              <a:rPr lang="zh-TW" altLang="en-US" dirty="0"/>
              <a:t> </a:t>
            </a:r>
            <a:r>
              <a:rPr lang="en-US" altLang="zh-TW" dirty="0"/>
              <a:t>sy-ucomm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CALL SCREEN </a:t>
            </a:r>
            <a:r>
              <a:rPr lang="zh-TW" altLang="en-US" dirty="0" smtClean="0"/>
              <a:t>畫面編號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可以自行設定編號</a:t>
            </a:r>
            <a:r>
              <a:rPr lang="en-US" altLang="zh-TW" dirty="0" smtClean="0"/>
              <a:t>).</a:t>
            </a:r>
          </a:p>
          <a:p>
            <a:pPr marL="109728" indent="0">
              <a:buNone/>
            </a:pPr>
            <a:r>
              <a:rPr lang="zh-TW" altLang="en-US" dirty="0" smtClean="0"/>
              <a:t>   編</a:t>
            </a:r>
            <a:r>
              <a:rPr lang="zh-TW" altLang="en-US" dirty="0"/>
              <a:t>號只能使用數字，但不可使</a:t>
            </a:r>
            <a:r>
              <a:rPr lang="zh-TW" altLang="en-US" dirty="0" smtClean="0"/>
              <a:t>用</a:t>
            </a:r>
            <a:r>
              <a:rPr lang="en-US" altLang="zh-TW" dirty="0" smtClean="0"/>
              <a:t>1000</a:t>
            </a:r>
          </a:p>
          <a:p>
            <a:pPr lvl="1"/>
            <a:r>
              <a:rPr lang="zh-TW" altLang="en-US" dirty="0"/>
              <a:t>建立畫</a:t>
            </a:r>
            <a:r>
              <a:rPr lang="zh-TW" altLang="en-US" dirty="0" smtClean="0"/>
              <a:t>面，只需在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畫面編號</a:t>
            </a:r>
            <a:r>
              <a:rPr lang="en-US" altLang="zh-TW" dirty="0" smtClean="0"/>
              <a:t>”</a:t>
            </a:r>
            <a:r>
              <a:rPr lang="zh-TW" altLang="en-US" dirty="0"/>
              <a:t>上點兩</a:t>
            </a:r>
            <a:r>
              <a:rPr lang="zh-TW" altLang="en-US" dirty="0" smtClean="0"/>
              <a:t>下，即可創建物件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ABAP-OO </a:t>
            </a:r>
            <a:r>
              <a:rPr lang="en-US" altLang="zh-TW" dirty="0" smtClean="0"/>
              <a:t>ALV</a:t>
            </a:r>
            <a:r>
              <a:rPr lang="en-US" altLang="zh-TW" sz="3100" dirty="0" smtClean="0"/>
              <a:t>[call screen]</a:t>
            </a:r>
            <a:endParaRPr lang="zh-TW" altLang="en-US" sz="3100" dirty="0"/>
          </a:p>
        </p:txBody>
      </p:sp>
    </p:spTree>
    <p:extLst>
      <p:ext uri="{BB962C8B-B14F-4D97-AF65-F5344CB8AC3E}">
        <p14:creationId xmlns:p14="http://schemas.microsoft.com/office/powerpoint/2010/main" val="15461583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輸入完簡短說明後即可存檔，完成</a:t>
            </a:r>
            <a:r>
              <a:rPr lang="en-US" altLang="zh-TW" dirty="0" smtClean="0"/>
              <a:t>Screen</a:t>
            </a:r>
            <a:r>
              <a:rPr lang="zh-TW" altLang="en-US" dirty="0" smtClean="0"/>
              <a:t>創建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ABAP-OO ALV</a:t>
            </a:r>
            <a:r>
              <a:rPr lang="en-US" altLang="zh-TW" sz="3100" dirty="0"/>
              <a:t>[call screen]</a:t>
            </a:r>
            <a:endParaRPr lang="zh-TW" altLang="en-US" sz="3100" dirty="0"/>
          </a:p>
        </p:txBody>
      </p:sp>
      <p:pic>
        <p:nvPicPr>
          <p:cNvPr id="1026" name="Picture 2" descr="C:\Users\A109021\Desktop\教育資料\15934090920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6505575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332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輸入完簡短說明後，點選元素清單，設定</a:t>
            </a:r>
            <a:r>
              <a:rPr lang="en-US" altLang="zh-TW" dirty="0" smtClean="0"/>
              <a:t>ok_code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ABAP-OO ALV</a:t>
            </a:r>
            <a:r>
              <a:rPr lang="en-US" altLang="zh-TW" sz="3100" dirty="0"/>
              <a:t>[call screen]</a:t>
            </a:r>
            <a:endParaRPr lang="zh-TW" altLang="en-US" sz="3100" dirty="0"/>
          </a:p>
        </p:txBody>
      </p:sp>
      <p:pic>
        <p:nvPicPr>
          <p:cNvPr id="3074" name="Picture 2" descr="C:\Users\A109021\Downloads\15934116683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3" y="2209800"/>
            <a:ext cx="430084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109021\Downloads\15934117542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62" y="2190997"/>
            <a:ext cx="42386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017819" y="3616036"/>
            <a:ext cx="990600" cy="5027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249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流程邏輯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，可設定</a:t>
            </a:r>
            <a:r>
              <a:rPr lang="en-US" altLang="zh-TW" dirty="0" smtClean="0"/>
              <a:t>PBO(</a:t>
            </a:r>
            <a:r>
              <a:rPr lang="zh-TW" altLang="en-US" dirty="0" smtClean="0"/>
              <a:t>在螢幕輸出之前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PAI(</a:t>
            </a:r>
            <a:r>
              <a:rPr lang="zh-TW" altLang="en-US" dirty="0" smtClean="0"/>
              <a:t>螢幕輸出之後，所進行的操作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流程：</a:t>
            </a:r>
            <a:r>
              <a:rPr lang="en-US" altLang="zh-TW" dirty="0" smtClean="0"/>
              <a:t>PBO-&gt;</a:t>
            </a:r>
            <a:r>
              <a:rPr lang="zh-TW" altLang="en-US" dirty="0" smtClean="0"/>
              <a:t>畫面</a:t>
            </a:r>
            <a:r>
              <a:rPr lang="en-US" altLang="zh-TW" dirty="0" smtClean="0"/>
              <a:t>-&gt;PAI-&gt;PBO-&gt;</a:t>
            </a:r>
            <a:r>
              <a:rPr lang="zh-TW" altLang="en-US" dirty="0" smtClean="0"/>
              <a:t>畫面</a:t>
            </a:r>
            <a:r>
              <a:rPr lang="en-US" altLang="zh-TW" dirty="0" smtClean="0"/>
              <a:t>-&gt;PAI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ABAP-OO ALV</a:t>
            </a:r>
            <a:r>
              <a:rPr lang="en-US" altLang="zh-TW" sz="3100" dirty="0"/>
              <a:t>[call screen]</a:t>
            </a:r>
            <a:endParaRPr lang="zh-TW" altLang="en-US" sz="3100" dirty="0"/>
          </a:p>
        </p:txBody>
      </p:sp>
      <p:pic>
        <p:nvPicPr>
          <p:cNvPr id="2052" name="Picture 4" descr="C:\Users\A109021\Desktop\教育資料\15934091076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124200"/>
            <a:ext cx="3810000" cy="364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109021\Desktop\教育資料\159340914175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607315"/>
            <a:ext cx="45720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543301" y="4694216"/>
            <a:ext cx="990600" cy="5027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671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PBO (</a:t>
            </a:r>
            <a:r>
              <a:rPr lang="en-US" altLang="zh-TW" dirty="0" smtClean="0">
                <a:solidFill>
                  <a:srgbClr val="0070C0"/>
                </a:solidFill>
              </a:rPr>
              <a:t>PROCESS BEFORE OUTPUT</a:t>
            </a:r>
            <a:r>
              <a:rPr lang="en-US" altLang="zh-TW" dirty="0" smtClean="0"/>
              <a:t>)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取消註解段，並創建</a:t>
            </a:r>
            <a:r>
              <a:rPr lang="en-US" altLang="zh-TW" dirty="0" smtClean="0"/>
              <a:t>MODULE</a:t>
            </a:r>
          </a:p>
          <a:p>
            <a:pPr marL="109728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MODULE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status_</a:t>
            </a:r>
            <a:r>
              <a:rPr lang="zh-TW" altLang="en-US" dirty="0" smtClean="0"/>
              <a:t>畫面編號</a:t>
            </a:r>
            <a:r>
              <a:rPr lang="en-US" altLang="zh-TW" dirty="0" smtClean="0"/>
              <a:t>.</a:t>
            </a:r>
          </a:p>
          <a:p>
            <a:pPr marL="109728" indent="0">
              <a:buNone/>
            </a:pPr>
            <a:r>
              <a:rPr lang="en-US" altLang="zh-TW" dirty="0" smtClean="0"/>
              <a:t>  </a:t>
            </a:r>
            <a:r>
              <a:rPr lang="en-US" altLang="zh-TW" dirty="0">
                <a:solidFill>
                  <a:srgbClr val="0070C0"/>
                </a:solidFill>
              </a:rPr>
              <a:t>SET PF-STATUS</a:t>
            </a:r>
            <a:r>
              <a:rPr lang="en-US" altLang="zh-TW" dirty="0"/>
              <a:t> </a:t>
            </a:r>
            <a:r>
              <a:rPr lang="en-US" altLang="zh-TW" dirty="0" smtClean="0">
                <a:solidFill>
                  <a:srgbClr val="00B050"/>
                </a:solidFill>
              </a:rPr>
              <a:t>‘Gui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Status</a:t>
            </a:r>
            <a:r>
              <a:rPr lang="zh-TW" altLang="en-US" dirty="0" smtClean="0">
                <a:solidFill>
                  <a:srgbClr val="00B050"/>
                </a:solidFill>
              </a:rPr>
              <a:t>名稱</a:t>
            </a:r>
            <a:r>
              <a:rPr lang="en-US" altLang="zh-TW" dirty="0" smtClean="0">
                <a:solidFill>
                  <a:srgbClr val="00B050"/>
                </a:solidFill>
              </a:rPr>
              <a:t>'</a:t>
            </a:r>
            <a:r>
              <a:rPr lang="en-US" altLang="zh-TW" dirty="0" smtClean="0"/>
              <a:t>. </a:t>
            </a:r>
          </a:p>
          <a:p>
            <a:pPr marL="109728" indent="0">
              <a:buNone/>
            </a:pPr>
            <a:r>
              <a:rPr lang="zh-TW" altLang="en-US" dirty="0" smtClean="0"/>
              <a:t>  程式邏輯</a:t>
            </a:r>
            <a:r>
              <a:rPr lang="en-US" altLang="zh-TW" dirty="0" smtClean="0"/>
              <a:t>......</a:t>
            </a:r>
          </a:p>
          <a:p>
            <a:pPr marL="109728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ENDMODULE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ABAP-OO ALV</a:t>
            </a:r>
            <a:r>
              <a:rPr lang="en-US" altLang="zh-TW" sz="3100" dirty="0"/>
              <a:t>[call screen]</a:t>
            </a:r>
            <a:endParaRPr lang="zh-TW" altLang="en-US" sz="3100" dirty="0"/>
          </a:p>
        </p:txBody>
      </p:sp>
      <p:pic>
        <p:nvPicPr>
          <p:cNvPr id="4" name="Picture 5" descr="C:\Users\A109021\Desktop\教育資料\15934091417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91986"/>
            <a:ext cx="5105400" cy="208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4944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PAI (</a:t>
            </a:r>
            <a:r>
              <a:rPr lang="en-US" altLang="zh-TW" dirty="0" smtClean="0">
                <a:solidFill>
                  <a:srgbClr val="0070C0"/>
                </a:solidFill>
              </a:rPr>
              <a:t>PROCESS AFTER INPUT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主要是用來設定</a:t>
            </a:r>
            <a:r>
              <a:rPr lang="en-US" altLang="zh-TW" dirty="0" smtClean="0"/>
              <a:t>Gui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Status</a:t>
            </a:r>
            <a:r>
              <a:rPr lang="zh-TW" altLang="en-US" dirty="0" smtClean="0"/>
              <a:t>所要執行的功能</a:t>
            </a:r>
            <a:endParaRPr lang="en-US" altLang="zh-TW" dirty="0" smtClean="0"/>
          </a:p>
          <a:p>
            <a:endParaRPr lang="en-US" altLang="zh-TW" dirty="0"/>
          </a:p>
          <a:p>
            <a:pPr marL="109728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MODULE</a:t>
            </a:r>
            <a:r>
              <a:rPr lang="en-US" altLang="zh-TW" dirty="0" smtClean="0"/>
              <a:t> user_command_</a:t>
            </a:r>
            <a:r>
              <a:rPr lang="zh-TW" altLang="en-US" dirty="0" smtClean="0"/>
              <a:t>畫面編號</a:t>
            </a:r>
            <a:r>
              <a:rPr lang="en-US" altLang="zh-TW" dirty="0" smtClean="0"/>
              <a:t>.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CASE</a:t>
            </a:r>
            <a:r>
              <a:rPr lang="en-US" altLang="zh-TW" dirty="0" smtClean="0"/>
              <a:t> ok_code.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WHEN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‘BACK’</a:t>
            </a:r>
            <a:r>
              <a:rPr lang="en-US" altLang="zh-TW" dirty="0" smtClean="0"/>
              <a:t>.</a:t>
            </a:r>
          </a:p>
          <a:p>
            <a:pPr marL="109728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/>
              <a:t> </a:t>
            </a:r>
            <a:r>
              <a:rPr lang="en-US" altLang="zh-TW" dirty="0">
                <a:solidFill>
                  <a:srgbClr val="0070C0"/>
                </a:solidFill>
              </a:rPr>
              <a:t>LEAVE TO SCREEN</a:t>
            </a:r>
            <a:r>
              <a:rPr lang="en-US" altLang="zh-TW" dirty="0"/>
              <a:t> 0. </a:t>
            </a:r>
            <a:endParaRPr lang="en-US" altLang="zh-TW" dirty="0" smtClean="0"/>
          </a:p>
          <a:p>
            <a:pPr marL="109728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WHEN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‘LEAVE’</a:t>
            </a:r>
            <a:r>
              <a:rPr lang="en-US" altLang="zh-TW" dirty="0" smtClean="0"/>
              <a:t>.</a:t>
            </a:r>
          </a:p>
          <a:p>
            <a:pPr marL="109728" indent="0">
              <a:buNone/>
            </a:pPr>
            <a:r>
              <a:rPr lang="en-US" altLang="zh-TW" dirty="0" smtClean="0"/>
              <a:t>       </a:t>
            </a:r>
            <a:r>
              <a:rPr lang="en-US" altLang="zh-TW" dirty="0" smtClean="0">
                <a:solidFill>
                  <a:srgbClr val="0070C0"/>
                </a:solidFill>
              </a:rPr>
              <a:t>LEAVE PROGRAM</a:t>
            </a:r>
            <a:r>
              <a:rPr lang="en-US" altLang="zh-TW" dirty="0" smtClean="0"/>
              <a:t>.</a:t>
            </a:r>
          </a:p>
          <a:p>
            <a:pPr marL="109728" indent="0">
              <a:buNone/>
            </a:pPr>
            <a:r>
              <a:rPr lang="zh-TW" altLang="en-US" dirty="0" smtClean="0"/>
              <a:t>    程</a:t>
            </a:r>
            <a:r>
              <a:rPr lang="zh-TW" altLang="en-US" dirty="0"/>
              <a:t>式邏輯</a:t>
            </a:r>
            <a:r>
              <a:rPr lang="en-US" altLang="zh-TW" dirty="0" smtClean="0"/>
              <a:t>....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ENDCASE</a:t>
            </a:r>
            <a:r>
              <a:rPr lang="en-US" altLang="zh-TW" dirty="0" smtClean="0"/>
              <a:t>.</a:t>
            </a:r>
          </a:p>
          <a:p>
            <a:pPr marL="109728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ENDMODULE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ABAP-OO ALV</a:t>
            </a:r>
            <a:r>
              <a:rPr lang="en-US" altLang="zh-TW" sz="3100" dirty="0"/>
              <a:t>[call screen]</a:t>
            </a:r>
            <a:endParaRPr lang="zh-TW" altLang="en-US" sz="3100" dirty="0"/>
          </a:p>
        </p:txBody>
      </p:sp>
    </p:spTree>
    <p:extLst>
      <p:ext uri="{BB962C8B-B14F-4D97-AF65-F5344CB8AC3E}">
        <p14:creationId xmlns:p14="http://schemas.microsoft.com/office/powerpoint/2010/main" val="34772863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ALV</a:t>
            </a:r>
            <a:r>
              <a:rPr lang="zh-TW" altLang="en-US" dirty="0" smtClean="0"/>
              <a:t>建立需要寫在</a:t>
            </a:r>
            <a:r>
              <a:rPr lang="en-US" altLang="zh-TW" dirty="0" smtClean="0"/>
              <a:t>PBO</a:t>
            </a:r>
            <a:r>
              <a:rPr lang="zh-TW" altLang="en-US" dirty="0" smtClean="0"/>
              <a:t>，可直接將程式邏輯編寫在</a:t>
            </a:r>
            <a:r>
              <a:rPr lang="en-US" altLang="zh-TW" dirty="0" smtClean="0"/>
              <a:t>MODULE</a:t>
            </a:r>
            <a:r>
              <a:rPr lang="zh-TW" altLang="en-US" dirty="0" smtClean="0"/>
              <a:t>內，也可使用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的方式，在</a:t>
            </a:r>
            <a:r>
              <a:rPr lang="en-US" altLang="zh-TW" dirty="0" smtClean="0"/>
              <a:t>MODULE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PERFORM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pPr marL="109728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MODULE</a:t>
            </a:r>
            <a:r>
              <a:rPr lang="zh-TW" altLang="en-US" dirty="0" smtClean="0"/>
              <a:t> </a:t>
            </a:r>
            <a:r>
              <a:rPr lang="en-US" altLang="zh-TW" dirty="0"/>
              <a:t>status_</a:t>
            </a:r>
            <a:r>
              <a:rPr lang="zh-TW" altLang="en-US" dirty="0"/>
              <a:t>畫面編號</a:t>
            </a:r>
            <a:r>
              <a:rPr lang="en-US" altLang="zh-TW" dirty="0"/>
              <a:t>.</a:t>
            </a:r>
          </a:p>
          <a:p>
            <a:pPr marL="109728" indent="0">
              <a:buNone/>
            </a:pPr>
            <a:r>
              <a:rPr lang="en-US" altLang="zh-TW" dirty="0"/>
              <a:t>  </a:t>
            </a:r>
            <a:r>
              <a:rPr lang="en-US" altLang="zh-TW" dirty="0">
                <a:solidFill>
                  <a:srgbClr val="0070C0"/>
                </a:solidFill>
              </a:rPr>
              <a:t>SET PF-STATUS</a:t>
            </a:r>
            <a:r>
              <a:rPr lang="en-US" altLang="zh-TW" dirty="0"/>
              <a:t> </a:t>
            </a:r>
            <a:r>
              <a:rPr lang="en-US" altLang="zh-TW" dirty="0">
                <a:solidFill>
                  <a:srgbClr val="00B050"/>
                </a:solidFill>
              </a:rPr>
              <a:t>‘Gui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Status</a:t>
            </a:r>
            <a:r>
              <a:rPr lang="zh-TW" altLang="en-US" dirty="0">
                <a:solidFill>
                  <a:srgbClr val="00B050"/>
                </a:solidFill>
              </a:rPr>
              <a:t>名稱</a:t>
            </a:r>
            <a:r>
              <a:rPr lang="en-US" altLang="zh-TW" dirty="0">
                <a:solidFill>
                  <a:srgbClr val="00B050"/>
                </a:solidFill>
              </a:rPr>
              <a:t>'</a:t>
            </a:r>
            <a:r>
              <a:rPr lang="en-US" altLang="zh-TW" dirty="0"/>
              <a:t>. </a:t>
            </a:r>
          </a:p>
          <a:p>
            <a:pPr marL="109728" indent="0">
              <a:buNone/>
            </a:pPr>
            <a:r>
              <a:rPr lang="zh-TW" altLang="en-US" dirty="0"/>
              <a:t>  程式邏輯</a:t>
            </a:r>
            <a:r>
              <a:rPr lang="en-US" altLang="zh-TW" dirty="0"/>
              <a:t>......</a:t>
            </a:r>
          </a:p>
          <a:p>
            <a:pPr marL="109728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ENDMODULE</a:t>
            </a:r>
            <a:r>
              <a:rPr lang="en-US" altLang="zh-TW" dirty="0"/>
              <a:t>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ABAP-OO </a:t>
            </a:r>
            <a:r>
              <a:rPr lang="en-US" altLang="zh-TW" dirty="0" smtClean="0"/>
              <a:t>ALV</a:t>
            </a:r>
            <a:r>
              <a:rPr lang="en-US" altLang="zh-TW" sz="3100" dirty="0" smtClean="0"/>
              <a:t>[CREATE_ALV]</a:t>
            </a:r>
            <a:endParaRPr lang="zh-TW" altLang="en-US" sz="3100" dirty="0"/>
          </a:p>
        </p:txBody>
      </p:sp>
    </p:spTree>
    <p:extLst>
      <p:ext uri="{BB962C8B-B14F-4D97-AF65-F5344CB8AC3E}">
        <p14:creationId xmlns:p14="http://schemas.microsoft.com/office/powerpoint/2010/main" val="64949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/>
          </a:bodyPr>
          <a:lstStyle/>
          <a:p>
            <a:r>
              <a:rPr lang="zh-TW" altLang="en-US" dirty="0"/>
              <a:t>第</a:t>
            </a:r>
            <a:r>
              <a:rPr lang="zh-TW" altLang="en-US" dirty="0" smtClean="0"/>
              <a:t>一步，分割畫面至容器</a:t>
            </a:r>
            <a:endParaRPr lang="en-US" altLang="zh-TW" dirty="0"/>
          </a:p>
          <a:p>
            <a:pPr marL="109728" indent="0">
              <a:buNone/>
            </a:pPr>
            <a:endParaRPr lang="en-US" altLang="zh-TW" dirty="0" smtClean="0"/>
          </a:p>
          <a:p>
            <a:pPr marL="109728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CREATE PBJECT </a:t>
            </a:r>
            <a:r>
              <a:rPr lang="en-US" altLang="zh-TW" dirty="0" smtClean="0">
                <a:solidFill>
                  <a:srgbClr val="FF0000"/>
                </a:solidFill>
              </a:rPr>
              <a:t>go_splitter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EXPORTING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parent = cl_gui_container=&gt;default_screen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rows    = 1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columns = 1.</a:t>
            </a:r>
            <a:endParaRPr lang="en-US" altLang="zh-TW" dirty="0"/>
          </a:p>
          <a:p>
            <a:pPr marL="109728" indent="0">
              <a:buNone/>
            </a:pPr>
            <a:endParaRPr lang="en-US" altLang="zh-TW" dirty="0" smtClean="0"/>
          </a:p>
          <a:p>
            <a:pPr marL="109728" indent="0">
              <a:buNone/>
            </a:pPr>
            <a:r>
              <a:rPr lang="en-US" altLang="zh-TW" sz="2200" dirty="0" smtClean="0">
                <a:solidFill>
                  <a:srgbClr val="FF0000"/>
                </a:solidFill>
              </a:rPr>
              <a:t>go_con</a:t>
            </a:r>
            <a:r>
              <a:rPr lang="en-US" altLang="zh-TW" sz="2200" dirty="0" smtClean="0"/>
              <a:t> = go_splitter-&gt;get_container(row = 1 column = 1).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ABAP-OO ALV</a:t>
            </a:r>
            <a:r>
              <a:rPr lang="en-US" altLang="zh-TW" sz="3100" dirty="0"/>
              <a:t>[CREATE_ALV]</a:t>
            </a:r>
            <a:endParaRPr lang="zh-TW" altLang="en-US" sz="3100" dirty="0"/>
          </a:p>
        </p:txBody>
      </p:sp>
    </p:spTree>
    <p:extLst>
      <p:ext uri="{BB962C8B-B14F-4D97-AF65-F5344CB8AC3E}">
        <p14:creationId xmlns:p14="http://schemas.microsoft.com/office/powerpoint/2010/main" val="193830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497" y="16764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ABAP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基礎語法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變數、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Work Area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Internal Table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Header line)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Select</a:t>
            </a: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用參數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CALL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FUNCTION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ALV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RFC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CDS VIEW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14718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第二步，設定</a:t>
            </a:r>
            <a:r>
              <a:rPr lang="en-US" altLang="zh-TW" dirty="0" smtClean="0"/>
              <a:t>ALV</a:t>
            </a:r>
            <a:r>
              <a:rPr lang="zh-TW" altLang="en-US" dirty="0" smtClean="0"/>
              <a:t>至容器內</a:t>
            </a:r>
            <a:endParaRPr lang="en-US" altLang="zh-TW" dirty="0" smtClean="0"/>
          </a:p>
          <a:p>
            <a:endParaRPr lang="en-US" altLang="zh-TW" dirty="0" smtClean="0"/>
          </a:p>
          <a:p>
            <a:pPr marL="109728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CREATE OBJECT </a:t>
            </a:r>
            <a:r>
              <a:rPr lang="en-US" altLang="zh-TW" dirty="0" smtClean="0">
                <a:solidFill>
                  <a:srgbClr val="FF0000"/>
                </a:solidFill>
              </a:rPr>
              <a:t>go_grid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EXPORTING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i_parent = </a:t>
            </a:r>
            <a:r>
              <a:rPr lang="en-US" altLang="zh-TW" dirty="0" smtClean="0">
                <a:solidFill>
                  <a:srgbClr val="FF0000"/>
                </a:solidFill>
              </a:rPr>
              <a:t>go_con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EXCEPTIONS</a:t>
            </a:r>
          </a:p>
          <a:p>
            <a:pPr marL="109728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error_cntl_create = 1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error_cntl_init = 2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error_cntl_link = 3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error_cntl_create = 4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rgbClr val="0070C0"/>
                </a:solidFill>
              </a:rPr>
              <a:t> OTHERS </a:t>
            </a:r>
            <a:r>
              <a:rPr lang="en-US" altLang="zh-TW" dirty="0" smtClean="0"/>
              <a:t>= 5.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ABAP-OO ALV</a:t>
            </a:r>
            <a:r>
              <a:rPr lang="en-US" altLang="zh-TW" sz="3100" dirty="0"/>
              <a:t>[CREATE_ALV]</a:t>
            </a:r>
            <a:endParaRPr lang="zh-TW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7535942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第三步，設定參數</a:t>
            </a:r>
            <a:endParaRPr lang="en-US" altLang="zh-TW" dirty="0" smtClean="0"/>
          </a:p>
          <a:p>
            <a:endParaRPr lang="en-US" altLang="zh-TW" dirty="0" smtClean="0"/>
          </a:p>
          <a:p>
            <a:pPr marL="109728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DEFINE</a:t>
            </a:r>
            <a:r>
              <a:rPr lang="en-US" altLang="zh-TW" dirty="0" smtClean="0"/>
              <a:t> set_fieldcat.</a:t>
            </a:r>
          </a:p>
          <a:p>
            <a:pPr marL="109728" indent="0">
              <a:buNone/>
            </a:pPr>
            <a:r>
              <a:rPr lang="en-US" altLang="zh-TW" dirty="0" smtClean="0"/>
              <a:t> </a:t>
            </a:r>
            <a:r>
              <a:rPr lang="en-US" altLang="zh-TW" sz="2800" dirty="0" smtClean="0">
                <a:solidFill>
                  <a:schemeClr val="dk1"/>
                </a:solidFill>
              </a:rPr>
              <a:t>gt_fieldcat-fieldname = &amp;1.</a:t>
            </a:r>
          </a:p>
          <a:p>
            <a:pPr marL="109728" indent="0"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 </a:t>
            </a:r>
            <a:r>
              <a:rPr lang="en-US" altLang="zh-TW" sz="2800" dirty="0" smtClean="0">
                <a:solidFill>
                  <a:schemeClr val="dk1"/>
                </a:solidFill>
              </a:rPr>
              <a:t>gt_fieldcat-coltext = &amp;2.</a:t>
            </a:r>
          </a:p>
          <a:p>
            <a:pPr marL="109728" indent="0">
              <a:buNone/>
            </a:pPr>
            <a:r>
              <a:rPr lang="en-US" altLang="zh-TW" sz="2800" dirty="0">
                <a:solidFill>
                  <a:schemeClr val="dk1"/>
                </a:solidFill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</a:rPr>
              <a:t>APPEND</a:t>
            </a:r>
            <a:r>
              <a:rPr lang="en-US" altLang="zh-TW" sz="2800" dirty="0" smtClean="0">
                <a:solidFill>
                  <a:schemeClr val="dk1"/>
                </a:solidFill>
              </a:rPr>
              <a:t> gt_fieldcat.</a:t>
            </a:r>
            <a:endParaRPr lang="en-US" altLang="zh-TW" dirty="0" smtClean="0"/>
          </a:p>
          <a:p>
            <a:pPr marL="109728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END-OF-DEFINITION</a:t>
            </a:r>
            <a:r>
              <a:rPr lang="en-US" altLang="zh-TW" dirty="0" smtClean="0"/>
              <a:t>.</a:t>
            </a:r>
          </a:p>
          <a:p>
            <a:pPr marL="109728" indent="0">
              <a:buNone/>
            </a:pPr>
            <a:r>
              <a:rPr lang="en-US" altLang="zh-TW" dirty="0" smtClean="0"/>
              <a:t>set_fieldcat: ‘EBELN’ ‘</a:t>
            </a:r>
            <a:r>
              <a:rPr lang="zh-TW" altLang="en-US" dirty="0" smtClean="0"/>
              <a:t>採購單號</a:t>
            </a:r>
            <a:r>
              <a:rPr lang="en-US" altLang="zh-TW" dirty="0" smtClean="0"/>
              <a:t>’ ,</a:t>
            </a:r>
          </a:p>
          <a:p>
            <a:pPr marL="109728" indent="0">
              <a:buNone/>
            </a:pPr>
            <a:r>
              <a:rPr lang="en-US" altLang="zh-TW" dirty="0" smtClean="0"/>
              <a:t>	‘EBELP’ ‘</a:t>
            </a:r>
            <a:r>
              <a:rPr lang="zh-TW" altLang="en-US" dirty="0"/>
              <a:t>採購單項次</a:t>
            </a:r>
            <a:r>
              <a:rPr lang="en-US" altLang="zh-TW" dirty="0" smtClean="0"/>
              <a:t>’ ,</a:t>
            </a:r>
          </a:p>
          <a:p>
            <a:pPr marL="109728" indent="0">
              <a:buNone/>
            </a:pPr>
            <a:r>
              <a:rPr lang="en-US" altLang="zh-TW" dirty="0" smtClean="0"/>
              <a:t>	‘BUKRS’ ‘</a:t>
            </a:r>
            <a:r>
              <a:rPr lang="zh-TW" altLang="en-US" dirty="0" smtClean="0"/>
              <a:t>公司代碼</a:t>
            </a:r>
            <a:r>
              <a:rPr lang="en-US" altLang="zh-TW" dirty="0" smtClean="0"/>
              <a:t>’.</a:t>
            </a:r>
          </a:p>
          <a:p>
            <a:pPr marL="109728" indent="0">
              <a:buNone/>
            </a:pPr>
            <a:r>
              <a:rPr lang="en-US" altLang="zh-TW" sz="2800" dirty="0" smtClean="0">
                <a:solidFill>
                  <a:schemeClr val="dk1"/>
                </a:solidFill>
              </a:rPr>
              <a:t>gs_layout-cwidth_opt = ‘X’.</a:t>
            </a:r>
          </a:p>
          <a:p>
            <a:pPr marL="109728" indent="0">
              <a:buNone/>
            </a:pPr>
            <a:r>
              <a:rPr lang="en-US" altLang="zh-TW" sz="2800" dirty="0" smtClean="0">
                <a:solidFill>
                  <a:schemeClr val="dk1"/>
                </a:solidFill>
              </a:rPr>
              <a:t>gs_layout-zebra = ‘X’.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ABAP-OO ALV</a:t>
            </a:r>
            <a:r>
              <a:rPr lang="en-US" altLang="zh-TW" sz="3100" dirty="0"/>
              <a:t>[CREATE_ALV]</a:t>
            </a:r>
            <a:endParaRPr lang="zh-TW" altLang="en-US" sz="3100" dirty="0"/>
          </a:p>
        </p:txBody>
      </p:sp>
    </p:spTree>
    <p:extLst>
      <p:ext uri="{BB962C8B-B14F-4D97-AF65-F5344CB8AC3E}">
        <p14:creationId xmlns:p14="http://schemas.microsoft.com/office/powerpoint/2010/main" val="32365366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81328"/>
            <a:ext cx="8534400" cy="4919472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第四步，輸出</a:t>
            </a:r>
            <a:r>
              <a:rPr lang="en-US" altLang="zh-TW" dirty="0" smtClean="0"/>
              <a:t>ALV</a:t>
            </a:r>
          </a:p>
          <a:p>
            <a:endParaRPr lang="en-US" altLang="zh-TW" dirty="0" smtClean="0"/>
          </a:p>
          <a:p>
            <a:pPr marL="109728" indent="0">
              <a:buNone/>
            </a:pPr>
            <a:r>
              <a:rPr lang="en-US" altLang="zh-TW" sz="2500" dirty="0" smtClean="0">
                <a:solidFill>
                  <a:srgbClr val="0070C0"/>
                </a:solidFill>
              </a:rPr>
              <a:t>CALL METHOD</a:t>
            </a:r>
            <a:r>
              <a:rPr lang="en-US" altLang="zh-TW" sz="2500" dirty="0" smtClean="0"/>
              <a:t> </a:t>
            </a:r>
            <a:r>
              <a:rPr lang="en-US" altLang="zh-TW" sz="2500" dirty="0" smtClean="0">
                <a:solidFill>
                  <a:srgbClr val="FF0000"/>
                </a:solidFill>
              </a:rPr>
              <a:t>go_grid</a:t>
            </a:r>
            <a:r>
              <a:rPr lang="en-US" altLang="zh-TW" sz="2500" dirty="0" smtClean="0"/>
              <a:t>-&gt;set_table_for_first_display</a:t>
            </a:r>
          </a:p>
          <a:p>
            <a:pPr marL="109728" indent="0">
              <a:buNone/>
            </a:pPr>
            <a:r>
              <a:rPr lang="en-US" altLang="zh-TW" sz="2500" dirty="0" smtClean="0"/>
              <a:t>  </a:t>
            </a:r>
            <a:r>
              <a:rPr lang="en-US" altLang="zh-TW" sz="2500" dirty="0" smtClean="0">
                <a:solidFill>
                  <a:srgbClr val="0070C0"/>
                </a:solidFill>
              </a:rPr>
              <a:t>EXPORTING</a:t>
            </a:r>
          </a:p>
          <a:p>
            <a:pPr marL="109728" indent="0">
              <a:buNone/>
            </a:pPr>
            <a:r>
              <a:rPr lang="en-US" altLang="zh-TW" sz="2500" dirty="0"/>
              <a:t> </a:t>
            </a:r>
            <a:r>
              <a:rPr lang="en-US" altLang="zh-TW" sz="2500" dirty="0" smtClean="0"/>
              <a:t>   is_layout = </a:t>
            </a:r>
            <a:r>
              <a:rPr lang="en-US" altLang="zh-TW" sz="2500" dirty="0" smtClean="0">
                <a:solidFill>
                  <a:srgbClr val="FF0000"/>
                </a:solidFill>
              </a:rPr>
              <a:t>gs_layout</a:t>
            </a:r>
          </a:p>
          <a:p>
            <a:pPr marL="109728" indent="0">
              <a:buNone/>
            </a:pPr>
            <a:r>
              <a:rPr lang="en-US" altLang="zh-TW" sz="2500" dirty="0"/>
              <a:t> </a:t>
            </a:r>
            <a:r>
              <a:rPr lang="en-US" altLang="zh-TW" sz="2500" dirty="0" smtClean="0"/>
              <a:t> </a:t>
            </a:r>
            <a:r>
              <a:rPr lang="en-US" altLang="zh-TW" sz="2500" dirty="0" smtClean="0">
                <a:solidFill>
                  <a:srgbClr val="0070C0"/>
                </a:solidFill>
              </a:rPr>
              <a:t>CHANGING</a:t>
            </a:r>
          </a:p>
          <a:p>
            <a:pPr marL="109728" indent="0">
              <a:buNone/>
            </a:pPr>
            <a:r>
              <a:rPr lang="en-US" altLang="zh-TW" sz="2500" dirty="0" smtClean="0"/>
              <a:t>    it_fieldcatalog = </a:t>
            </a:r>
            <a:r>
              <a:rPr lang="en-US" altLang="zh-TW" sz="2500" dirty="0" smtClean="0">
                <a:solidFill>
                  <a:srgbClr val="FF0000"/>
                </a:solidFill>
              </a:rPr>
              <a:t>gt_fieldcat[]</a:t>
            </a:r>
          </a:p>
          <a:p>
            <a:pPr marL="109728" indent="0">
              <a:buNone/>
            </a:pPr>
            <a:r>
              <a:rPr lang="en-US" altLang="zh-TW" sz="2500" dirty="0"/>
              <a:t> </a:t>
            </a:r>
            <a:r>
              <a:rPr lang="en-US" altLang="zh-TW" sz="2500" dirty="0" smtClean="0"/>
              <a:t>   it_outtab = </a:t>
            </a:r>
            <a:r>
              <a:rPr lang="en-US" altLang="zh-TW" sz="2500" dirty="0" smtClean="0">
                <a:solidFill>
                  <a:srgbClr val="FF0000"/>
                </a:solidFill>
              </a:rPr>
              <a:t>gt_alv[]</a:t>
            </a:r>
          </a:p>
          <a:p>
            <a:pPr marL="109728" indent="0">
              <a:buNone/>
            </a:pPr>
            <a:r>
              <a:rPr lang="en-US" altLang="zh-TW" sz="2500" dirty="0"/>
              <a:t> </a:t>
            </a:r>
            <a:r>
              <a:rPr lang="en-US" altLang="zh-TW" sz="2500" dirty="0" smtClean="0"/>
              <a:t> </a:t>
            </a:r>
            <a:r>
              <a:rPr lang="en-US" altLang="zh-TW" sz="2500" dirty="0" smtClean="0">
                <a:solidFill>
                  <a:srgbClr val="0070C0"/>
                </a:solidFill>
              </a:rPr>
              <a:t>EXCEPTIONS</a:t>
            </a:r>
          </a:p>
          <a:p>
            <a:pPr marL="109728" indent="0">
              <a:buNone/>
            </a:pPr>
            <a:r>
              <a:rPr lang="zh-TW" altLang="en-US" sz="2500" dirty="0"/>
              <a:t> </a:t>
            </a:r>
            <a:r>
              <a:rPr lang="zh-TW" altLang="en-US" sz="2500" dirty="0" smtClean="0"/>
              <a:t>   </a:t>
            </a:r>
            <a:r>
              <a:rPr lang="en-US" altLang="zh-TW" sz="2500" dirty="0" smtClean="0"/>
              <a:t>invalid_parameter_combination = 1</a:t>
            </a:r>
          </a:p>
          <a:p>
            <a:pPr marL="109728" indent="0">
              <a:buNone/>
            </a:pPr>
            <a:r>
              <a:rPr lang="en-US" altLang="zh-TW" sz="2500" dirty="0"/>
              <a:t> </a:t>
            </a:r>
            <a:r>
              <a:rPr lang="en-US" altLang="zh-TW" sz="2500" dirty="0" smtClean="0"/>
              <a:t>   program_error = 2</a:t>
            </a:r>
          </a:p>
          <a:p>
            <a:pPr marL="109728" indent="0">
              <a:buNone/>
            </a:pPr>
            <a:r>
              <a:rPr lang="en-US" altLang="zh-TW" sz="2500" dirty="0"/>
              <a:t> </a:t>
            </a:r>
            <a:r>
              <a:rPr lang="en-US" altLang="zh-TW" sz="2500" dirty="0" smtClean="0"/>
              <a:t>   too_many_lines = 3</a:t>
            </a:r>
          </a:p>
          <a:p>
            <a:pPr marL="109728" indent="0">
              <a:buNone/>
            </a:pPr>
            <a:r>
              <a:rPr lang="en-US" altLang="zh-TW" sz="2500" dirty="0"/>
              <a:t> </a:t>
            </a:r>
            <a:r>
              <a:rPr lang="en-US" altLang="zh-TW" sz="2500" dirty="0" smtClean="0"/>
              <a:t>   </a:t>
            </a:r>
            <a:r>
              <a:rPr lang="en-US" altLang="zh-TW" sz="2500" dirty="0" smtClean="0">
                <a:solidFill>
                  <a:srgbClr val="0070C0"/>
                </a:solidFill>
              </a:rPr>
              <a:t>OTHERS</a:t>
            </a:r>
            <a:r>
              <a:rPr lang="en-US" altLang="zh-TW" sz="2500" dirty="0" smtClean="0"/>
              <a:t> = 4.</a:t>
            </a:r>
            <a:endParaRPr lang="zh-TW" alt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ABAP-OO ALV</a:t>
            </a:r>
            <a:r>
              <a:rPr lang="en-US" altLang="zh-TW" sz="3100" dirty="0"/>
              <a:t>[CREATE_ALV]</a:t>
            </a:r>
            <a:endParaRPr lang="zh-TW" altLang="en-US" sz="3100" dirty="0"/>
          </a:p>
        </p:txBody>
      </p:sp>
    </p:spTree>
    <p:extLst>
      <p:ext uri="{BB962C8B-B14F-4D97-AF65-F5344CB8AC3E}">
        <p14:creationId xmlns:p14="http://schemas.microsoft.com/office/powerpoint/2010/main" val="39486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09728" indent="0">
              <a:buNone/>
            </a:pPr>
            <a:r>
              <a:rPr lang="zh-TW" alt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物件導向</a:t>
            </a:r>
            <a:r>
              <a:rPr lang="en-US" altLang="zh-TW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ALV</a:t>
            </a:r>
            <a:r>
              <a:rPr lang="zh-TW" alt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</a:t>
            </a:r>
            <a:r>
              <a:rPr lang="zh-TW" alt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階使</a:t>
            </a:r>
            <a:r>
              <a:rPr lang="zh-TW" alt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  <a:r>
              <a:rPr lang="en-US" altLang="zh-TW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-Multiple alv</a:t>
            </a:r>
          </a:p>
          <a:p>
            <a:pPr marL="109728" indent="0">
              <a:buNone/>
            </a:pPr>
            <a:endParaRPr lang="en-US" altLang="zh-TW" sz="3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TW" sz="2200" dirty="0" smtClean="0"/>
              <a:t>Sample Program</a:t>
            </a:r>
            <a:r>
              <a:rPr lang="en-US" altLang="zh-TW" sz="2200" dirty="0"/>
              <a:t>: </a:t>
            </a:r>
            <a:r>
              <a:rPr lang="en-US" altLang="zh-TW" sz="2200" dirty="0" smtClean="0"/>
              <a:t>ZTIM_MULTIPLE_ALV_SAMPLE </a:t>
            </a:r>
            <a:r>
              <a:rPr lang="en-US" altLang="zh-TW" sz="1700" dirty="0" smtClean="0"/>
              <a:t>(DEV 120)</a:t>
            </a:r>
            <a:endParaRPr lang="zh-TW" alt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z="3100" dirty="0"/>
          </a:p>
        </p:txBody>
      </p:sp>
    </p:spTree>
    <p:extLst>
      <p:ext uri="{BB962C8B-B14F-4D97-AF65-F5344CB8AC3E}">
        <p14:creationId xmlns:p14="http://schemas.microsoft.com/office/powerpoint/2010/main" val="11515343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需要使用的參</a:t>
            </a:r>
            <a:r>
              <a:rPr lang="zh-TW" altLang="en-US" dirty="0" smtClean="0"/>
              <a:t>數</a:t>
            </a:r>
            <a:r>
              <a:rPr lang="en-US" altLang="zh-TW" dirty="0" smtClean="0"/>
              <a:t>(Header)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ABAP-</a:t>
            </a:r>
            <a:r>
              <a:rPr lang="en-US" altLang="zh-TW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Multiple alv</a:t>
            </a:r>
            <a:endParaRPr lang="zh-TW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41926"/>
              </p:ext>
            </p:extLst>
          </p:nvPr>
        </p:nvGraphicFramePr>
        <p:xfrm>
          <a:off x="609600" y="2057401"/>
          <a:ext cx="7772400" cy="2896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466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參數名稱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243839">
                <a:tc>
                  <a:txBody>
                    <a:bodyPr/>
                    <a:lstStyle/>
                    <a:p>
                      <a:r>
                        <a:rPr lang="en-US" altLang="zh-TW" sz="1300" baseline="0" dirty="0" smtClean="0"/>
                        <a:t>gt_header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300" dirty="0" smtClean="0"/>
                        <a:t>ALV</a:t>
                      </a:r>
                      <a:r>
                        <a:rPr lang="zh-TW" altLang="en-US" sz="1300" dirty="0" smtClean="0"/>
                        <a:t>儲存輸出內表使用</a:t>
                      </a:r>
                      <a:endParaRPr lang="zh-TW" altLang="en-US" sz="1300" dirty="0"/>
                    </a:p>
                  </a:txBody>
                  <a:tcPr/>
                </a:tc>
              </a:tr>
              <a:tr h="430589">
                <a:tc>
                  <a:txBody>
                    <a:bodyPr/>
                    <a:lstStyle/>
                    <a:p>
                      <a:r>
                        <a:rPr lang="en-US" altLang="zh-TW" sz="1300" dirty="0" smtClean="0"/>
                        <a:t>DATA:</a:t>
                      </a:r>
                      <a:r>
                        <a:rPr lang="en-US" altLang="zh-TW" sz="1300" baseline="0" dirty="0" smtClean="0"/>
                        <a:t> go_splitter TYPE REF TO</a:t>
                      </a:r>
                    </a:p>
                    <a:p>
                      <a:r>
                        <a:rPr lang="en-US" altLang="zh-TW" sz="1300" baseline="0" dirty="0" smtClean="0">
                          <a:solidFill>
                            <a:srgbClr val="FF0000"/>
                          </a:solidFill>
                        </a:rPr>
                        <a:t>cl_gui_splitter_container</a:t>
                      </a:r>
                      <a:r>
                        <a:rPr lang="en-US" altLang="zh-TW" sz="1300" baseline="0" dirty="0" smtClean="0"/>
                        <a:t>.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300" dirty="0" smtClean="0"/>
                        <a:t>用來分割</a:t>
                      </a:r>
                      <a:r>
                        <a:rPr lang="en-US" altLang="zh-TW" sz="1300" dirty="0" smtClean="0"/>
                        <a:t>Screen</a:t>
                      </a:r>
                      <a:r>
                        <a:rPr lang="zh-TW" altLang="en-US" sz="1300" dirty="0" smtClean="0"/>
                        <a:t>用的物件</a:t>
                      </a:r>
                      <a:endParaRPr lang="zh-TW" altLang="en-US" sz="1300" dirty="0"/>
                    </a:p>
                  </a:txBody>
                  <a:tcPr/>
                </a:tc>
              </a:tr>
              <a:tr h="433551">
                <a:tc>
                  <a:txBody>
                    <a:bodyPr/>
                    <a:lstStyle/>
                    <a:p>
                      <a:r>
                        <a:rPr kumimoji="0" lang="en-US" altLang="zh-TW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go_con_1</a:t>
                      </a:r>
                      <a:r>
                        <a:rPr lang="en-US" altLang="zh-TW" sz="1300" dirty="0" smtClean="0"/>
                        <a:t> </a:t>
                      </a:r>
                      <a:r>
                        <a:rPr kumimoji="0" lang="en-US" altLang="zh-TW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TYPE REF TO </a:t>
                      </a:r>
                    </a:p>
                    <a:p>
                      <a:r>
                        <a:rPr kumimoji="0" lang="en-US" altLang="zh-TW" sz="13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cl_gui_container</a:t>
                      </a:r>
                      <a:r>
                        <a:rPr kumimoji="0" lang="en-US" altLang="zh-TW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TW" sz="1300" dirty="0" smtClean="0"/>
                        <a:t> 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300" dirty="0" smtClean="0"/>
                        <a:t>使用切割出來的</a:t>
                      </a:r>
                      <a:r>
                        <a:rPr lang="en-US" altLang="zh-TW" sz="1300" dirty="0" smtClean="0"/>
                        <a:t>Screen</a:t>
                      </a:r>
                      <a:r>
                        <a:rPr lang="zh-TW" altLang="en-US" sz="1300" dirty="0" smtClean="0"/>
                        <a:t>的容器</a:t>
                      </a:r>
                      <a:r>
                        <a:rPr lang="en-US" altLang="zh-TW" sz="1300" dirty="0" smtClean="0"/>
                        <a:t>1</a:t>
                      </a:r>
                      <a:endParaRPr lang="zh-TW" altLang="en-US" sz="1300" dirty="0"/>
                    </a:p>
                  </a:txBody>
                  <a:tcPr/>
                </a:tc>
              </a:tr>
              <a:tr h="436513">
                <a:tc>
                  <a:txBody>
                    <a:bodyPr/>
                    <a:lstStyle/>
                    <a:p>
                      <a:r>
                        <a:rPr kumimoji="0" lang="en-US" altLang="zh-TW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go_grid_1 </a:t>
                      </a:r>
                      <a:r>
                        <a:rPr kumimoji="0" lang="en-US" altLang="zh-TW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 REF TO</a:t>
                      </a:r>
                      <a:r>
                        <a:rPr kumimoji="0" lang="en-US" altLang="zh-TW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kumimoji="0" lang="en-US" altLang="zh-TW" sz="13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cl_gui_alv_grid</a:t>
                      </a:r>
                      <a:r>
                        <a:rPr kumimoji="0" lang="en-US" altLang="zh-TW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TW" sz="1300" dirty="0" smtClean="0"/>
                        <a:t> 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300" dirty="0" smtClean="0"/>
                        <a:t>輸出</a:t>
                      </a:r>
                      <a:r>
                        <a:rPr lang="en-US" altLang="zh-TW" sz="1300" dirty="0" smtClean="0"/>
                        <a:t>ALV</a:t>
                      </a:r>
                      <a:r>
                        <a:rPr lang="zh-TW" altLang="en-US" sz="1300" dirty="0" smtClean="0"/>
                        <a:t>畫面</a:t>
                      </a:r>
                      <a:r>
                        <a:rPr lang="en-US" altLang="zh-TW" sz="1300" dirty="0" smtClean="0"/>
                        <a:t>1</a:t>
                      </a:r>
                      <a:endParaRPr lang="zh-TW" altLang="en-US" sz="1300" dirty="0"/>
                    </a:p>
                  </a:txBody>
                  <a:tcPr/>
                </a:tc>
              </a:tr>
              <a:tr h="439475">
                <a:tc>
                  <a:txBody>
                    <a:bodyPr/>
                    <a:lstStyle/>
                    <a:p>
                      <a:r>
                        <a:rPr kumimoji="0" lang="en-US" altLang="zh-TW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gt_fieldcat_header TYPE </a:t>
                      </a:r>
                    </a:p>
                    <a:p>
                      <a:r>
                        <a:rPr kumimoji="0" lang="en-US" altLang="zh-TW" sz="13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lvc_t_fcat</a:t>
                      </a:r>
                      <a:r>
                        <a:rPr kumimoji="0" lang="en-US" altLang="zh-TW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WITH HEADER LINE.</a:t>
                      </a:r>
                      <a:r>
                        <a:rPr lang="en-US" altLang="zh-TW" sz="1300" dirty="0" smtClean="0"/>
                        <a:t> 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300" dirty="0" smtClean="0"/>
                        <a:t>ALV</a:t>
                      </a:r>
                      <a:r>
                        <a:rPr lang="zh-TW" altLang="en-US" sz="1300" dirty="0" smtClean="0"/>
                        <a:t>欄位的設定</a:t>
                      </a:r>
                      <a:endParaRPr lang="zh-TW" altLang="en-US" sz="1300" dirty="0"/>
                    </a:p>
                  </a:txBody>
                  <a:tcPr/>
                </a:tc>
              </a:tr>
              <a:tr h="290037">
                <a:tc>
                  <a:txBody>
                    <a:bodyPr/>
                    <a:lstStyle/>
                    <a:p>
                      <a:r>
                        <a:rPr kumimoji="0" lang="en-US" altLang="zh-TW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gs_layout TYPE </a:t>
                      </a:r>
                      <a:r>
                        <a:rPr kumimoji="0" lang="en-US" altLang="zh-TW" sz="13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lvc_s_layo</a:t>
                      </a:r>
                      <a:r>
                        <a:rPr kumimoji="0" lang="en-US" altLang="zh-TW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TW" sz="1300" dirty="0" smtClean="0"/>
                        <a:t> 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300" dirty="0" smtClean="0"/>
                        <a:t>ALV</a:t>
                      </a:r>
                      <a:r>
                        <a:rPr lang="zh-TW" altLang="en-US" sz="1300" dirty="0" smtClean="0"/>
                        <a:t>輸出的設定</a:t>
                      </a:r>
                      <a:endParaRPr lang="zh-TW" altLang="en-US" sz="1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532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需要使用的參</a:t>
            </a:r>
            <a:r>
              <a:rPr lang="zh-TW" altLang="en-US" dirty="0" smtClean="0"/>
              <a:t>數</a:t>
            </a:r>
            <a:r>
              <a:rPr lang="en-US" altLang="zh-TW" dirty="0" smtClean="0"/>
              <a:t>(Item)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ABAP-</a:t>
            </a:r>
            <a:r>
              <a:rPr lang="en-US" altLang="zh-TW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Multiple alv</a:t>
            </a:r>
            <a:endParaRPr lang="zh-TW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308336"/>
              </p:ext>
            </p:extLst>
          </p:nvPr>
        </p:nvGraphicFramePr>
        <p:xfrm>
          <a:off x="609600" y="2057401"/>
          <a:ext cx="7772400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466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參數名稱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243839">
                <a:tc>
                  <a:txBody>
                    <a:bodyPr/>
                    <a:lstStyle/>
                    <a:p>
                      <a:r>
                        <a:rPr lang="en-US" altLang="zh-TW" sz="1300" dirty="0" smtClean="0"/>
                        <a:t>gt_item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300" dirty="0" smtClean="0"/>
                        <a:t>ALV</a:t>
                      </a:r>
                      <a:r>
                        <a:rPr lang="zh-TW" altLang="en-US" sz="1300" dirty="0" smtClean="0"/>
                        <a:t>儲存輸出內表使用</a:t>
                      </a:r>
                      <a:endParaRPr lang="zh-TW" altLang="en-US" sz="1300" dirty="0"/>
                    </a:p>
                  </a:txBody>
                  <a:tcPr/>
                </a:tc>
              </a:tr>
              <a:tr h="427085">
                <a:tc>
                  <a:txBody>
                    <a:bodyPr/>
                    <a:lstStyle/>
                    <a:p>
                      <a:r>
                        <a:rPr kumimoji="0" lang="en-US" altLang="zh-TW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go_con_2</a:t>
                      </a:r>
                      <a:r>
                        <a:rPr lang="en-US" altLang="zh-TW" sz="1300" dirty="0" smtClean="0"/>
                        <a:t> </a:t>
                      </a:r>
                      <a:r>
                        <a:rPr kumimoji="0" lang="en-US" altLang="zh-TW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TYPE REF TO </a:t>
                      </a:r>
                    </a:p>
                    <a:p>
                      <a:r>
                        <a:rPr kumimoji="0" lang="en-US" altLang="zh-TW" sz="13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cl_gui_container</a:t>
                      </a:r>
                      <a:r>
                        <a:rPr kumimoji="0" lang="en-US" altLang="zh-TW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TW" sz="1300" dirty="0" smtClean="0"/>
                        <a:t> </a:t>
                      </a:r>
                      <a:endParaRPr lang="zh-TW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300" dirty="0" smtClean="0"/>
                        <a:t>使用切割出來的</a:t>
                      </a:r>
                      <a:r>
                        <a:rPr lang="en-US" altLang="zh-TW" sz="1300" dirty="0" smtClean="0"/>
                        <a:t>Screen</a:t>
                      </a:r>
                      <a:r>
                        <a:rPr lang="zh-TW" altLang="en-US" sz="1300" dirty="0" smtClean="0"/>
                        <a:t>的容器</a:t>
                      </a:r>
                      <a:r>
                        <a:rPr lang="en-US" altLang="zh-TW" sz="1300" dirty="0" smtClean="0"/>
                        <a:t>2</a:t>
                      </a:r>
                      <a:endParaRPr lang="zh-TW" altLang="en-US" sz="1300" dirty="0"/>
                    </a:p>
                  </a:txBody>
                  <a:tcPr/>
                </a:tc>
              </a:tr>
              <a:tr h="427085">
                <a:tc>
                  <a:txBody>
                    <a:bodyPr/>
                    <a:lstStyle/>
                    <a:p>
                      <a:r>
                        <a:rPr kumimoji="0" lang="en-US" altLang="zh-TW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go_grid_2 </a:t>
                      </a:r>
                      <a:r>
                        <a:rPr kumimoji="0" lang="en-US" altLang="zh-TW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 REF TO</a:t>
                      </a:r>
                      <a:r>
                        <a:rPr kumimoji="0" lang="en-US" altLang="zh-TW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kumimoji="0" lang="en-US" altLang="zh-TW" sz="13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cl_gui_alv_grid</a:t>
                      </a:r>
                      <a:r>
                        <a:rPr kumimoji="0" lang="en-US" altLang="zh-TW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TW" sz="1300" dirty="0" smtClean="0"/>
                        <a:t> </a:t>
                      </a:r>
                      <a:endParaRPr lang="zh-TW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300" dirty="0" smtClean="0"/>
                        <a:t>輸出</a:t>
                      </a:r>
                      <a:r>
                        <a:rPr lang="en-US" altLang="zh-TW" sz="1300" dirty="0" smtClean="0"/>
                        <a:t>ALV</a:t>
                      </a:r>
                      <a:r>
                        <a:rPr lang="zh-TW" altLang="en-US" sz="1300" dirty="0" smtClean="0"/>
                        <a:t>畫面</a:t>
                      </a:r>
                      <a:r>
                        <a:rPr lang="en-US" altLang="zh-TW" sz="1300" dirty="0" smtClean="0"/>
                        <a:t>2</a:t>
                      </a:r>
                      <a:endParaRPr lang="zh-TW" altLang="en-US" sz="1300" dirty="0"/>
                    </a:p>
                  </a:txBody>
                  <a:tcPr/>
                </a:tc>
              </a:tr>
              <a:tr h="439475">
                <a:tc>
                  <a:txBody>
                    <a:bodyPr/>
                    <a:lstStyle/>
                    <a:p>
                      <a:r>
                        <a:rPr kumimoji="0" lang="en-US" altLang="zh-TW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gt_fieldcat_item TYPE </a:t>
                      </a:r>
                    </a:p>
                    <a:p>
                      <a:r>
                        <a:rPr kumimoji="0" lang="en-US" altLang="zh-TW" sz="13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lvc_t_fcat</a:t>
                      </a:r>
                      <a:r>
                        <a:rPr kumimoji="0" lang="en-US" altLang="zh-TW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WITH HEADER LINE.</a:t>
                      </a:r>
                      <a:r>
                        <a:rPr lang="en-US" altLang="zh-TW" sz="1300" dirty="0" smtClean="0"/>
                        <a:t> 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300" dirty="0" smtClean="0"/>
                        <a:t>ALV</a:t>
                      </a:r>
                      <a:r>
                        <a:rPr lang="zh-TW" altLang="en-US" sz="1300" dirty="0" smtClean="0"/>
                        <a:t>欄位的設定</a:t>
                      </a:r>
                      <a:endParaRPr lang="zh-TW" altLang="en-US" sz="1300" dirty="0"/>
                    </a:p>
                  </a:txBody>
                  <a:tcPr/>
                </a:tc>
              </a:tr>
              <a:tr h="445576">
                <a:tc>
                  <a:txBody>
                    <a:bodyPr/>
                    <a:lstStyle/>
                    <a:p>
                      <a:r>
                        <a:rPr kumimoji="0" lang="en-US" altLang="zh-TW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gt_item_filter TYPE </a:t>
                      </a:r>
                    </a:p>
                    <a:p>
                      <a:r>
                        <a:rPr kumimoji="0" lang="en-US" altLang="zh-TW" sz="13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lvc_t_filt</a:t>
                      </a:r>
                      <a:r>
                        <a:rPr kumimoji="0" lang="en-US" altLang="zh-TW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WITH HEADER LINE.</a:t>
                      </a:r>
                      <a:r>
                        <a:rPr lang="en-US" altLang="zh-TW" sz="1300" dirty="0" smtClean="0"/>
                        <a:t> </a:t>
                      </a:r>
                      <a:endParaRPr lang="zh-TW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300" dirty="0" smtClean="0"/>
                        <a:t>控制</a:t>
                      </a:r>
                      <a:r>
                        <a:rPr lang="en-US" altLang="zh-TW" sz="1300" dirty="0" smtClean="0"/>
                        <a:t>gt_item</a:t>
                      </a:r>
                      <a:r>
                        <a:rPr lang="zh-TW" altLang="en-US" sz="1300" dirty="0" smtClean="0"/>
                        <a:t>輸出</a:t>
                      </a:r>
                      <a:endParaRPr lang="zh-TW" altLang="en-US" sz="1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4846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/>
          </a:bodyPr>
          <a:lstStyle/>
          <a:p>
            <a:r>
              <a:rPr lang="zh-TW" altLang="en-US" dirty="0"/>
              <a:t>第</a:t>
            </a:r>
            <a:r>
              <a:rPr lang="zh-TW" altLang="en-US" dirty="0" smtClean="0"/>
              <a:t>一步，分割畫面至容器</a:t>
            </a:r>
            <a:endParaRPr lang="en-US" altLang="zh-TW" dirty="0"/>
          </a:p>
          <a:p>
            <a:pPr marL="109728" indent="0">
              <a:buNone/>
            </a:pPr>
            <a:endParaRPr lang="en-US" altLang="zh-TW" dirty="0" smtClean="0"/>
          </a:p>
          <a:p>
            <a:pPr marL="109728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CREATE PBJECT </a:t>
            </a:r>
            <a:r>
              <a:rPr lang="en-US" altLang="zh-TW" dirty="0" smtClean="0"/>
              <a:t>go_splitter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EXPORTING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parent = cl_gui_container=&gt;default_screen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rows    = 1</a:t>
            </a:r>
          </a:p>
          <a:p>
            <a:pPr marL="10972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columns =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marL="109728" indent="0">
              <a:buNone/>
            </a:pPr>
            <a:endParaRPr lang="en-US" altLang="zh-TW" dirty="0" smtClean="0"/>
          </a:p>
          <a:p>
            <a:pPr marL="109728" indent="0">
              <a:buNone/>
            </a:pPr>
            <a:r>
              <a:rPr lang="en-US" altLang="zh-TW" sz="2100" dirty="0" smtClean="0">
                <a:solidFill>
                  <a:srgbClr val="FF0000"/>
                </a:solidFill>
              </a:rPr>
              <a:t>go_con_1</a:t>
            </a:r>
            <a:r>
              <a:rPr lang="en-US" altLang="zh-TW" sz="2100" dirty="0" smtClean="0"/>
              <a:t> = go_splitter-&gt;get_container(row = 1 column = </a:t>
            </a:r>
            <a:r>
              <a:rPr lang="en-US" altLang="zh-TW" sz="2100" dirty="0" smtClean="0">
                <a:solidFill>
                  <a:srgbClr val="FF0000"/>
                </a:solidFill>
              </a:rPr>
              <a:t>1</a:t>
            </a:r>
            <a:r>
              <a:rPr lang="en-US" altLang="zh-TW" sz="2100" dirty="0" smtClean="0"/>
              <a:t>).</a:t>
            </a:r>
          </a:p>
          <a:p>
            <a:pPr marL="109728" indent="0">
              <a:buNone/>
            </a:pPr>
            <a:r>
              <a:rPr lang="en-US" altLang="zh-TW" sz="2100" dirty="0" smtClean="0">
                <a:solidFill>
                  <a:srgbClr val="FF0000"/>
                </a:solidFill>
              </a:rPr>
              <a:t>go_con_2</a:t>
            </a:r>
            <a:r>
              <a:rPr lang="en-US" altLang="zh-TW" sz="2100" dirty="0" smtClean="0"/>
              <a:t> = </a:t>
            </a:r>
            <a:r>
              <a:rPr lang="en-US" altLang="zh-TW" sz="2100" dirty="0"/>
              <a:t>go_splitter-&gt;get_container(row = 1 column = </a:t>
            </a:r>
            <a:r>
              <a:rPr lang="en-US" altLang="zh-TW" sz="2100" dirty="0" smtClean="0">
                <a:solidFill>
                  <a:srgbClr val="FF0000"/>
                </a:solidFill>
              </a:rPr>
              <a:t>2</a:t>
            </a:r>
            <a:r>
              <a:rPr lang="en-US" altLang="zh-TW" sz="2100" dirty="0" smtClean="0"/>
              <a:t>).</a:t>
            </a:r>
            <a:endParaRPr lang="en-US" altLang="zh-TW" sz="2100" dirty="0"/>
          </a:p>
          <a:p>
            <a:pPr marL="109728" indent="0">
              <a:buNone/>
            </a:pPr>
            <a:endParaRPr lang="zh-TW" alt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ABAP-OO </a:t>
            </a:r>
            <a:r>
              <a:rPr lang="en-US" altLang="zh-TW" dirty="0" smtClean="0"/>
              <a:t>ALV</a:t>
            </a:r>
            <a:r>
              <a:rPr lang="en-US" altLang="zh-TW" sz="3100" dirty="0" smtClean="0"/>
              <a:t>[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alv</a:t>
            </a:r>
            <a:r>
              <a:rPr lang="en-US" altLang="zh-TW" sz="3100" dirty="0" smtClean="0"/>
              <a:t>]</a:t>
            </a:r>
            <a:endParaRPr lang="zh-TW" altLang="en-US" sz="3100" dirty="0"/>
          </a:p>
        </p:txBody>
      </p:sp>
    </p:spTree>
    <p:extLst>
      <p:ext uri="{BB962C8B-B14F-4D97-AF65-F5344CB8AC3E}">
        <p14:creationId xmlns:p14="http://schemas.microsoft.com/office/powerpoint/2010/main" val="17422744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第二步，設定</a:t>
            </a:r>
            <a:r>
              <a:rPr lang="en-US" altLang="zh-TW" dirty="0"/>
              <a:t>ALV</a:t>
            </a:r>
            <a:r>
              <a:rPr lang="zh-TW" altLang="en-US" dirty="0"/>
              <a:t>至容器</a:t>
            </a:r>
            <a:r>
              <a:rPr lang="zh-TW" altLang="en-US" dirty="0" smtClean="0"/>
              <a:t>內</a:t>
            </a:r>
            <a:endParaRPr lang="en-US" altLang="zh-TW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TW" sz="2300" dirty="0" smtClean="0">
                <a:solidFill>
                  <a:srgbClr val="0070C0"/>
                </a:solidFill>
              </a:rPr>
              <a:t>CREATE </a:t>
            </a:r>
            <a:r>
              <a:rPr lang="en-US" altLang="zh-TW" sz="2300" dirty="0">
                <a:solidFill>
                  <a:srgbClr val="0070C0"/>
                </a:solidFill>
              </a:rPr>
              <a:t>OBJECT </a:t>
            </a:r>
            <a:r>
              <a:rPr lang="en-US" altLang="zh-TW" sz="2300" dirty="0" smtClean="0">
                <a:solidFill>
                  <a:srgbClr val="FF0000"/>
                </a:solidFill>
              </a:rPr>
              <a:t>go_grid_1</a:t>
            </a:r>
            <a:endParaRPr lang="en-US" altLang="zh-TW" sz="23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zh-TW" sz="2300" dirty="0"/>
              <a:t>  </a:t>
            </a:r>
            <a:r>
              <a:rPr lang="en-US" altLang="zh-TW" sz="2300" dirty="0">
                <a:solidFill>
                  <a:srgbClr val="0070C0"/>
                </a:solidFill>
              </a:rPr>
              <a:t>EXPORTING</a:t>
            </a:r>
          </a:p>
          <a:p>
            <a:pPr marL="109728" indent="0">
              <a:buNone/>
            </a:pPr>
            <a:r>
              <a:rPr lang="en-US" altLang="zh-TW" sz="2300" dirty="0"/>
              <a:t>    i_parent = </a:t>
            </a:r>
            <a:r>
              <a:rPr lang="en-US" altLang="zh-TW" sz="2300" dirty="0" smtClean="0">
                <a:solidFill>
                  <a:srgbClr val="FF0000"/>
                </a:solidFill>
              </a:rPr>
              <a:t>go_con_1</a:t>
            </a:r>
            <a:endParaRPr lang="en-US" altLang="zh-TW" sz="23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zh-TW" sz="2300" dirty="0"/>
              <a:t>  </a:t>
            </a:r>
            <a:r>
              <a:rPr lang="en-US" altLang="zh-TW" sz="2300" dirty="0">
                <a:solidFill>
                  <a:srgbClr val="0070C0"/>
                </a:solidFill>
              </a:rPr>
              <a:t>EXCEPTIONS</a:t>
            </a:r>
          </a:p>
          <a:p>
            <a:pPr marL="109728" indent="0">
              <a:buNone/>
            </a:pPr>
            <a:r>
              <a:rPr lang="zh-TW" altLang="en-US" sz="2300" dirty="0"/>
              <a:t>    </a:t>
            </a:r>
            <a:r>
              <a:rPr lang="en-US" altLang="zh-TW" sz="2300" dirty="0"/>
              <a:t>error_cntl_create = 1</a:t>
            </a:r>
          </a:p>
          <a:p>
            <a:pPr marL="109728" indent="0">
              <a:buNone/>
            </a:pPr>
            <a:r>
              <a:rPr lang="en-US" altLang="zh-TW" sz="2300" dirty="0"/>
              <a:t>    error_cntl_init = 2</a:t>
            </a:r>
          </a:p>
          <a:p>
            <a:pPr marL="109728" indent="0">
              <a:buNone/>
            </a:pPr>
            <a:r>
              <a:rPr lang="en-US" altLang="zh-TW" sz="2300" dirty="0"/>
              <a:t>    error_cntl_link = 3</a:t>
            </a:r>
          </a:p>
          <a:p>
            <a:pPr marL="109728" indent="0">
              <a:buNone/>
            </a:pPr>
            <a:r>
              <a:rPr lang="en-US" altLang="zh-TW" sz="2300" dirty="0"/>
              <a:t>    </a:t>
            </a:r>
            <a:r>
              <a:rPr lang="en-US" altLang="zh-TW" sz="2300" dirty="0" smtClean="0"/>
              <a:t>error_dp_create </a:t>
            </a:r>
            <a:r>
              <a:rPr lang="en-US" altLang="zh-TW" sz="2300" dirty="0"/>
              <a:t>= 4</a:t>
            </a:r>
          </a:p>
          <a:p>
            <a:pPr marL="109728" indent="0">
              <a:buNone/>
            </a:pPr>
            <a:r>
              <a:rPr lang="en-US" altLang="zh-TW" sz="2300" dirty="0"/>
              <a:t>   </a:t>
            </a:r>
            <a:r>
              <a:rPr lang="en-US" altLang="zh-TW" sz="2300" dirty="0">
                <a:solidFill>
                  <a:srgbClr val="0070C0"/>
                </a:solidFill>
              </a:rPr>
              <a:t> OTHERS </a:t>
            </a:r>
            <a:r>
              <a:rPr lang="en-US" altLang="zh-TW" sz="2300" dirty="0"/>
              <a:t>= 5.</a:t>
            </a:r>
            <a:endParaRPr lang="zh-TW" altLang="en-US" sz="2300" dirty="0"/>
          </a:p>
          <a:p>
            <a:endParaRPr lang="zh-TW" alt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ABAP-OO </a:t>
            </a:r>
            <a:r>
              <a:rPr lang="en-US" altLang="zh-TW" dirty="0" smtClean="0"/>
              <a:t>ALV</a:t>
            </a:r>
            <a:r>
              <a:rPr lang="en-US" altLang="zh-TW" sz="3100" dirty="0" smtClean="0"/>
              <a:t>[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alv</a:t>
            </a:r>
            <a:r>
              <a:rPr lang="en-US" altLang="zh-TW" sz="3100" dirty="0" smtClean="0"/>
              <a:t>]</a:t>
            </a:r>
            <a:endParaRPr lang="zh-TW" altLang="en-US" sz="31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4648200" y="1981200"/>
            <a:ext cx="4041775" cy="3581399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altLang="zh-TW" sz="2300" dirty="0">
                <a:solidFill>
                  <a:srgbClr val="0070C0"/>
                </a:solidFill>
              </a:rPr>
              <a:t>CREATE OBJECT </a:t>
            </a:r>
            <a:r>
              <a:rPr lang="en-US" altLang="zh-TW" sz="2300" dirty="0" smtClean="0">
                <a:solidFill>
                  <a:srgbClr val="FF0000"/>
                </a:solidFill>
              </a:rPr>
              <a:t>go_grid_2</a:t>
            </a:r>
            <a:endParaRPr lang="en-US" altLang="zh-TW" sz="23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zh-TW" sz="2300" dirty="0"/>
              <a:t>  </a:t>
            </a:r>
            <a:r>
              <a:rPr lang="en-US" altLang="zh-TW" sz="2300" dirty="0">
                <a:solidFill>
                  <a:srgbClr val="0070C0"/>
                </a:solidFill>
              </a:rPr>
              <a:t>EXPORTING</a:t>
            </a:r>
          </a:p>
          <a:p>
            <a:pPr marL="109728" indent="0">
              <a:buNone/>
            </a:pPr>
            <a:r>
              <a:rPr lang="en-US" altLang="zh-TW" sz="2300" dirty="0"/>
              <a:t>    i_parent = </a:t>
            </a:r>
            <a:r>
              <a:rPr lang="en-US" altLang="zh-TW" sz="2300" dirty="0" smtClean="0">
                <a:solidFill>
                  <a:srgbClr val="FF0000"/>
                </a:solidFill>
              </a:rPr>
              <a:t>go_con_2</a:t>
            </a:r>
            <a:endParaRPr lang="en-US" altLang="zh-TW" sz="23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zh-TW" sz="2300" dirty="0"/>
              <a:t>  </a:t>
            </a:r>
            <a:r>
              <a:rPr lang="en-US" altLang="zh-TW" sz="2300" dirty="0">
                <a:solidFill>
                  <a:srgbClr val="0070C0"/>
                </a:solidFill>
              </a:rPr>
              <a:t>EXCEPTIONS</a:t>
            </a:r>
          </a:p>
          <a:p>
            <a:pPr marL="109728" indent="0">
              <a:buNone/>
            </a:pPr>
            <a:r>
              <a:rPr lang="zh-TW" altLang="en-US" sz="2300" dirty="0"/>
              <a:t>    </a:t>
            </a:r>
            <a:r>
              <a:rPr lang="en-US" altLang="zh-TW" sz="2300" dirty="0"/>
              <a:t>error_cntl_create = 1</a:t>
            </a:r>
          </a:p>
          <a:p>
            <a:pPr marL="109728" indent="0">
              <a:buNone/>
            </a:pPr>
            <a:r>
              <a:rPr lang="en-US" altLang="zh-TW" sz="2300" dirty="0"/>
              <a:t>    error_cntl_init = 2</a:t>
            </a:r>
          </a:p>
          <a:p>
            <a:pPr marL="109728" indent="0">
              <a:buNone/>
            </a:pPr>
            <a:r>
              <a:rPr lang="en-US" altLang="zh-TW" sz="2300" dirty="0"/>
              <a:t>    error_cntl_link = 3</a:t>
            </a:r>
          </a:p>
          <a:p>
            <a:pPr marL="109728" indent="0">
              <a:buNone/>
            </a:pPr>
            <a:r>
              <a:rPr lang="en-US" altLang="zh-TW" sz="2300" dirty="0"/>
              <a:t>    </a:t>
            </a:r>
            <a:r>
              <a:rPr lang="en-US" altLang="zh-TW" sz="2300" dirty="0" smtClean="0"/>
              <a:t>error_dp_create </a:t>
            </a:r>
            <a:r>
              <a:rPr lang="en-US" altLang="zh-TW" sz="2300" dirty="0"/>
              <a:t>= 4</a:t>
            </a:r>
          </a:p>
          <a:p>
            <a:pPr marL="109728" indent="0">
              <a:buNone/>
            </a:pPr>
            <a:r>
              <a:rPr lang="en-US" altLang="zh-TW" sz="2300" dirty="0"/>
              <a:t>   </a:t>
            </a:r>
            <a:r>
              <a:rPr lang="en-US" altLang="zh-TW" sz="2300" dirty="0">
                <a:solidFill>
                  <a:srgbClr val="0070C0"/>
                </a:solidFill>
              </a:rPr>
              <a:t> OTHERS </a:t>
            </a:r>
            <a:r>
              <a:rPr lang="en-US" altLang="zh-TW" sz="2300" dirty="0"/>
              <a:t>= 5.</a:t>
            </a:r>
            <a:endParaRPr lang="zh-TW" altLang="en-US" sz="2300" dirty="0"/>
          </a:p>
          <a:p>
            <a:endParaRPr lang="zh-TW" altLang="en-US" sz="2300" dirty="0"/>
          </a:p>
        </p:txBody>
      </p:sp>
    </p:spTree>
    <p:extLst>
      <p:ext uri="{BB962C8B-B14F-4D97-AF65-F5344CB8AC3E}">
        <p14:creationId xmlns:p14="http://schemas.microsoft.com/office/powerpoint/2010/main" val="7861302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第三步，設定參數</a:t>
            </a:r>
            <a:endParaRPr lang="en-US" altLang="zh-TW" dirty="0" smtClean="0"/>
          </a:p>
          <a:p>
            <a:pPr marL="109728" indent="0">
              <a:buNone/>
            </a:pPr>
            <a:r>
              <a:rPr lang="en-US" altLang="zh-TW" sz="1700" dirty="0" smtClean="0">
                <a:solidFill>
                  <a:srgbClr val="0070C0"/>
                </a:solidFill>
              </a:rPr>
              <a:t>DEFINE</a:t>
            </a:r>
            <a:r>
              <a:rPr lang="en-US" altLang="zh-TW" sz="1700" dirty="0" smtClean="0"/>
              <a:t> set_fieldcat_header.</a:t>
            </a:r>
          </a:p>
          <a:p>
            <a:pPr marL="109728" indent="0">
              <a:buNone/>
            </a:pPr>
            <a:r>
              <a:rPr lang="en-US" altLang="zh-TW" sz="1700" dirty="0" smtClean="0"/>
              <a:t> </a:t>
            </a:r>
            <a:r>
              <a:rPr lang="en-US" altLang="zh-TW" sz="1700" dirty="0" smtClean="0">
                <a:solidFill>
                  <a:schemeClr val="dk1"/>
                </a:solidFill>
              </a:rPr>
              <a:t>gt_fieldcat_header-fieldname = &amp;1.</a:t>
            </a:r>
          </a:p>
          <a:p>
            <a:pPr marL="109728" indent="0">
              <a:buNone/>
            </a:pPr>
            <a:r>
              <a:rPr lang="en-US" altLang="zh-TW" sz="1700" dirty="0">
                <a:solidFill>
                  <a:schemeClr val="dk1"/>
                </a:solidFill>
              </a:rPr>
              <a:t> </a:t>
            </a:r>
            <a:r>
              <a:rPr lang="en-US" altLang="zh-TW" sz="1700" dirty="0" smtClean="0">
                <a:solidFill>
                  <a:schemeClr val="dk1"/>
                </a:solidFill>
              </a:rPr>
              <a:t>gt_fieldcat_header-coltext = &amp;2.</a:t>
            </a:r>
          </a:p>
          <a:p>
            <a:pPr marL="109728" indent="0">
              <a:buNone/>
            </a:pPr>
            <a:r>
              <a:rPr lang="en-US" altLang="zh-TW" sz="1700" dirty="0">
                <a:solidFill>
                  <a:schemeClr val="dk1"/>
                </a:solidFill>
              </a:rPr>
              <a:t> </a:t>
            </a:r>
            <a:r>
              <a:rPr lang="en-US" altLang="zh-TW" sz="1700" dirty="0" smtClean="0">
                <a:solidFill>
                  <a:schemeClr val="dk1"/>
                </a:solidFill>
              </a:rPr>
              <a:t>gt_fieldcat_header-edit = &amp;3.</a:t>
            </a:r>
          </a:p>
          <a:p>
            <a:pPr marL="109728" indent="0">
              <a:buNone/>
            </a:pPr>
            <a:r>
              <a:rPr lang="en-US" altLang="zh-TW" sz="1700" dirty="0">
                <a:solidFill>
                  <a:schemeClr val="dk1"/>
                </a:solidFill>
              </a:rPr>
              <a:t> </a:t>
            </a:r>
            <a:r>
              <a:rPr lang="en-US" altLang="zh-TW" sz="1700" dirty="0" smtClean="0">
                <a:solidFill>
                  <a:schemeClr val="dk1"/>
                </a:solidFill>
              </a:rPr>
              <a:t>gt_fieldcat_header-checkbox = &amp;4.</a:t>
            </a:r>
          </a:p>
          <a:p>
            <a:pPr marL="109728" indent="0">
              <a:buNone/>
            </a:pPr>
            <a:r>
              <a:rPr lang="en-US" altLang="zh-TW" sz="1700" dirty="0">
                <a:solidFill>
                  <a:schemeClr val="dk1"/>
                </a:solidFill>
              </a:rPr>
              <a:t> </a:t>
            </a:r>
            <a:r>
              <a:rPr lang="en-US" altLang="zh-TW" sz="1700" dirty="0" smtClean="0">
                <a:solidFill>
                  <a:srgbClr val="0070C0"/>
                </a:solidFill>
              </a:rPr>
              <a:t>APPEND</a:t>
            </a:r>
            <a:r>
              <a:rPr lang="en-US" altLang="zh-TW" sz="1700" dirty="0" smtClean="0">
                <a:solidFill>
                  <a:schemeClr val="dk1"/>
                </a:solidFill>
              </a:rPr>
              <a:t> gt_fieldcat_header.</a:t>
            </a:r>
            <a:endParaRPr lang="en-US" altLang="zh-TW" sz="1700" dirty="0" smtClean="0"/>
          </a:p>
          <a:p>
            <a:pPr marL="109728" indent="0">
              <a:buNone/>
            </a:pPr>
            <a:r>
              <a:rPr lang="en-US" altLang="zh-TW" sz="1700" dirty="0" smtClean="0">
                <a:solidFill>
                  <a:srgbClr val="0070C0"/>
                </a:solidFill>
              </a:rPr>
              <a:t>END-OF-DEFINITION</a:t>
            </a:r>
            <a:r>
              <a:rPr lang="en-US" altLang="zh-TW" sz="1700" dirty="0" smtClean="0"/>
              <a:t>.</a:t>
            </a:r>
          </a:p>
          <a:p>
            <a:pPr marL="109728" indent="0">
              <a:buNone/>
            </a:pPr>
            <a:r>
              <a:rPr lang="en-US" altLang="zh-TW" sz="1700" dirty="0" smtClean="0"/>
              <a:t>set_fieldcat_header: ‘SEL’ ‘</a:t>
            </a:r>
            <a:r>
              <a:rPr lang="zh-TW" altLang="en-US" sz="1700" dirty="0" smtClean="0"/>
              <a:t>選擇</a:t>
            </a:r>
            <a:r>
              <a:rPr lang="en-US" altLang="zh-TW" sz="1700" dirty="0" smtClean="0"/>
              <a:t>’ ‘X’ ‘X’,</a:t>
            </a:r>
          </a:p>
          <a:p>
            <a:pPr marL="109728" indent="0">
              <a:buNone/>
            </a:pPr>
            <a:r>
              <a:rPr lang="en-US" altLang="zh-TW" sz="1700" dirty="0"/>
              <a:t> </a:t>
            </a:r>
            <a:r>
              <a:rPr lang="en-US" altLang="zh-TW" sz="1700" dirty="0" smtClean="0"/>
              <a:t>           ‘EBELN’ ‘</a:t>
            </a:r>
            <a:r>
              <a:rPr lang="zh-TW" altLang="en-US" sz="1700" dirty="0" smtClean="0"/>
              <a:t>採購單號</a:t>
            </a:r>
            <a:r>
              <a:rPr lang="en-US" altLang="zh-TW" sz="1700" dirty="0" smtClean="0"/>
              <a:t>’ ‘’ ‘’,</a:t>
            </a:r>
          </a:p>
          <a:p>
            <a:pPr marL="109728" indent="0">
              <a:buNone/>
            </a:pPr>
            <a:r>
              <a:rPr lang="en-US" altLang="zh-TW" sz="1700" dirty="0" smtClean="0"/>
              <a:t>	‘BUKRS’ ‘</a:t>
            </a:r>
            <a:r>
              <a:rPr lang="zh-TW" altLang="en-US" sz="1700" dirty="0" smtClean="0"/>
              <a:t>公司代碼</a:t>
            </a:r>
            <a:r>
              <a:rPr lang="en-US" altLang="zh-TW" sz="1700" dirty="0" smtClean="0"/>
              <a:t>’ ‘’ ‘’.</a:t>
            </a:r>
          </a:p>
          <a:p>
            <a:pPr marL="109728" indent="0">
              <a:buNone/>
            </a:pPr>
            <a:endParaRPr lang="en-US" altLang="zh-TW" sz="1700" dirty="0" smtClean="0"/>
          </a:p>
          <a:p>
            <a:pPr marL="109728" indent="0">
              <a:buNone/>
            </a:pPr>
            <a:r>
              <a:rPr lang="en-US" altLang="zh-TW" sz="1700" dirty="0" smtClean="0">
                <a:solidFill>
                  <a:schemeClr val="dk1"/>
                </a:solidFill>
              </a:rPr>
              <a:t>gs_layout-cwidth_opt = ‘X’.</a:t>
            </a:r>
          </a:p>
          <a:p>
            <a:pPr marL="109728" indent="0">
              <a:buNone/>
            </a:pPr>
            <a:r>
              <a:rPr lang="en-US" altLang="zh-TW" sz="1700" dirty="0" smtClean="0">
                <a:solidFill>
                  <a:schemeClr val="dk1"/>
                </a:solidFill>
              </a:rPr>
              <a:t>gs_layout-zebra = ‘X’.</a:t>
            </a:r>
            <a:endParaRPr lang="zh-TW" alt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ABAP-OO </a:t>
            </a:r>
            <a:r>
              <a:rPr lang="en-US" altLang="zh-TW" dirty="0" smtClean="0"/>
              <a:t>ALV</a:t>
            </a:r>
            <a:r>
              <a:rPr lang="en-US" altLang="zh-TW" sz="3100" dirty="0" smtClean="0"/>
              <a:t>[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alv</a:t>
            </a:r>
            <a:r>
              <a:rPr lang="en-US" altLang="zh-TW" sz="3100" dirty="0" smtClean="0"/>
              <a:t>]</a:t>
            </a:r>
            <a:endParaRPr lang="zh-TW" altLang="en-US" sz="31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876799" y="1981200"/>
            <a:ext cx="4267201" cy="3941763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altLang="zh-TW" sz="1700" dirty="0" smtClean="0">
                <a:solidFill>
                  <a:srgbClr val="0070C0"/>
                </a:solidFill>
              </a:rPr>
              <a:t>DEFINE</a:t>
            </a:r>
            <a:r>
              <a:rPr lang="en-US" altLang="zh-TW" sz="1700" dirty="0" smtClean="0"/>
              <a:t> set_fieldcat_item.</a:t>
            </a:r>
            <a:endParaRPr lang="en-US" altLang="zh-TW" sz="1700" dirty="0"/>
          </a:p>
          <a:p>
            <a:pPr marL="109728" indent="0">
              <a:buNone/>
            </a:pPr>
            <a:r>
              <a:rPr lang="en-US" altLang="zh-TW" sz="1700" dirty="0"/>
              <a:t> </a:t>
            </a:r>
            <a:r>
              <a:rPr lang="en-US" altLang="zh-TW" sz="1700" dirty="0" smtClean="0">
                <a:solidFill>
                  <a:schemeClr val="dk1"/>
                </a:solidFill>
              </a:rPr>
              <a:t>gt_fieldcat_item-fieldname </a:t>
            </a:r>
            <a:r>
              <a:rPr lang="en-US" altLang="zh-TW" sz="1700" dirty="0">
                <a:solidFill>
                  <a:schemeClr val="dk1"/>
                </a:solidFill>
              </a:rPr>
              <a:t>= &amp;1.</a:t>
            </a:r>
          </a:p>
          <a:p>
            <a:pPr marL="109728" indent="0">
              <a:buNone/>
            </a:pPr>
            <a:r>
              <a:rPr lang="en-US" altLang="zh-TW" sz="1700" dirty="0">
                <a:solidFill>
                  <a:schemeClr val="dk1"/>
                </a:solidFill>
              </a:rPr>
              <a:t> </a:t>
            </a:r>
            <a:r>
              <a:rPr lang="en-US" altLang="zh-TW" sz="1700" dirty="0" smtClean="0">
                <a:solidFill>
                  <a:schemeClr val="dk1"/>
                </a:solidFill>
              </a:rPr>
              <a:t>gt_fieldcat_item-coltext </a:t>
            </a:r>
            <a:r>
              <a:rPr lang="en-US" altLang="zh-TW" sz="1700" dirty="0">
                <a:solidFill>
                  <a:schemeClr val="dk1"/>
                </a:solidFill>
              </a:rPr>
              <a:t>= &amp;2.</a:t>
            </a:r>
          </a:p>
          <a:p>
            <a:pPr marL="109728" indent="0">
              <a:buNone/>
            </a:pPr>
            <a:r>
              <a:rPr lang="en-US" altLang="zh-TW" sz="1700" dirty="0">
                <a:solidFill>
                  <a:schemeClr val="dk1"/>
                </a:solidFill>
              </a:rPr>
              <a:t> </a:t>
            </a:r>
            <a:r>
              <a:rPr lang="en-US" altLang="zh-TW" sz="1700" dirty="0">
                <a:solidFill>
                  <a:srgbClr val="0070C0"/>
                </a:solidFill>
              </a:rPr>
              <a:t>APPEND</a:t>
            </a:r>
            <a:r>
              <a:rPr lang="en-US" altLang="zh-TW" sz="1700" dirty="0">
                <a:solidFill>
                  <a:schemeClr val="dk1"/>
                </a:solidFill>
              </a:rPr>
              <a:t> </a:t>
            </a:r>
            <a:r>
              <a:rPr lang="en-US" altLang="zh-TW" sz="1700" dirty="0" smtClean="0">
                <a:solidFill>
                  <a:schemeClr val="dk1"/>
                </a:solidFill>
              </a:rPr>
              <a:t>gt_fieldcat_item.</a:t>
            </a:r>
            <a:endParaRPr lang="en-US" altLang="zh-TW" sz="1700" dirty="0"/>
          </a:p>
          <a:p>
            <a:pPr marL="109728" indent="0">
              <a:buNone/>
            </a:pPr>
            <a:r>
              <a:rPr lang="en-US" altLang="zh-TW" sz="1700" dirty="0">
                <a:solidFill>
                  <a:srgbClr val="0070C0"/>
                </a:solidFill>
              </a:rPr>
              <a:t>END-OF-DEFINITION</a:t>
            </a:r>
            <a:r>
              <a:rPr lang="en-US" altLang="zh-TW" sz="1700" dirty="0"/>
              <a:t>.</a:t>
            </a:r>
          </a:p>
          <a:p>
            <a:pPr marL="109728" indent="0">
              <a:buNone/>
            </a:pPr>
            <a:r>
              <a:rPr lang="en-US" altLang="zh-TW" sz="1700" dirty="0" smtClean="0"/>
              <a:t>set_fieldcat_item: </a:t>
            </a:r>
            <a:r>
              <a:rPr lang="en-US" altLang="zh-TW" sz="1700" dirty="0"/>
              <a:t>‘EBELN’ ‘</a:t>
            </a:r>
            <a:r>
              <a:rPr lang="zh-TW" altLang="en-US" sz="1700" dirty="0"/>
              <a:t>採購單號</a:t>
            </a:r>
            <a:r>
              <a:rPr lang="en-US" altLang="zh-TW" sz="1700" dirty="0"/>
              <a:t>’ ,</a:t>
            </a:r>
          </a:p>
          <a:p>
            <a:pPr marL="109728" indent="0">
              <a:buNone/>
            </a:pPr>
            <a:r>
              <a:rPr lang="en-US" altLang="zh-TW" sz="1700" dirty="0"/>
              <a:t>	‘EBELP’ ‘</a:t>
            </a:r>
            <a:r>
              <a:rPr lang="zh-TW" altLang="en-US" sz="1700" dirty="0"/>
              <a:t>採購單項次</a:t>
            </a:r>
            <a:r>
              <a:rPr lang="en-US" altLang="zh-TW" sz="1700" dirty="0"/>
              <a:t>’ </a:t>
            </a:r>
            <a:r>
              <a:rPr lang="en-US" altLang="zh-TW" sz="1700" dirty="0" smtClean="0"/>
              <a:t>.</a:t>
            </a:r>
          </a:p>
          <a:p>
            <a:pPr marL="109728" indent="0">
              <a:buNone/>
            </a:pPr>
            <a:endParaRPr lang="en-US" altLang="zh-TW" sz="1700" dirty="0"/>
          </a:p>
          <a:p>
            <a:pPr marL="109728" indent="0">
              <a:buNone/>
            </a:pPr>
            <a:r>
              <a:rPr lang="en-US" altLang="zh-TW" sz="1700" dirty="0" smtClean="0"/>
              <a:t>gt_item_filter-fieldname = ‘SEL’.</a:t>
            </a:r>
          </a:p>
          <a:p>
            <a:pPr marL="109728" indent="0">
              <a:buNone/>
            </a:pPr>
            <a:r>
              <a:rPr lang="en-US" altLang="zh-TW" sz="1700" dirty="0" smtClean="0"/>
              <a:t>gt_item_filter-sign = ‘I’</a:t>
            </a:r>
          </a:p>
          <a:p>
            <a:pPr marL="109728" indent="0">
              <a:buNone/>
            </a:pPr>
            <a:r>
              <a:rPr lang="en-US" altLang="zh-TW" sz="1700" dirty="0" smtClean="0"/>
              <a:t>gt_item_filter-option = ‘EQ’</a:t>
            </a:r>
          </a:p>
          <a:p>
            <a:pPr marL="109728" indent="0">
              <a:buNone/>
            </a:pPr>
            <a:r>
              <a:rPr lang="en-US" altLang="zh-TW" sz="1700" dirty="0" smtClean="0"/>
              <a:t>gt_item_filter-low = ‘X’</a:t>
            </a:r>
          </a:p>
          <a:p>
            <a:pPr marL="109728" indent="0">
              <a:buNone/>
            </a:pPr>
            <a:r>
              <a:rPr lang="en-US" altLang="zh-TW" sz="1700" dirty="0" smtClean="0"/>
              <a:t>APPEND gt_item_filter.</a:t>
            </a:r>
            <a:endParaRPr lang="en-US" altLang="zh-TW" sz="17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8236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495800" cy="45259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第四步，輸出</a:t>
            </a:r>
            <a:r>
              <a:rPr lang="en-US" altLang="zh-TW" dirty="0" smtClean="0"/>
              <a:t>ALV</a:t>
            </a:r>
          </a:p>
          <a:p>
            <a:pPr marL="109728" indent="0">
              <a:buNone/>
            </a:pPr>
            <a:r>
              <a:rPr lang="en-US" altLang="zh-TW" sz="1700" dirty="0" smtClean="0">
                <a:solidFill>
                  <a:srgbClr val="0070C0"/>
                </a:solidFill>
              </a:rPr>
              <a:t>CALL METHOD</a:t>
            </a:r>
            <a:r>
              <a:rPr lang="en-US" altLang="zh-TW" sz="1700" dirty="0" smtClean="0"/>
              <a:t> </a:t>
            </a:r>
            <a:r>
              <a:rPr lang="en-US" altLang="zh-TW" sz="1700" dirty="0" smtClean="0">
                <a:solidFill>
                  <a:srgbClr val="FF0000"/>
                </a:solidFill>
              </a:rPr>
              <a:t>go_grid_1</a:t>
            </a:r>
            <a:r>
              <a:rPr lang="en-US" altLang="zh-TW" sz="1700" dirty="0" smtClean="0"/>
              <a:t>-&gt;set_table_for_first_display</a:t>
            </a:r>
          </a:p>
          <a:p>
            <a:pPr marL="109728" indent="0">
              <a:buNone/>
            </a:pPr>
            <a:r>
              <a:rPr lang="en-US" altLang="zh-TW" sz="1700" dirty="0" smtClean="0"/>
              <a:t>  </a:t>
            </a:r>
            <a:r>
              <a:rPr lang="en-US" altLang="zh-TW" sz="1700" dirty="0" smtClean="0">
                <a:solidFill>
                  <a:srgbClr val="0070C0"/>
                </a:solidFill>
              </a:rPr>
              <a:t>EXPORTING</a:t>
            </a:r>
          </a:p>
          <a:p>
            <a:pPr marL="109728" indent="0">
              <a:buNone/>
            </a:pPr>
            <a:r>
              <a:rPr lang="en-US" altLang="zh-TW" sz="1700" dirty="0"/>
              <a:t> </a:t>
            </a:r>
            <a:r>
              <a:rPr lang="en-US" altLang="zh-TW" sz="1700" dirty="0" smtClean="0"/>
              <a:t>   is_layout = </a:t>
            </a:r>
            <a:r>
              <a:rPr lang="en-US" altLang="zh-TW" sz="1700" dirty="0" smtClean="0">
                <a:solidFill>
                  <a:srgbClr val="FF0000"/>
                </a:solidFill>
              </a:rPr>
              <a:t>gs_layout</a:t>
            </a:r>
          </a:p>
          <a:p>
            <a:pPr marL="109728" indent="0">
              <a:buNone/>
            </a:pPr>
            <a:r>
              <a:rPr lang="en-US" altLang="zh-TW" sz="1700" dirty="0"/>
              <a:t> </a:t>
            </a:r>
            <a:r>
              <a:rPr lang="en-US" altLang="zh-TW" sz="1700" dirty="0" smtClean="0"/>
              <a:t> </a:t>
            </a:r>
            <a:r>
              <a:rPr lang="en-US" altLang="zh-TW" sz="1700" dirty="0" smtClean="0">
                <a:solidFill>
                  <a:srgbClr val="0070C0"/>
                </a:solidFill>
              </a:rPr>
              <a:t>CHANGING</a:t>
            </a:r>
          </a:p>
          <a:p>
            <a:pPr marL="109728" indent="0">
              <a:buNone/>
            </a:pPr>
            <a:r>
              <a:rPr lang="en-US" altLang="zh-TW" sz="1700" dirty="0" smtClean="0"/>
              <a:t>    it_fieldcatalog = </a:t>
            </a:r>
            <a:r>
              <a:rPr lang="en-US" altLang="zh-TW" sz="1700" dirty="0" smtClean="0">
                <a:solidFill>
                  <a:srgbClr val="FF0000"/>
                </a:solidFill>
              </a:rPr>
              <a:t>gt_fieldcat_header[]</a:t>
            </a:r>
          </a:p>
          <a:p>
            <a:pPr marL="109728" indent="0">
              <a:buNone/>
            </a:pPr>
            <a:r>
              <a:rPr lang="en-US" altLang="zh-TW" sz="1700" dirty="0"/>
              <a:t> </a:t>
            </a:r>
            <a:r>
              <a:rPr lang="en-US" altLang="zh-TW" sz="1700" dirty="0" smtClean="0"/>
              <a:t>   it_outtab = </a:t>
            </a:r>
            <a:r>
              <a:rPr lang="en-US" altLang="zh-TW" sz="1700" dirty="0" smtClean="0">
                <a:solidFill>
                  <a:srgbClr val="FF0000"/>
                </a:solidFill>
              </a:rPr>
              <a:t>gt_header[]</a:t>
            </a:r>
          </a:p>
          <a:p>
            <a:pPr marL="109728" indent="0">
              <a:buNone/>
            </a:pPr>
            <a:r>
              <a:rPr lang="en-US" altLang="zh-TW" sz="1700" dirty="0"/>
              <a:t> </a:t>
            </a:r>
            <a:r>
              <a:rPr lang="en-US" altLang="zh-TW" sz="1700" dirty="0" smtClean="0"/>
              <a:t> </a:t>
            </a:r>
            <a:r>
              <a:rPr lang="en-US" altLang="zh-TW" sz="1700" dirty="0" smtClean="0">
                <a:solidFill>
                  <a:srgbClr val="0070C0"/>
                </a:solidFill>
              </a:rPr>
              <a:t>EXCEPTIONS</a:t>
            </a:r>
          </a:p>
          <a:p>
            <a:pPr marL="109728" indent="0">
              <a:buNone/>
            </a:pPr>
            <a:r>
              <a:rPr lang="zh-TW" altLang="en-US" sz="1700" dirty="0"/>
              <a:t> </a:t>
            </a:r>
            <a:r>
              <a:rPr lang="zh-TW" altLang="en-US" sz="1700" dirty="0" smtClean="0"/>
              <a:t>   </a:t>
            </a:r>
            <a:r>
              <a:rPr lang="en-US" altLang="zh-TW" sz="1700" dirty="0" smtClean="0"/>
              <a:t>invalid_parameter_combination = 1</a:t>
            </a:r>
          </a:p>
          <a:p>
            <a:pPr marL="109728" indent="0">
              <a:buNone/>
            </a:pPr>
            <a:r>
              <a:rPr lang="en-US" altLang="zh-TW" sz="1700" dirty="0"/>
              <a:t> </a:t>
            </a:r>
            <a:r>
              <a:rPr lang="en-US" altLang="zh-TW" sz="1700" dirty="0" smtClean="0"/>
              <a:t>   program_error = 2</a:t>
            </a:r>
          </a:p>
          <a:p>
            <a:pPr marL="109728" indent="0">
              <a:buNone/>
            </a:pPr>
            <a:r>
              <a:rPr lang="en-US" altLang="zh-TW" sz="1700" dirty="0"/>
              <a:t> </a:t>
            </a:r>
            <a:r>
              <a:rPr lang="en-US" altLang="zh-TW" sz="1700" dirty="0" smtClean="0"/>
              <a:t>   too_many_lines = 3</a:t>
            </a:r>
          </a:p>
          <a:p>
            <a:pPr marL="109728" indent="0">
              <a:buNone/>
            </a:pPr>
            <a:r>
              <a:rPr lang="en-US" altLang="zh-TW" sz="1700" dirty="0"/>
              <a:t> </a:t>
            </a:r>
            <a:r>
              <a:rPr lang="en-US" altLang="zh-TW" sz="1700" dirty="0" smtClean="0"/>
              <a:t>   </a:t>
            </a:r>
            <a:r>
              <a:rPr lang="en-US" altLang="zh-TW" sz="1700" dirty="0" smtClean="0">
                <a:solidFill>
                  <a:srgbClr val="0070C0"/>
                </a:solidFill>
              </a:rPr>
              <a:t>OTHERS</a:t>
            </a:r>
            <a:r>
              <a:rPr lang="en-US" altLang="zh-TW" sz="1700" dirty="0" smtClean="0"/>
              <a:t> = 4.</a:t>
            </a:r>
            <a:endParaRPr lang="zh-TW" alt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ABAP-OO </a:t>
            </a:r>
            <a:r>
              <a:rPr lang="en-US" altLang="zh-TW" dirty="0" smtClean="0"/>
              <a:t>ALV</a:t>
            </a:r>
            <a:r>
              <a:rPr lang="en-US" altLang="zh-TW" sz="3100" dirty="0" smtClean="0"/>
              <a:t>[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alv</a:t>
            </a:r>
            <a:r>
              <a:rPr lang="en-US" altLang="zh-TW" sz="3100" dirty="0" smtClean="0"/>
              <a:t>]</a:t>
            </a:r>
            <a:endParaRPr lang="zh-TW" altLang="en-US" sz="31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724400" y="1981200"/>
            <a:ext cx="4419600" cy="3941763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altLang="zh-TW" sz="1700" dirty="0">
                <a:solidFill>
                  <a:srgbClr val="0070C0"/>
                </a:solidFill>
              </a:rPr>
              <a:t>CALL METHOD</a:t>
            </a:r>
            <a:r>
              <a:rPr lang="en-US" altLang="zh-TW" sz="1700" dirty="0"/>
              <a:t> </a:t>
            </a:r>
            <a:r>
              <a:rPr lang="en-US" altLang="zh-TW" sz="1700" dirty="0" smtClean="0">
                <a:solidFill>
                  <a:srgbClr val="FF0000"/>
                </a:solidFill>
              </a:rPr>
              <a:t>go_grid_2</a:t>
            </a:r>
            <a:r>
              <a:rPr lang="en-US" altLang="zh-TW" sz="1700" dirty="0" smtClean="0"/>
              <a:t>-&gt;</a:t>
            </a:r>
            <a:r>
              <a:rPr lang="en-US" altLang="zh-TW" sz="1700" dirty="0"/>
              <a:t>set_table_for_first_display</a:t>
            </a:r>
          </a:p>
          <a:p>
            <a:pPr marL="109728" indent="0">
              <a:buNone/>
            </a:pPr>
            <a:r>
              <a:rPr lang="en-US" altLang="zh-TW" sz="1700" dirty="0"/>
              <a:t>  </a:t>
            </a:r>
            <a:r>
              <a:rPr lang="en-US" altLang="zh-TW" sz="1700" dirty="0">
                <a:solidFill>
                  <a:srgbClr val="0070C0"/>
                </a:solidFill>
              </a:rPr>
              <a:t>EXPORTING</a:t>
            </a:r>
          </a:p>
          <a:p>
            <a:pPr marL="109728" indent="0">
              <a:buNone/>
            </a:pPr>
            <a:r>
              <a:rPr lang="en-US" altLang="zh-TW" sz="1700" dirty="0"/>
              <a:t>    is_layout = </a:t>
            </a:r>
            <a:r>
              <a:rPr lang="en-US" altLang="zh-TW" sz="1700" dirty="0">
                <a:solidFill>
                  <a:srgbClr val="FF0000"/>
                </a:solidFill>
              </a:rPr>
              <a:t>gs_layout</a:t>
            </a:r>
          </a:p>
          <a:p>
            <a:pPr marL="109728" indent="0">
              <a:buNone/>
            </a:pPr>
            <a:r>
              <a:rPr lang="en-US" altLang="zh-TW" sz="1700" dirty="0"/>
              <a:t>  </a:t>
            </a:r>
            <a:r>
              <a:rPr lang="en-US" altLang="zh-TW" sz="1700" dirty="0">
                <a:solidFill>
                  <a:srgbClr val="0070C0"/>
                </a:solidFill>
              </a:rPr>
              <a:t>CHANGING</a:t>
            </a:r>
          </a:p>
          <a:p>
            <a:pPr marL="109728" indent="0">
              <a:buNone/>
            </a:pPr>
            <a:r>
              <a:rPr lang="en-US" altLang="zh-TW" sz="1700" dirty="0"/>
              <a:t>    it_fieldcatalog = </a:t>
            </a:r>
            <a:r>
              <a:rPr lang="en-US" altLang="zh-TW" sz="1700" dirty="0" smtClean="0">
                <a:solidFill>
                  <a:srgbClr val="FF0000"/>
                </a:solidFill>
              </a:rPr>
              <a:t>gt_fieldcat_item[]</a:t>
            </a:r>
          </a:p>
          <a:p>
            <a:pPr marL="109728" indent="0">
              <a:buNone/>
            </a:pPr>
            <a:r>
              <a:rPr lang="en-US" altLang="zh-TW" sz="1700" dirty="0">
                <a:solidFill>
                  <a:srgbClr val="FF0000"/>
                </a:solidFill>
              </a:rPr>
              <a:t> </a:t>
            </a:r>
            <a:r>
              <a:rPr lang="en-US" altLang="zh-TW" sz="1700" dirty="0" smtClean="0">
                <a:solidFill>
                  <a:srgbClr val="FF0000"/>
                </a:solidFill>
              </a:rPr>
              <a:t>   </a:t>
            </a:r>
            <a:r>
              <a:rPr lang="en-US" altLang="zh-TW" sz="1700" dirty="0" smtClean="0"/>
              <a:t>it_filter    = </a:t>
            </a:r>
            <a:r>
              <a:rPr lang="en-US" altLang="zh-TW" sz="1700" dirty="0" smtClean="0">
                <a:solidFill>
                  <a:srgbClr val="FF0000"/>
                </a:solidFill>
              </a:rPr>
              <a:t>gt_filter[]</a:t>
            </a:r>
            <a:endParaRPr lang="en-US" altLang="zh-TW" sz="17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zh-TW" sz="1700" dirty="0"/>
              <a:t>    it_outtab = </a:t>
            </a:r>
            <a:r>
              <a:rPr lang="en-US" altLang="zh-TW" sz="1700" dirty="0" smtClean="0">
                <a:solidFill>
                  <a:srgbClr val="FF0000"/>
                </a:solidFill>
              </a:rPr>
              <a:t>gt_item[]</a:t>
            </a:r>
            <a:endParaRPr lang="en-US" altLang="zh-TW" sz="17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zh-TW" sz="1700" dirty="0"/>
              <a:t>  </a:t>
            </a:r>
            <a:r>
              <a:rPr lang="en-US" altLang="zh-TW" sz="1700" dirty="0">
                <a:solidFill>
                  <a:srgbClr val="0070C0"/>
                </a:solidFill>
              </a:rPr>
              <a:t>EXCEPTIONS</a:t>
            </a:r>
          </a:p>
          <a:p>
            <a:pPr marL="109728" indent="0">
              <a:buNone/>
            </a:pPr>
            <a:r>
              <a:rPr lang="zh-TW" altLang="en-US" sz="1700" dirty="0"/>
              <a:t>    </a:t>
            </a:r>
            <a:r>
              <a:rPr lang="en-US" altLang="zh-TW" sz="1700" dirty="0"/>
              <a:t>invalid_parameter_combination = 1</a:t>
            </a:r>
          </a:p>
          <a:p>
            <a:pPr marL="109728" indent="0">
              <a:buNone/>
            </a:pPr>
            <a:r>
              <a:rPr lang="en-US" altLang="zh-TW" sz="1700" dirty="0"/>
              <a:t>    program_error = 2</a:t>
            </a:r>
          </a:p>
          <a:p>
            <a:pPr marL="109728" indent="0">
              <a:buNone/>
            </a:pPr>
            <a:r>
              <a:rPr lang="en-US" altLang="zh-TW" sz="1700" dirty="0"/>
              <a:t>    too_many_lines = 3</a:t>
            </a:r>
          </a:p>
          <a:p>
            <a:pPr marL="109728" indent="0">
              <a:buNone/>
            </a:pPr>
            <a:r>
              <a:rPr lang="en-US" altLang="zh-TW" sz="1700" dirty="0"/>
              <a:t>    </a:t>
            </a:r>
            <a:r>
              <a:rPr lang="en-US" altLang="zh-TW" sz="1700" dirty="0">
                <a:solidFill>
                  <a:srgbClr val="0070C0"/>
                </a:solidFill>
              </a:rPr>
              <a:t>OTHERS</a:t>
            </a:r>
            <a:r>
              <a:rPr lang="en-US" altLang="zh-TW" sz="1700" dirty="0"/>
              <a:t> = 4.</a:t>
            </a:r>
            <a:endParaRPr lang="zh-TW" altLang="en-US" sz="17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606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DATA GV_VAR1</a:t>
            </a:r>
            <a:r>
              <a:rPr lang="en-US" altLang="zh-TW" sz="2000" dirty="0" smtClean="0">
                <a:solidFill>
                  <a:srgbClr val="FF0000"/>
                </a:solidFill>
              </a:rPr>
              <a:t>(10)</a:t>
            </a:r>
            <a:r>
              <a:rPr lang="en-US" altLang="zh-TW" sz="2000" dirty="0" smtClean="0"/>
              <a:t> TYPE </a:t>
            </a:r>
            <a:r>
              <a:rPr lang="en-US" altLang="zh-TW" sz="2000" dirty="0" smtClean="0">
                <a:solidFill>
                  <a:srgbClr val="FF0000"/>
                </a:solidFill>
              </a:rPr>
              <a:t>C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zh-TW" altLang="en-US" sz="2000" dirty="0">
                <a:latin typeface="+mn-ea"/>
              </a:rPr>
              <a:t>字</a:t>
            </a:r>
            <a:r>
              <a:rPr lang="zh-TW" altLang="en-US" sz="2000" dirty="0" smtClean="0">
                <a:latin typeface="+mn-ea"/>
              </a:rPr>
              <a:t>元</a:t>
            </a:r>
            <a:r>
              <a:rPr lang="en-US" altLang="zh-TW" sz="2000" dirty="0" smtClean="0">
                <a:latin typeface="+mn-ea"/>
              </a:rPr>
              <a:t>(CHAR).</a:t>
            </a:r>
          </a:p>
          <a:p>
            <a:pPr marL="2286000" lvl="5" indent="0"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en-US" altLang="zh-TW" dirty="0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 </a:t>
            </a:r>
            <a:r>
              <a:rPr lang="zh-TW" altLang="en-US" dirty="0">
                <a:latin typeface="+mn-ea"/>
              </a:rPr>
              <a:t>整數</a:t>
            </a:r>
            <a:r>
              <a:rPr lang="en-US" altLang="zh-TW" dirty="0">
                <a:latin typeface="+mn-ea"/>
              </a:rPr>
              <a:t> </a:t>
            </a:r>
            <a:endParaRPr lang="en-US" altLang="zh-TW" dirty="0">
              <a:solidFill>
                <a:srgbClr val="0070C0"/>
              </a:solidFill>
              <a:latin typeface="+mn-ea"/>
            </a:endParaRPr>
          </a:p>
          <a:p>
            <a:pPr marL="2286000" lvl="5" indent="0"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              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 </a:t>
            </a:r>
            <a:r>
              <a:rPr lang="zh-TW" altLang="en-US" dirty="0">
                <a:latin typeface="+mn-ea"/>
              </a:rPr>
              <a:t>數字組成的字串</a:t>
            </a:r>
            <a:endParaRPr lang="en-US" altLang="zh-TW" dirty="0">
              <a:latin typeface="+mn-ea"/>
            </a:endParaRPr>
          </a:p>
          <a:p>
            <a:pPr marL="2286000" lvl="5" indent="0"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              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D </a:t>
            </a:r>
            <a:r>
              <a:rPr lang="zh-TW" altLang="en-US" dirty="0" smtClean="0">
                <a:latin typeface="+mn-ea"/>
              </a:rPr>
              <a:t>日</a:t>
            </a:r>
            <a:r>
              <a:rPr lang="zh-TW" altLang="en-US" dirty="0">
                <a:latin typeface="+mn-ea"/>
              </a:rPr>
              <a:t>期型 </a:t>
            </a:r>
            <a:endParaRPr lang="en-US" altLang="zh-TW" dirty="0" smtClean="0">
              <a:latin typeface="+mn-ea"/>
            </a:endParaRPr>
          </a:p>
          <a:p>
            <a:pPr marL="2286000" lvl="5" indent="0">
              <a:buNone/>
            </a:pPr>
            <a:r>
              <a:rPr lang="zh-TW" altLang="en-US" dirty="0" smtClean="0">
                <a:latin typeface="+mn-ea"/>
              </a:rPr>
              <a:t>  格</a:t>
            </a:r>
            <a:r>
              <a:rPr lang="zh-TW" altLang="en-US" dirty="0">
                <a:latin typeface="+mn-ea"/>
              </a:rPr>
              <a:t>式為 </a:t>
            </a:r>
            <a:r>
              <a:rPr lang="en-US" altLang="zh-TW" dirty="0"/>
              <a:t>YYYYMMDD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例：</a:t>
            </a:r>
            <a:r>
              <a:rPr lang="en-US" altLang="zh-TW" dirty="0"/>
              <a:t>‘20200616'</a:t>
            </a:r>
            <a:endParaRPr lang="en-US" altLang="zh-TW" dirty="0">
              <a:solidFill>
                <a:srgbClr val="FF0000"/>
              </a:solidFill>
            </a:endParaRPr>
          </a:p>
          <a:p>
            <a:pPr marL="2286000" lvl="5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               </a:t>
            </a:r>
            <a:r>
              <a:rPr lang="en-US" altLang="zh-TW" dirty="0" smtClean="0">
                <a:solidFill>
                  <a:srgbClr val="FF0000"/>
                </a:solidFill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zh-TW" altLang="en-US" dirty="0" smtClean="0">
                <a:latin typeface="+mn-ea"/>
              </a:rPr>
              <a:t>時</a:t>
            </a:r>
            <a:r>
              <a:rPr lang="zh-TW" altLang="en-US" dirty="0">
                <a:latin typeface="+mn-ea"/>
              </a:rPr>
              <a:t>間 </a:t>
            </a:r>
            <a:endParaRPr lang="en-US" altLang="zh-TW" dirty="0" smtClean="0">
              <a:latin typeface="+mn-ea"/>
            </a:endParaRPr>
          </a:p>
          <a:p>
            <a:pPr marL="2286000" lvl="5" indent="0">
              <a:buNone/>
            </a:pPr>
            <a:r>
              <a:rPr lang="zh-TW" altLang="en-US" dirty="0" smtClean="0">
                <a:latin typeface="+mn-ea"/>
              </a:rPr>
              <a:t>  格</a:t>
            </a:r>
            <a:r>
              <a:rPr lang="zh-TW" altLang="en-US" dirty="0">
                <a:latin typeface="+mn-ea"/>
              </a:rPr>
              <a:t>式為：</a:t>
            </a:r>
            <a:r>
              <a:rPr lang="en-US" altLang="zh-TW" dirty="0"/>
              <a:t>HHMMSS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例：</a:t>
            </a:r>
            <a:r>
              <a:rPr lang="en-US" altLang="zh-TW" dirty="0"/>
              <a:t>‘12:10:13</a:t>
            </a:r>
            <a:r>
              <a:rPr lang="en-US" altLang="zh-TW" dirty="0" smtClean="0"/>
              <a:t>‘</a:t>
            </a:r>
          </a:p>
          <a:p>
            <a:pPr marL="2286000" lvl="5" indent="0">
              <a:buNone/>
            </a:pPr>
            <a:r>
              <a:rPr lang="zh-TW" altLang="en-US" dirty="0" smtClean="0">
                <a:latin typeface="+mn-ea"/>
              </a:rPr>
              <a:t>  </a:t>
            </a:r>
            <a:r>
              <a:rPr lang="en-US" altLang="zh-TW" dirty="0">
                <a:latin typeface="+mn-ea"/>
              </a:rPr>
              <a:t>	</a:t>
            </a:r>
            <a:r>
              <a:rPr lang="zh-TW" altLang="en-US" dirty="0" smtClean="0">
                <a:latin typeface="+mn-ea"/>
              </a:rPr>
              <a:t>        </a:t>
            </a:r>
            <a:r>
              <a:rPr lang="en-US" altLang="zh-TW" dirty="0" smtClean="0">
                <a:solidFill>
                  <a:srgbClr val="FF0000"/>
                </a:solidFill>
              </a:rPr>
              <a:t>STRING</a:t>
            </a:r>
            <a:r>
              <a:rPr lang="en-US" altLang="zh-TW" dirty="0" smtClean="0">
                <a:latin typeface="+mn-ea"/>
              </a:rPr>
              <a:t> </a:t>
            </a:r>
            <a:r>
              <a:rPr lang="zh-TW" altLang="en-US" dirty="0" smtClean="0">
                <a:latin typeface="+mn-ea"/>
              </a:rPr>
              <a:t>字串</a:t>
            </a:r>
            <a:endParaRPr lang="en-US" altLang="zh-TW" dirty="0">
              <a:latin typeface="+mn-ea"/>
            </a:endParaRPr>
          </a:p>
          <a:p>
            <a:pPr marL="2286000" lvl="5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               </a:t>
            </a:r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r>
              <a:rPr lang="en-US" altLang="zh-TW" dirty="0" smtClean="0"/>
              <a:t>  </a:t>
            </a:r>
            <a:r>
              <a:rPr lang="en-US" altLang="zh-TW" dirty="0"/>
              <a:t>16</a:t>
            </a:r>
            <a:r>
              <a:rPr lang="zh-TW" altLang="en-US" dirty="0">
                <a:latin typeface="+mn-ea"/>
              </a:rPr>
              <a:t>進制數 </a:t>
            </a:r>
            <a:endParaRPr lang="en-US" altLang="zh-TW" dirty="0" smtClean="0">
              <a:latin typeface="+mn-ea"/>
            </a:endParaRPr>
          </a:p>
          <a:p>
            <a:pPr marL="2286000" lvl="5" indent="0">
              <a:buNone/>
            </a:pPr>
            <a:r>
              <a:rPr lang="zh-TW" altLang="en-US" dirty="0" smtClean="0">
                <a:latin typeface="+mn-ea"/>
              </a:rPr>
              <a:t>  例：</a:t>
            </a:r>
            <a:r>
              <a:rPr lang="en-US" altLang="zh-TW" dirty="0"/>
              <a:t>‘</a:t>
            </a:r>
            <a:r>
              <a:rPr lang="en-US" altLang="zh-TW" dirty="0" smtClean="0"/>
              <a:t>1A03’</a:t>
            </a:r>
          </a:p>
          <a:p>
            <a:pPr marL="114300" indent="0">
              <a:buNone/>
            </a:pPr>
            <a:r>
              <a:rPr lang="zh-TW" altLang="en-US" sz="2500" dirty="0"/>
              <a:t>另外可以依照</a:t>
            </a:r>
            <a:r>
              <a:rPr lang="en-US" altLang="zh-TW" sz="2500" dirty="0"/>
              <a:t>Table</a:t>
            </a:r>
            <a:r>
              <a:rPr lang="zh-TW" altLang="en-US" sz="2500" dirty="0"/>
              <a:t>內格式進行宣告</a:t>
            </a:r>
            <a:endParaRPr lang="en-US" altLang="zh-TW" sz="2500" dirty="0"/>
          </a:p>
          <a:p>
            <a:pPr marL="114300" indent="0">
              <a:buNone/>
            </a:pPr>
            <a:r>
              <a:rPr lang="zh-TW" altLang="en-US" sz="2500" dirty="0"/>
              <a:t>例如 </a:t>
            </a:r>
            <a:r>
              <a:rPr lang="en-US" altLang="zh-TW" sz="2500" dirty="0"/>
              <a:t>ekko-ebeln</a:t>
            </a:r>
            <a:r>
              <a:rPr lang="zh-TW" altLang="en-US" sz="2500" dirty="0"/>
              <a:t>、</a:t>
            </a:r>
            <a:r>
              <a:rPr lang="en-US" altLang="zh-TW" sz="2500" dirty="0"/>
              <a:t>mara-matnr</a:t>
            </a:r>
            <a:r>
              <a:rPr lang="zh-TW" altLang="en-US" sz="2500" dirty="0"/>
              <a:t>。</a:t>
            </a:r>
            <a:endParaRPr lang="en-US" altLang="zh-TW" sz="2500" dirty="0"/>
          </a:p>
          <a:p>
            <a:pPr marL="114300" indent="0">
              <a:buNone/>
            </a:pPr>
            <a:endParaRPr lang="en-US" altLang="zh-TW" sz="2850" dirty="0" smtClean="0">
              <a:latin typeface="+mn-ea"/>
            </a:endParaRPr>
          </a:p>
          <a:p>
            <a:pPr marL="114300" indent="0">
              <a:buNone/>
            </a:pP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ABAP-</a:t>
            </a:r>
            <a:r>
              <a:rPr lang="zh-TW" altLang="en-US" dirty="0"/>
              <a:t>基礎語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變數宣告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90" y="4876800"/>
            <a:ext cx="33623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4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第五步，定</a:t>
            </a:r>
            <a:r>
              <a:rPr lang="zh-TW" altLang="en-US" dirty="0"/>
              <a:t>義</a:t>
            </a:r>
            <a:r>
              <a:rPr lang="en-US" altLang="zh-TW" dirty="0" smtClean="0"/>
              <a:t>Event</a:t>
            </a:r>
          </a:p>
          <a:p>
            <a:pPr marL="109728" indent="0">
              <a:buNone/>
            </a:pPr>
            <a:r>
              <a:rPr lang="en-US" altLang="zh-TW" sz="2200" dirty="0" smtClean="0">
                <a:solidFill>
                  <a:srgbClr val="0070C0"/>
                </a:solidFill>
              </a:rPr>
              <a:t>CLASS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cl_event</a:t>
            </a:r>
            <a:r>
              <a:rPr lang="zh-TW" altLang="en-US" sz="2200" dirty="0" smtClean="0"/>
              <a:t> </a:t>
            </a:r>
            <a:r>
              <a:rPr lang="en-US" altLang="zh-TW" sz="2200" dirty="0" smtClean="0">
                <a:solidFill>
                  <a:srgbClr val="0070C0"/>
                </a:solidFill>
              </a:rPr>
              <a:t>DEFINITION</a:t>
            </a:r>
            <a:r>
              <a:rPr lang="en-US" altLang="zh-TW" sz="2200" dirty="0" smtClean="0"/>
              <a:t>.</a:t>
            </a:r>
          </a:p>
          <a:p>
            <a:pPr marL="109728" indent="0">
              <a:buNone/>
            </a:pPr>
            <a:r>
              <a:rPr lang="zh-TW" altLang="en-US" sz="2200" dirty="0" smtClean="0"/>
              <a:t>  </a:t>
            </a:r>
            <a:r>
              <a:rPr lang="en-US" altLang="zh-TW" sz="2200" dirty="0" smtClean="0">
                <a:solidFill>
                  <a:srgbClr val="0070C0"/>
                </a:solidFill>
              </a:rPr>
              <a:t>PUBLIC SECTION</a:t>
            </a:r>
            <a:r>
              <a:rPr lang="en-US" altLang="zh-TW" sz="2200" dirty="0" smtClean="0"/>
              <a:t>.</a:t>
            </a:r>
          </a:p>
          <a:p>
            <a:pPr marL="109728" indent="0">
              <a:buNone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 </a:t>
            </a:r>
            <a:r>
              <a:rPr lang="en-US" altLang="zh-TW" sz="2200" dirty="0" smtClean="0">
                <a:solidFill>
                  <a:srgbClr val="0070C0"/>
                </a:solidFill>
              </a:rPr>
              <a:t>METHODS</a:t>
            </a:r>
            <a:r>
              <a:rPr lang="en-US" altLang="zh-TW" sz="2200" dirty="0" smtClean="0"/>
              <a:t> data_change</a:t>
            </a:r>
          </a:p>
          <a:p>
            <a:pPr marL="109728" indent="0">
              <a:buNone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  </a:t>
            </a:r>
            <a:r>
              <a:rPr lang="en-US" altLang="zh-TW" sz="2200" dirty="0" smtClean="0">
                <a:solidFill>
                  <a:srgbClr val="0070C0"/>
                </a:solidFill>
              </a:rPr>
              <a:t>FOR EVENT</a:t>
            </a:r>
            <a:r>
              <a:rPr lang="en-US" altLang="zh-TW" sz="2200" dirty="0" smtClean="0"/>
              <a:t> data_changed_finished</a:t>
            </a:r>
          </a:p>
          <a:p>
            <a:pPr marL="109728" indent="0">
              <a:buNone/>
            </a:pPr>
            <a:r>
              <a:rPr lang="en-US" altLang="zh-TW" sz="2200" dirty="0"/>
              <a:t>	</a:t>
            </a:r>
            <a:r>
              <a:rPr lang="en-US" altLang="zh-TW" sz="2200" dirty="0" smtClean="0">
                <a:solidFill>
                  <a:srgbClr val="0070C0"/>
                </a:solidFill>
              </a:rPr>
              <a:t>OF</a:t>
            </a:r>
            <a:r>
              <a:rPr lang="en-US" altLang="zh-TW" sz="2200" dirty="0" smtClean="0"/>
              <a:t> cl_gui_alv_grid.</a:t>
            </a:r>
          </a:p>
          <a:p>
            <a:pPr marL="109728" indent="0">
              <a:buNone/>
            </a:pPr>
            <a:r>
              <a:rPr lang="en-US" altLang="zh-TW" sz="2200" dirty="0" smtClean="0">
                <a:solidFill>
                  <a:srgbClr val="0070C0"/>
                </a:solidFill>
              </a:rPr>
              <a:t>ENDCLASS</a:t>
            </a:r>
            <a:r>
              <a:rPr lang="en-US" altLang="zh-TW" sz="2200" dirty="0" smtClean="0"/>
              <a:t>.</a:t>
            </a:r>
          </a:p>
          <a:p>
            <a:pPr marL="109728" indent="0">
              <a:buNone/>
            </a:pPr>
            <a:r>
              <a:rPr lang="en-US" altLang="zh-TW" sz="2200" dirty="0" smtClean="0">
                <a:solidFill>
                  <a:srgbClr val="0070C0"/>
                </a:solidFill>
              </a:rPr>
              <a:t>CLASS</a:t>
            </a:r>
            <a:r>
              <a:rPr lang="en-US" altLang="zh-TW" sz="2200" dirty="0" smtClean="0"/>
              <a:t> cl_event </a:t>
            </a:r>
            <a:r>
              <a:rPr lang="en-US" altLang="zh-TW" sz="2200" dirty="0" smtClean="0">
                <a:solidFill>
                  <a:srgbClr val="0070C0"/>
                </a:solidFill>
              </a:rPr>
              <a:t>IMPLEMENTATION</a:t>
            </a:r>
            <a:r>
              <a:rPr lang="en-US" altLang="zh-TW" sz="2200" dirty="0" smtClean="0"/>
              <a:t>.</a:t>
            </a:r>
          </a:p>
          <a:p>
            <a:pPr marL="109728" indent="0">
              <a:buNone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</a:t>
            </a:r>
            <a:r>
              <a:rPr lang="en-US" altLang="zh-TW" sz="2200" dirty="0" smtClean="0">
                <a:solidFill>
                  <a:srgbClr val="0070C0"/>
                </a:solidFill>
              </a:rPr>
              <a:t>METHOD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data_change</a:t>
            </a:r>
            <a:r>
              <a:rPr lang="en-US" altLang="zh-TW" sz="2200" dirty="0" smtClean="0"/>
              <a:t>.</a:t>
            </a:r>
          </a:p>
          <a:p>
            <a:pPr marL="109728" indent="0">
              <a:buNone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 </a:t>
            </a:r>
            <a:r>
              <a:rPr lang="en-US" altLang="zh-TW" sz="2200" dirty="0" smtClean="0">
                <a:solidFill>
                  <a:srgbClr val="0070C0"/>
                </a:solidFill>
              </a:rPr>
              <a:t>PERFORM</a:t>
            </a:r>
            <a:r>
              <a:rPr lang="en-US" altLang="zh-TW" sz="2200" dirty="0" smtClean="0"/>
              <a:t> data_change.</a:t>
            </a:r>
          </a:p>
          <a:p>
            <a:pPr marL="109728" indent="0">
              <a:buNone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</a:t>
            </a:r>
            <a:r>
              <a:rPr lang="en-US" altLang="zh-TW" sz="2200" dirty="0" smtClean="0">
                <a:solidFill>
                  <a:srgbClr val="0070C0"/>
                </a:solidFill>
              </a:rPr>
              <a:t>ENDMETHOD</a:t>
            </a:r>
            <a:r>
              <a:rPr lang="en-US" altLang="zh-TW" sz="2200" dirty="0" smtClean="0"/>
              <a:t>. </a:t>
            </a:r>
          </a:p>
          <a:p>
            <a:pPr marL="109728" indent="0">
              <a:buNone/>
            </a:pPr>
            <a:r>
              <a:rPr lang="en-US" altLang="zh-TW" sz="2200" dirty="0" smtClean="0">
                <a:solidFill>
                  <a:srgbClr val="0070C0"/>
                </a:solidFill>
              </a:rPr>
              <a:t>ENDCLASS</a:t>
            </a:r>
            <a:r>
              <a:rPr lang="en-US" altLang="zh-TW" sz="2200" dirty="0" smtClean="0"/>
              <a:t>.</a:t>
            </a:r>
            <a:endParaRPr lang="zh-TW" alt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ABAP-OO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ALV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[Multiple alv]</a:t>
            </a:r>
            <a:endParaRPr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12556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FORM</a:t>
            </a:r>
            <a:r>
              <a:rPr lang="en-US" altLang="zh-TW" sz="2400" dirty="0"/>
              <a:t> data_change.</a:t>
            </a:r>
            <a:br>
              <a:rPr lang="en-US" altLang="zh-TW" sz="2400" dirty="0"/>
            </a:br>
            <a:r>
              <a:rPr lang="en-US" altLang="zh-TW" sz="2400" dirty="0"/>
              <a:t>  </a:t>
            </a:r>
            <a:r>
              <a:rPr lang="en-US" altLang="zh-TW" sz="2400" dirty="0">
                <a:solidFill>
                  <a:srgbClr val="0070C0"/>
                </a:solidFill>
              </a:rPr>
              <a:t>LOOP AT</a:t>
            </a:r>
            <a:r>
              <a:rPr lang="en-US" altLang="zh-TW" sz="2400" dirty="0"/>
              <a:t> gt_alv.</a:t>
            </a:r>
            <a:br>
              <a:rPr lang="en-US" altLang="zh-TW" sz="2400" dirty="0"/>
            </a:br>
            <a:r>
              <a:rPr lang="en-US" altLang="zh-TW" sz="2400" dirty="0"/>
              <a:t>    gt_item-sel = </a:t>
            </a:r>
            <a:r>
              <a:rPr lang="en-US" altLang="zh-TW" sz="2400" dirty="0" smtClean="0"/>
              <a:t>gt_header-sel</a:t>
            </a:r>
            <a:r>
              <a:rPr lang="en-US" altLang="zh-TW" sz="2400" dirty="0"/>
              <a:t>.</a:t>
            </a:r>
            <a:br>
              <a:rPr lang="en-US" altLang="zh-TW" sz="2400" dirty="0"/>
            </a:br>
            <a:r>
              <a:rPr lang="en-US" altLang="zh-TW" sz="2400" dirty="0"/>
              <a:t>    </a:t>
            </a:r>
            <a:r>
              <a:rPr lang="en-US" altLang="zh-TW" sz="2400" dirty="0">
                <a:solidFill>
                  <a:srgbClr val="0070C0"/>
                </a:solidFill>
              </a:rPr>
              <a:t>MODIFY</a:t>
            </a:r>
            <a:r>
              <a:rPr lang="en-US" altLang="zh-TW" sz="2400" dirty="0"/>
              <a:t> </a:t>
            </a:r>
            <a:r>
              <a:rPr lang="en-US" altLang="zh-TW" sz="2400" dirty="0">
                <a:solidFill>
                  <a:srgbClr val="FF0000"/>
                </a:solidFill>
              </a:rPr>
              <a:t>gt_item</a:t>
            </a:r>
            <a:r>
              <a:rPr lang="en-US" altLang="zh-TW" sz="2400" dirty="0"/>
              <a:t> </a:t>
            </a:r>
            <a:endParaRPr lang="en-US" altLang="zh-TW" sz="2400" dirty="0" smtClean="0"/>
          </a:p>
          <a:p>
            <a:pPr marL="109728" indent="0">
              <a:buNone/>
            </a:pPr>
            <a:r>
              <a:rPr lang="en-US" altLang="zh-TW" sz="2400" dirty="0" smtClean="0"/>
              <a:t>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TRANSPORTING</a:t>
            </a:r>
            <a:r>
              <a:rPr lang="en-US" altLang="zh-TW" sz="2400" dirty="0"/>
              <a:t> sel </a:t>
            </a:r>
            <a:endParaRPr lang="en-US" altLang="zh-TW" sz="2400" dirty="0" smtClean="0"/>
          </a:p>
          <a:p>
            <a:pPr marL="109728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WHERE</a:t>
            </a:r>
            <a:r>
              <a:rPr lang="en-US" altLang="zh-TW" sz="2400" dirty="0"/>
              <a:t> ebeln = </a:t>
            </a:r>
            <a:r>
              <a:rPr lang="en-US" altLang="zh-TW" sz="2400" dirty="0" smtClean="0"/>
              <a:t>gt_header-ebeln</a:t>
            </a:r>
            <a:r>
              <a:rPr lang="en-US" altLang="zh-TW" sz="2400" dirty="0"/>
              <a:t>.</a:t>
            </a:r>
            <a:br>
              <a:rPr lang="en-US" altLang="zh-TW" sz="2400" dirty="0"/>
            </a:br>
            <a:r>
              <a:rPr lang="en-US" altLang="zh-TW" sz="2400" dirty="0"/>
              <a:t>  </a:t>
            </a:r>
            <a:r>
              <a:rPr lang="en-US" altLang="zh-TW" sz="2400" dirty="0">
                <a:solidFill>
                  <a:srgbClr val="0070C0"/>
                </a:solidFill>
              </a:rPr>
              <a:t>ENDLOOP</a:t>
            </a:r>
            <a:r>
              <a:rPr lang="en-US" altLang="zh-TW" sz="2400" dirty="0"/>
              <a:t>.</a:t>
            </a:r>
            <a:br>
              <a:rPr lang="en-US" altLang="zh-TW" sz="2400" dirty="0"/>
            </a:br>
            <a:r>
              <a:rPr lang="en-US" altLang="zh-TW" sz="2400" dirty="0"/>
              <a:t>  </a:t>
            </a:r>
            <a:r>
              <a:rPr lang="en-US" altLang="zh-TW" sz="2400" dirty="0" smtClean="0">
                <a:solidFill>
                  <a:srgbClr val="FF0000"/>
                </a:solidFill>
              </a:rPr>
              <a:t>go_grid_2</a:t>
            </a:r>
            <a:r>
              <a:rPr lang="en-US" altLang="zh-TW" sz="2400" dirty="0" smtClean="0"/>
              <a:t>-</a:t>
            </a:r>
            <a:r>
              <a:rPr lang="en-US" altLang="zh-TW" sz="2400" dirty="0"/>
              <a:t>&gt;refresh_table_display( ).</a:t>
            </a:r>
            <a:br>
              <a:rPr lang="en-US" altLang="zh-TW" sz="2400" dirty="0"/>
            </a:br>
            <a:r>
              <a:rPr lang="en-US" altLang="zh-TW" sz="2400" dirty="0"/>
              <a:t> </a:t>
            </a:r>
            <a:r>
              <a:rPr lang="en-US" altLang="zh-TW" sz="2400" dirty="0">
                <a:solidFill>
                  <a:srgbClr val="0070C0"/>
                </a:solidFill>
              </a:rPr>
              <a:t> CALL METHOD</a:t>
            </a:r>
            <a:r>
              <a:rPr lang="en-US" altLang="zh-TW" sz="2400" dirty="0"/>
              <a:t> </a:t>
            </a:r>
            <a:r>
              <a:rPr lang="en-US" altLang="zh-TW" sz="2400" dirty="0" smtClean="0">
                <a:solidFill>
                  <a:srgbClr val="FF0000"/>
                </a:solidFill>
              </a:rPr>
              <a:t>go_grid_2</a:t>
            </a:r>
            <a:r>
              <a:rPr lang="en-US" altLang="zh-TW" sz="2400" dirty="0" smtClean="0"/>
              <a:t>-</a:t>
            </a:r>
            <a:r>
              <a:rPr lang="en-US" altLang="zh-TW" sz="2400" dirty="0"/>
              <a:t>&gt;set_frontend_layout</a:t>
            </a:r>
            <a:br>
              <a:rPr lang="en-US" altLang="zh-TW" sz="2400" dirty="0"/>
            </a:br>
            <a:r>
              <a:rPr lang="en-US" altLang="zh-TW" sz="2400" dirty="0"/>
              <a:t>    </a:t>
            </a:r>
            <a:r>
              <a:rPr lang="en-US" altLang="zh-TW" sz="2400" dirty="0">
                <a:solidFill>
                  <a:srgbClr val="0070C0"/>
                </a:solidFill>
              </a:rPr>
              <a:t>EXPORTING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      is_layout = g</a:t>
            </a:r>
            <a:r>
              <a:rPr lang="en-US" altLang="zh-TW" sz="2400" dirty="0" smtClean="0"/>
              <a:t>s_layout</a:t>
            </a:r>
            <a:r>
              <a:rPr lang="en-US" altLang="zh-TW" sz="2400" dirty="0"/>
              <a:t>.</a:t>
            </a:r>
            <a:br>
              <a:rPr lang="en-US" altLang="zh-TW" sz="2400" dirty="0"/>
            </a:br>
            <a:r>
              <a:rPr lang="en-US" altLang="zh-TW" sz="2400" dirty="0">
                <a:solidFill>
                  <a:srgbClr val="0070C0"/>
                </a:solidFill>
              </a:rPr>
              <a:t>ENDFORM</a:t>
            </a:r>
            <a:r>
              <a:rPr lang="en-US" altLang="zh-TW" sz="2400" dirty="0"/>
              <a:t>.</a:t>
            </a:r>
            <a:br>
              <a:rPr lang="en-US" altLang="zh-TW" sz="2400" dirty="0"/>
            </a:b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ABAP-OO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ALV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[Multiple alv]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963339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zh-TW" altLang="en-US" dirty="0"/>
              <a:t>六</a:t>
            </a:r>
            <a:r>
              <a:rPr lang="zh-TW" altLang="en-US" dirty="0" smtClean="0"/>
              <a:t>步：生成</a:t>
            </a:r>
            <a:r>
              <a:rPr lang="zh-TW" altLang="en-US" dirty="0"/>
              <a:t>物</a:t>
            </a:r>
            <a:r>
              <a:rPr lang="zh-TW" altLang="en-US" dirty="0" smtClean="0"/>
              <a:t>件，設定處理程序</a:t>
            </a:r>
            <a:endParaRPr lang="en-US" altLang="zh-TW" dirty="0" smtClean="0"/>
          </a:p>
          <a:p>
            <a:pPr marL="109728" indent="0">
              <a:buNone/>
            </a:pPr>
            <a:r>
              <a:rPr lang="en-US" altLang="zh-TW" sz="2300" dirty="0" smtClean="0">
                <a:solidFill>
                  <a:srgbClr val="0070C0"/>
                </a:solidFill>
              </a:rPr>
              <a:t>DATA</a:t>
            </a:r>
            <a:r>
              <a:rPr lang="zh-TW" altLang="en-US" sz="2300" dirty="0" smtClean="0"/>
              <a:t> </a:t>
            </a:r>
            <a:r>
              <a:rPr lang="en-US" altLang="zh-TW" sz="2300" dirty="0" smtClean="0">
                <a:solidFill>
                  <a:srgbClr val="FF0000"/>
                </a:solidFill>
              </a:rPr>
              <a:t>go_event</a:t>
            </a:r>
            <a:r>
              <a:rPr lang="en-US" altLang="zh-TW" sz="2300" dirty="0" smtClean="0"/>
              <a:t> </a:t>
            </a:r>
            <a:r>
              <a:rPr lang="en-US" altLang="zh-TW" sz="2300" dirty="0" smtClean="0">
                <a:solidFill>
                  <a:srgbClr val="0070C0"/>
                </a:solidFill>
              </a:rPr>
              <a:t>TYPE REF TO </a:t>
            </a:r>
            <a:r>
              <a:rPr lang="en-US" altLang="zh-TW" sz="2300" dirty="0" smtClean="0">
                <a:solidFill>
                  <a:srgbClr val="FF0000"/>
                </a:solidFill>
              </a:rPr>
              <a:t>cl_event</a:t>
            </a:r>
            <a:r>
              <a:rPr lang="en-US" altLang="zh-TW" sz="2300" dirty="0" smtClean="0"/>
              <a:t>.</a:t>
            </a:r>
          </a:p>
          <a:p>
            <a:pPr marL="109728" indent="0">
              <a:buNone/>
            </a:pPr>
            <a:r>
              <a:rPr lang="en-US" altLang="zh-TW" sz="2300" dirty="0" smtClean="0">
                <a:solidFill>
                  <a:srgbClr val="0070C0"/>
                </a:solidFill>
              </a:rPr>
              <a:t>CREATE OBJECT </a:t>
            </a:r>
            <a:r>
              <a:rPr lang="en-US" altLang="zh-TW" sz="2300" dirty="0" smtClean="0">
                <a:solidFill>
                  <a:srgbClr val="FF0000"/>
                </a:solidFill>
              </a:rPr>
              <a:t>go_event</a:t>
            </a:r>
            <a:r>
              <a:rPr lang="en-US" altLang="zh-TW" sz="2300" dirty="0" smtClean="0"/>
              <a:t>.</a:t>
            </a:r>
          </a:p>
          <a:p>
            <a:pPr marL="109728" indent="0">
              <a:buNone/>
            </a:pPr>
            <a:r>
              <a:rPr lang="en-US" altLang="zh-TW" sz="2300" dirty="0" smtClean="0">
                <a:solidFill>
                  <a:srgbClr val="0070C0"/>
                </a:solidFill>
              </a:rPr>
              <a:t>SET HANDER </a:t>
            </a:r>
            <a:r>
              <a:rPr lang="en-US" altLang="zh-TW" sz="2300" dirty="0" smtClean="0">
                <a:solidFill>
                  <a:srgbClr val="FF0000"/>
                </a:solidFill>
              </a:rPr>
              <a:t>go_event</a:t>
            </a:r>
            <a:r>
              <a:rPr lang="en-US" altLang="zh-TW" sz="2300" dirty="0" smtClean="0"/>
              <a:t>-&gt;data_change </a:t>
            </a:r>
            <a:r>
              <a:rPr lang="en-US" altLang="zh-TW" sz="2300" dirty="0" smtClean="0">
                <a:solidFill>
                  <a:srgbClr val="0070C0"/>
                </a:solidFill>
              </a:rPr>
              <a:t>FOR</a:t>
            </a:r>
            <a:r>
              <a:rPr lang="en-US" altLang="zh-TW" sz="2300" dirty="0" smtClean="0"/>
              <a:t> </a:t>
            </a:r>
            <a:r>
              <a:rPr lang="en-US" altLang="zh-TW" sz="2300" dirty="0" smtClean="0">
                <a:solidFill>
                  <a:srgbClr val="FF0000"/>
                </a:solidFill>
              </a:rPr>
              <a:t>go_grid_1</a:t>
            </a:r>
            <a:r>
              <a:rPr lang="en-US" altLang="zh-TW" sz="2300" dirty="0" smtClean="0"/>
              <a:t>.</a:t>
            </a:r>
          </a:p>
          <a:p>
            <a:pPr marL="109728" indent="0">
              <a:buNone/>
            </a:pPr>
            <a:endParaRPr lang="en-US" altLang="zh-TW" sz="2300" dirty="0"/>
          </a:p>
          <a:p>
            <a:pPr marL="109728" indent="0">
              <a:buNone/>
            </a:pPr>
            <a:r>
              <a:rPr lang="en-US" altLang="zh-TW" sz="2300" dirty="0" smtClean="0">
                <a:solidFill>
                  <a:srgbClr val="FF0000"/>
                </a:solidFill>
              </a:rPr>
              <a:t>go_grid_1</a:t>
            </a:r>
            <a:r>
              <a:rPr lang="en-US" altLang="zh-TW" sz="2400" dirty="0"/>
              <a:t> </a:t>
            </a:r>
            <a:r>
              <a:rPr lang="en-US" altLang="zh-TW" sz="2300" dirty="0"/>
              <a:t>-&gt;register_edit_event( </a:t>
            </a:r>
            <a:endParaRPr lang="en-US" altLang="zh-TW" sz="2300" dirty="0" smtClean="0"/>
          </a:p>
          <a:p>
            <a:pPr marL="109728" indent="0">
              <a:buNone/>
            </a:pPr>
            <a:r>
              <a:rPr lang="en-US" altLang="zh-TW" sz="2300" dirty="0" smtClean="0"/>
              <a:t>  </a:t>
            </a:r>
            <a:r>
              <a:rPr lang="en-US" altLang="zh-TW" sz="2300" dirty="0" smtClean="0">
                <a:solidFill>
                  <a:srgbClr val="0070C0"/>
                </a:solidFill>
              </a:rPr>
              <a:t>EXPORTING</a:t>
            </a:r>
            <a:r>
              <a:rPr lang="en-US" altLang="zh-TW" sz="2300" dirty="0"/>
              <a:t> </a:t>
            </a:r>
          </a:p>
          <a:p>
            <a:pPr marL="109728" indent="0">
              <a:buNone/>
            </a:pPr>
            <a:r>
              <a:rPr lang="zh-TW" altLang="en-US" sz="2300" dirty="0" smtClean="0"/>
              <a:t>    </a:t>
            </a:r>
            <a:r>
              <a:rPr lang="en-US" altLang="zh-TW" sz="2300" dirty="0" smtClean="0"/>
              <a:t>i_event_id</a:t>
            </a:r>
            <a:r>
              <a:rPr lang="en-US" altLang="zh-TW" sz="2300" dirty="0"/>
              <a:t> = cl_gui_alv_grid=&gt;mc_evt_modified </a:t>
            </a:r>
            <a:endParaRPr lang="en-US" altLang="zh-TW" sz="2300" dirty="0" smtClean="0"/>
          </a:p>
          <a:p>
            <a:pPr marL="109728" indent="0">
              <a:buNone/>
            </a:pPr>
            <a:r>
              <a:rPr lang="en-US" altLang="zh-TW" sz="2300" dirty="0" smtClean="0"/>
              <a:t>) .</a:t>
            </a:r>
          </a:p>
          <a:p>
            <a:pPr marL="109728" indent="0">
              <a:buNone/>
            </a:pPr>
            <a:endParaRPr lang="en-US" altLang="zh-TW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ABAP-OO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ALV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[Multiple alv]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93480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497" y="16764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ABAP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基礎語法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變數、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Work Area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Internal Table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Header line)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Select</a:t>
            </a: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用參數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CALL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FUNCTION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ALV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RFC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CDS VIEW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2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T-Code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SE37</a:t>
            </a:r>
          </a:p>
          <a:p>
            <a:r>
              <a:rPr lang="zh-TW" altLang="en-US" dirty="0"/>
              <a:t>要先建</a:t>
            </a:r>
            <a:r>
              <a:rPr lang="zh-TW" altLang="en-US" dirty="0" smtClean="0"/>
              <a:t>立</a:t>
            </a:r>
            <a:r>
              <a:rPr lang="en-US" altLang="zh-TW" dirty="0" smtClean="0"/>
              <a:t>Function Group</a:t>
            </a:r>
          </a:p>
          <a:p>
            <a:r>
              <a:rPr lang="zh-TW" altLang="en-US" dirty="0"/>
              <a:t>群組名稱建議與</a:t>
            </a:r>
            <a:r>
              <a:rPr lang="en-US" altLang="zh-TW" dirty="0"/>
              <a:t>Function</a:t>
            </a:r>
            <a:r>
              <a:rPr lang="zh-TW" altLang="en-US" dirty="0"/>
              <a:t>相</a:t>
            </a:r>
            <a:r>
              <a:rPr lang="zh-TW" altLang="en-US" dirty="0" smtClean="0"/>
              <a:t>同，短文為說明</a:t>
            </a:r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ABAP-RFC</a:t>
            </a:r>
            <a:endParaRPr lang="zh-TW" altLang="en-US" dirty="0"/>
          </a:p>
        </p:txBody>
      </p:sp>
      <p:pic>
        <p:nvPicPr>
          <p:cNvPr id="1026" name="Picture 2" descr="C:\Users\A109021\Desktop\rfc_function_gro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13364"/>
            <a:ext cx="5181600" cy="257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109021\Downloads\159356601686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34379"/>
            <a:ext cx="4724400" cy="242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 rot="1990232">
            <a:off x="4148484" y="3891479"/>
            <a:ext cx="953984" cy="685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7748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輸入建立的</a:t>
            </a:r>
            <a:r>
              <a:rPr lang="en-US" altLang="zh-TW" dirty="0" smtClean="0"/>
              <a:t>Function Group</a:t>
            </a:r>
            <a:r>
              <a:rPr lang="zh-TW" altLang="en-US" dirty="0" smtClean="0"/>
              <a:t>、短文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ABAP-RFC</a:t>
            </a:r>
            <a:endParaRPr lang="zh-TW" altLang="en-US" dirty="0"/>
          </a:p>
        </p:txBody>
      </p:sp>
      <p:pic>
        <p:nvPicPr>
          <p:cNvPr id="2050" name="Picture 2" descr="C:\Users\A109021\Downloads\15935662853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1390"/>
            <a:ext cx="472281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109021\Downloads\15935663233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03" y="4179145"/>
            <a:ext cx="5181600" cy="188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 rot="3212521">
            <a:off x="3862589" y="3916680"/>
            <a:ext cx="1153996" cy="685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1968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頁籤中，選擇</a:t>
            </a:r>
            <a:r>
              <a:rPr lang="en-US" altLang="zh-TW" dirty="0" smtClean="0"/>
              <a:t>”Remote-Enabled Module”</a:t>
            </a:r>
          </a:p>
          <a:p>
            <a:pPr lvl="1"/>
            <a:r>
              <a:rPr lang="zh-TW" altLang="en-US" dirty="0" smtClean="0"/>
              <a:t>選擇</a:t>
            </a:r>
            <a:r>
              <a:rPr lang="en-US" altLang="zh-TW" dirty="0" smtClean="0"/>
              <a:t>”Regular Function Module”</a:t>
            </a:r>
            <a:r>
              <a:rPr lang="zh-TW" altLang="en-US" dirty="0" smtClean="0"/>
              <a:t>則可建立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可供</a:t>
            </a:r>
            <a:r>
              <a:rPr lang="en-US" altLang="zh-TW" dirty="0" smtClean="0"/>
              <a:t>CALL FUNCTION</a:t>
            </a:r>
            <a:r>
              <a:rPr lang="zh-TW" altLang="en-US" dirty="0" smtClean="0"/>
              <a:t>使用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ABAP-RFC</a:t>
            </a:r>
            <a:endParaRPr lang="zh-TW" altLang="en-US" dirty="0"/>
          </a:p>
        </p:txBody>
      </p:sp>
      <p:pic>
        <p:nvPicPr>
          <p:cNvPr id="3074" name="Picture 2" descr="C:\Users\A109021\Downloads\15935664473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38680"/>
            <a:ext cx="6629400" cy="385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516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”Source code”</a:t>
            </a:r>
            <a:r>
              <a:rPr lang="zh-TW" altLang="en-US" dirty="0" smtClean="0"/>
              <a:t>編寫程式邏輯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Import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Export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Changing</a:t>
            </a:r>
            <a:r>
              <a:rPr lang="zh-TW" altLang="en-US" dirty="0"/>
              <a:t>與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，可以設定需要輸入、輸出的變數或</a:t>
            </a:r>
            <a:r>
              <a:rPr lang="en-US" altLang="zh-TW" dirty="0" smtClean="0"/>
              <a:t>Table</a:t>
            </a:r>
          </a:p>
          <a:p>
            <a:pPr lvl="1"/>
            <a:r>
              <a:rPr lang="zh-TW" altLang="en-US" dirty="0"/>
              <a:t>在上傳</a:t>
            </a:r>
            <a:r>
              <a:rPr lang="en-US" altLang="zh-TW" dirty="0"/>
              <a:t>RFC</a:t>
            </a:r>
            <a:r>
              <a:rPr lang="zh-TW" altLang="en-US" dirty="0"/>
              <a:t>的</a:t>
            </a:r>
            <a:r>
              <a:rPr lang="en-US" altLang="zh-TW" dirty="0"/>
              <a:t>CR</a:t>
            </a:r>
            <a:r>
              <a:rPr lang="zh-TW" altLang="en-US" dirty="0"/>
              <a:t>時，要注意</a:t>
            </a:r>
            <a:r>
              <a:rPr lang="zh-TW" altLang="en-US" dirty="0" smtClean="0"/>
              <a:t>需先上傳創</a:t>
            </a:r>
            <a:r>
              <a:rPr lang="zh-TW" altLang="en-US" dirty="0"/>
              <a:t>建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Group</a:t>
            </a:r>
            <a:r>
              <a:rPr lang="zh-TW" altLang="en-US" dirty="0"/>
              <a:t>的</a:t>
            </a:r>
            <a:r>
              <a:rPr lang="en-US" altLang="zh-TW" dirty="0" smtClean="0"/>
              <a:t>CR</a:t>
            </a:r>
            <a:endParaRPr lang="zh-TW" altLang="en-US" dirty="0"/>
          </a:p>
          <a:p>
            <a:pPr lvl="1"/>
            <a:endParaRPr lang="en-US" altLang="zh-TW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ABAP-RFC</a:t>
            </a:r>
            <a:endParaRPr lang="zh-TW" altLang="en-US" dirty="0"/>
          </a:p>
        </p:txBody>
      </p:sp>
      <p:pic>
        <p:nvPicPr>
          <p:cNvPr id="4098" name="Picture 2" descr="C:\Users\A109021\Downloads\15935665130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400"/>
            <a:ext cx="701142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0997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497" y="16764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ABAP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基礎語法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變數、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Work Area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Internal Table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Header line)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Select</a:t>
            </a: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用參數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CALL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FUNCTION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ALV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RFC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CDS VIEW 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endParaRPr lang="en-US" altLang="zh-TW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37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先至 </a:t>
            </a:r>
            <a:r>
              <a:rPr lang="en-US" altLang="zh-TW" b="1" dirty="0">
                <a:hlinkClick r:id="rId3"/>
              </a:rPr>
              <a:t>ABAP Development </a:t>
            </a:r>
            <a:r>
              <a:rPr lang="en-US" altLang="zh-TW" b="1" dirty="0" smtClean="0">
                <a:hlinkClick r:id="rId3"/>
              </a:rPr>
              <a:t>Tools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下載需要安裝的原件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ABAP-CDS View 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pic>
        <p:nvPicPr>
          <p:cNvPr id="5122" name="Picture 2" descr="C:\Users\A109021\Downloads\159356777437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19" y="2452255"/>
            <a:ext cx="782268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8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altLang="zh-TW" sz="2500" dirty="0" smtClean="0"/>
              <a:t>WorkArea：</a:t>
            </a:r>
            <a:r>
              <a:rPr lang="zh-TW" altLang="en-US" sz="2500" dirty="0" smtClean="0">
                <a:latin typeface="+mn-ea"/>
              </a:rPr>
              <a:t>由多筆變數組成的資料，可做為</a:t>
            </a:r>
            <a:r>
              <a:rPr lang="en-US" altLang="zh-TW" sz="2500" dirty="0" smtClean="0"/>
              <a:t>Structure</a:t>
            </a:r>
          </a:p>
          <a:p>
            <a:r>
              <a:rPr lang="en-US" altLang="zh-TW" sz="2300" dirty="0" smtClean="0"/>
              <a:t>DATA:</a:t>
            </a:r>
            <a:r>
              <a:rPr lang="zh-TW" altLang="en-US" sz="2300" dirty="0" smtClean="0"/>
              <a:t> </a:t>
            </a:r>
            <a:r>
              <a:rPr lang="en-US" altLang="zh-TW" sz="2300" dirty="0" smtClean="0"/>
              <a:t>BEGIN OF gs_struc_1,</a:t>
            </a:r>
          </a:p>
          <a:p>
            <a:pPr marL="1371600" lvl="3" indent="0">
              <a:buNone/>
            </a:pPr>
            <a:r>
              <a:rPr lang="en-US" altLang="zh-TW" sz="2300" dirty="0" smtClean="0"/>
              <a:t>Inte   TYPE I,</a:t>
            </a:r>
          </a:p>
          <a:p>
            <a:pPr marL="1371600" lvl="3" indent="0">
              <a:buNone/>
            </a:pPr>
            <a:r>
              <a:rPr lang="en-US" altLang="zh-TW" sz="2300" dirty="0" smtClean="0"/>
              <a:t>Date  TYPE D,</a:t>
            </a:r>
          </a:p>
          <a:p>
            <a:pPr marL="1371600" lvl="3" indent="0">
              <a:buNone/>
            </a:pPr>
            <a:r>
              <a:rPr lang="en-US" altLang="zh-TW" sz="2300" dirty="0" smtClean="0"/>
              <a:t>Ebeln TYPE ekko-ebeln,</a:t>
            </a:r>
            <a:endParaRPr lang="en-US" altLang="zh-TW" sz="2300" dirty="0"/>
          </a:p>
          <a:p>
            <a:pPr marL="0" indent="0">
              <a:buNone/>
            </a:pPr>
            <a:r>
              <a:rPr lang="en-US" altLang="zh-TW" sz="2300" dirty="0" smtClean="0"/>
              <a:t>                 END OF gs_struc.</a:t>
            </a:r>
            <a:endParaRPr lang="en-US" altLang="zh-TW" sz="2300" dirty="0"/>
          </a:p>
          <a:p>
            <a:r>
              <a:rPr lang="en-US" altLang="zh-TW" sz="2300" dirty="0" smtClean="0"/>
              <a:t>DATA: BEGIN OF gs_struc_2,</a:t>
            </a:r>
          </a:p>
          <a:p>
            <a:pPr marL="1371600" lvl="3" indent="0">
              <a:buNone/>
            </a:pPr>
            <a:r>
              <a:rPr lang="en-US" altLang="zh-TW" sz="2300" dirty="0" smtClean="0"/>
              <a:t>INCLUDE STRUCTURE gs_struc_1</a:t>
            </a:r>
            <a:r>
              <a:rPr lang="en-US" altLang="zh-TW" sz="2300" dirty="0" smtClean="0">
                <a:solidFill>
                  <a:srgbClr val="FF0000"/>
                </a:solidFill>
              </a:rPr>
              <a:t>.</a:t>
            </a:r>
          </a:p>
          <a:p>
            <a:pPr marL="1371600" lvl="3" indent="0">
              <a:buNone/>
            </a:pPr>
            <a:r>
              <a:rPr lang="en-US" altLang="zh-TW" sz="2300" dirty="0" smtClean="0"/>
              <a:t>DATA: ch TYPE C</a:t>
            </a:r>
            <a:r>
              <a:rPr lang="en-US" altLang="zh-TW" sz="2300" dirty="0" smtClean="0">
                <a:solidFill>
                  <a:srgbClr val="FF0000"/>
                </a:solidFill>
              </a:rPr>
              <a:t>,</a:t>
            </a:r>
          </a:p>
          <a:p>
            <a:pPr marL="1371600" lvl="3" indent="0">
              <a:buNone/>
            </a:pPr>
            <a:r>
              <a:rPr lang="en-US" altLang="zh-TW" sz="2300" dirty="0"/>
              <a:t> </a:t>
            </a:r>
            <a:r>
              <a:rPr lang="en-US" altLang="zh-TW" sz="2300" dirty="0" smtClean="0"/>
              <a:t>           str TYPE STRING</a:t>
            </a:r>
            <a:r>
              <a:rPr lang="en-US" altLang="zh-TW" sz="2300" dirty="0" smtClean="0">
                <a:solidFill>
                  <a:srgbClr val="FF0000"/>
                </a:solidFill>
              </a:rPr>
              <a:t>.</a:t>
            </a:r>
          </a:p>
          <a:p>
            <a:pPr marL="914400" lvl="2" indent="0">
              <a:buNone/>
            </a:pPr>
            <a:r>
              <a:rPr lang="en-US" altLang="zh-TW" sz="2300" dirty="0" smtClean="0"/>
              <a:t>   END OF gs_struc_2.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</a:t>
            </a:r>
            <a:r>
              <a:rPr lang="zh-TW" altLang="en-US" dirty="0"/>
              <a:t>基礎語</a:t>
            </a:r>
            <a:r>
              <a:rPr lang="zh-TW" altLang="en-US" dirty="0" smtClean="0"/>
              <a:t>法</a:t>
            </a:r>
            <a:r>
              <a:rPr lang="en-US" altLang="zh-TW" dirty="0" smtClean="0"/>
              <a:t>(Work Area)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04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所有原件安裝完成後，開啟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SAP</a:t>
            </a:r>
            <a:r>
              <a:rPr lang="zh-TW" altLang="en-US" dirty="0" smtClean="0"/>
              <a:t>原件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ABAP-CDS View </a:t>
            </a:r>
            <a:r>
              <a:rPr lang="zh-TW" altLang="en-US" dirty="0"/>
              <a:t>安裝</a:t>
            </a:r>
          </a:p>
        </p:txBody>
      </p:sp>
      <p:pic>
        <p:nvPicPr>
          <p:cNvPr id="6146" name="Picture 2" descr="C:\Users\A109021\Desktop\eclipse_cds_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6553200" cy="469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171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可至 </a:t>
            </a:r>
            <a:r>
              <a:rPr lang="en-US" altLang="zh-TW" b="1" dirty="0">
                <a:hlinkClick r:id="rId2"/>
              </a:rPr>
              <a:t>ABAP Development </a:t>
            </a:r>
            <a:r>
              <a:rPr lang="en-US" altLang="zh-TW" b="1" dirty="0" smtClean="0">
                <a:hlinkClick r:id="rId2"/>
              </a:rPr>
              <a:t>Tools</a:t>
            </a:r>
            <a:r>
              <a:rPr lang="zh-TW" altLang="en-US" b="1" dirty="0" smtClean="0"/>
              <a:t> 複製下載網址，</a:t>
            </a:r>
            <a:r>
              <a:rPr lang="zh-TW" altLang="en-US" dirty="0" smtClean="0"/>
              <a:t>將所有原件全選，點</a:t>
            </a:r>
            <a:r>
              <a:rPr lang="en-US" altLang="zh-TW" dirty="0" smtClean="0"/>
              <a:t>”Next”</a:t>
            </a:r>
            <a:endParaRPr lang="en-US" altLang="zh-TW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ABAP-CDS View </a:t>
            </a:r>
            <a:r>
              <a:rPr lang="zh-TW" altLang="en-US" dirty="0"/>
              <a:t>安裝</a:t>
            </a:r>
          </a:p>
        </p:txBody>
      </p:sp>
      <p:pic>
        <p:nvPicPr>
          <p:cNvPr id="7170" name="Picture 2" descr="C:\Users\A109021\Downloads\15935680880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419"/>
            <a:ext cx="536257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A109021\Downloads\159356815500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31" y="3020203"/>
            <a:ext cx="5181600" cy="36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ent Arrow 4"/>
          <p:cNvSpPr/>
          <p:nvPr/>
        </p:nvSpPr>
        <p:spPr>
          <a:xfrm rot="5400000">
            <a:off x="4068465" y="2907112"/>
            <a:ext cx="304440" cy="973781"/>
          </a:xfrm>
          <a:prstGeom prst="ben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535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</a:t>
            </a:r>
            <a:r>
              <a:rPr lang="en-US" altLang="zh-TW" dirty="0" smtClean="0"/>
              <a:t>”Next”</a:t>
            </a:r>
            <a:r>
              <a:rPr lang="zh-TW" altLang="en-US" dirty="0" smtClean="0"/>
              <a:t>至此頁面，選擇 </a:t>
            </a:r>
            <a:r>
              <a:rPr lang="en-US" altLang="zh-TW" dirty="0" smtClean="0"/>
              <a:t>“accept”</a:t>
            </a:r>
            <a:r>
              <a:rPr lang="zh-TW" altLang="en-US" dirty="0" smtClean="0"/>
              <a:t>後，點</a:t>
            </a:r>
            <a:r>
              <a:rPr lang="en-US" altLang="zh-TW" dirty="0" smtClean="0"/>
              <a:t>”Finish”</a:t>
            </a:r>
            <a:r>
              <a:rPr lang="zh-TW" altLang="en-US" dirty="0" smtClean="0"/>
              <a:t>等待下載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ABAP-CDS View </a:t>
            </a:r>
            <a:r>
              <a:rPr lang="zh-TW" altLang="en-US" dirty="0"/>
              <a:t>安裝</a:t>
            </a:r>
          </a:p>
        </p:txBody>
      </p:sp>
      <p:pic>
        <p:nvPicPr>
          <p:cNvPr id="8194" name="Picture 2" descr="C:\Users\A109021\Downloads\15935682034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199"/>
            <a:ext cx="6248400" cy="443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8633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等待安裝完成後，需重啟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，在建立</a:t>
            </a:r>
            <a:r>
              <a:rPr lang="en-US" altLang="zh-TW" dirty="0" smtClean="0"/>
              <a:t>Abap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，選擇登入環境</a:t>
            </a:r>
            <a:endParaRPr lang="en-US" altLang="zh-TW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ABAP-CDS View </a:t>
            </a:r>
            <a:r>
              <a:rPr lang="zh-TW" altLang="en-US" dirty="0"/>
              <a:t>安裝</a:t>
            </a:r>
          </a:p>
        </p:txBody>
      </p:sp>
      <p:pic>
        <p:nvPicPr>
          <p:cNvPr id="9218" name="Picture 2" descr="C:\Users\A109021\Desktop\eclipse_ab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4340225" cy="409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A109021\Downloads\15935682796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971800"/>
            <a:ext cx="4495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1175946">
            <a:off x="3572587" y="2931749"/>
            <a:ext cx="762000" cy="5334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7818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環境設定，後需要登入</a:t>
            </a:r>
            <a:r>
              <a:rPr lang="en-US" altLang="zh-TW" dirty="0" smtClean="0"/>
              <a:t>SAP</a:t>
            </a:r>
            <a:r>
              <a:rPr lang="zh-TW" altLang="en-US" dirty="0" smtClean="0"/>
              <a:t>，輸入自己的帳號、密碼後，點選</a:t>
            </a:r>
            <a:r>
              <a:rPr lang="en-US" altLang="zh-TW" dirty="0" smtClean="0"/>
              <a:t>”Finish”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ABAP-CDS View </a:t>
            </a:r>
            <a:r>
              <a:rPr lang="zh-TW" altLang="en-US" dirty="0"/>
              <a:t>安裝</a:t>
            </a:r>
          </a:p>
        </p:txBody>
      </p:sp>
      <p:pic>
        <p:nvPicPr>
          <p:cNvPr id="10242" name="Picture 2" descr="C:\Users\A109021\Downloads\15935682993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9" y="2425891"/>
            <a:ext cx="4114800" cy="413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109021\Downloads\15935683369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501" y="2425891"/>
            <a:ext cx="4267200" cy="413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857501" y="3936492"/>
            <a:ext cx="762000" cy="5334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9470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Abap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後，即可在畫面上看見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ABAP-CDS View </a:t>
            </a:r>
            <a:r>
              <a:rPr lang="zh-TW" altLang="en-US" dirty="0"/>
              <a:t>安裝</a:t>
            </a:r>
          </a:p>
        </p:txBody>
      </p:sp>
      <p:pic>
        <p:nvPicPr>
          <p:cNvPr id="11266" name="Picture 2" descr="C:\Users\A109021\Downloads\15935683545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6" y="2286000"/>
            <a:ext cx="710342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7561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開啟需要編寫的</a:t>
            </a:r>
            <a:r>
              <a:rPr lang="en-US" altLang="zh-TW" dirty="0" smtClean="0"/>
              <a:t>CDS</a:t>
            </a:r>
            <a:r>
              <a:rPr lang="zh-TW" altLang="en-US" dirty="0" smtClean="0"/>
              <a:t> </a:t>
            </a:r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ABAP-CDS View </a:t>
            </a:r>
            <a:r>
              <a:rPr lang="zh-TW" altLang="en-US" dirty="0"/>
              <a:t>安裝</a:t>
            </a:r>
          </a:p>
        </p:txBody>
      </p:sp>
      <p:pic>
        <p:nvPicPr>
          <p:cNvPr id="12290" name="Picture 2" descr="C:\Users\A109021\Desktop\eclipse_open_abap_d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5" y="2133600"/>
            <a:ext cx="4492459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A109021\Downloads\15935685626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204" y="2133600"/>
            <a:ext cx="3590616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395353" y="3445329"/>
            <a:ext cx="633847" cy="3429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3331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即可在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上進行程式編寫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ABAP-CDS View </a:t>
            </a:r>
            <a:r>
              <a:rPr lang="zh-TW" altLang="en-US" dirty="0"/>
              <a:t>安裝</a:t>
            </a:r>
          </a:p>
        </p:txBody>
      </p:sp>
      <p:pic>
        <p:nvPicPr>
          <p:cNvPr id="13314" name="Picture 2" descr="C:\Users\A109021\Downloads\15935686794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5692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01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ea"/>
              </a:rPr>
              <a:t>Internal </a:t>
            </a:r>
            <a:r>
              <a:rPr lang="en-US" altLang="zh-TW" dirty="0" smtClean="0">
                <a:latin typeface="+mn-ea"/>
              </a:rPr>
              <a:t>Table</a:t>
            </a:r>
            <a:r>
              <a:rPr lang="zh-TW" altLang="en-US" dirty="0" smtClean="0">
                <a:latin typeface="+mn-ea"/>
              </a:rPr>
              <a:t>：可想像成由</a:t>
            </a:r>
            <a:r>
              <a:rPr lang="en-US" altLang="zh-TW" dirty="0" smtClean="0">
                <a:latin typeface="+mn-ea"/>
              </a:rPr>
              <a:t>Work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Area</a:t>
            </a:r>
            <a:r>
              <a:rPr lang="zh-TW" altLang="en-US" dirty="0" smtClean="0">
                <a:latin typeface="+mn-ea"/>
              </a:rPr>
              <a:t>所組成的一個資料庫，</a:t>
            </a:r>
            <a:r>
              <a:rPr lang="en-US" altLang="zh-TW" dirty="0" smtClean="0">
                <a:latin typeface="+mn-ea"/>
              </a:rPr>
              <a:t>Internal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Table </a:t>
            </a:r>
            <a:r>
              <a:rPr lang="zh-TW" altLang="en-US" dirty="0" smtClean="0">
                <a:latin typeface="+mn-ea"/>
              </a:rPr>
              <a:t>只能存在於程式中，當程式結束時所存的資料也會清空。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ITAB</a:t>
            </a:r>
            <a:r>
              <a:rPr lang="zh-TW" altLang="en-US" dirty="0" smtClean="0">
                <a:latin typeface="+mn-ea"/>
              </a:rPr>
              <a:t>有兩種宣告方式，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第一</a:t>
            </a:r>
            <a:r>
              <a:rPr lang="zh-TW" altLang="en-US" dirty="0" smtClean="0">
                <a:latin typeface="+mn-ea"/>
              </a:rPr>
              <a:t>種透過</a:t>
            </a:r>
            <a:r>
              <a:rPr lang="en-US" altLang="zh-TW" sz="2800" dirty="0" smtClean="0"/>
              <a:t>Structure</a:t>
            </a:r>
            <a:r>
              <a:rPr lang="zh-TW" altLang="en-US" sz="2800" dirty="0" smtClean="0"/>
              <a:t>進行宣告</a:t>
            </a:r>
            <a:endParaRPr lang="en-US" altLang="zh-TW" dirty="0" smtClean="0">
              <a:latin typeface="+mn-ea"/>
            </a:endParaRPr>
          </a:p>
          <a:p>
            <a:r>
              <a:rPr lang="en-US" altLang="zh-TW" sz="2300" dirty="0" smtClean="0"/>
              <a:t>DATA gt_itab_1 TYPE </a:t>
            </a:r>
            <a:r>
              <a:rPr lang="en-US" altLang="zh-TW" sz="2300" dirty="0" smtClean="0">
                <a:solidFill>
                  <a:srgbClr val="FF0000"/>
                </a:solidFill>
              </a:rPr>
              <a:t>TABLE OF </a:t>
            </a:r>
            <a:r>
              <a:rPr lang="en-US" altLang="zh-TW" sz="2300" dirty="0" smtClean="0"/>
              <a:t>gs_struc_1</a:t>
            </a:r>
          </a:p>
          <a:p>
            <a:pPr marL="0" indent="0">
              <a:buNone/>
            </a:pPr>
            <a:r>
              <a:rPr lang="en-US" altLang="zh-TW" sz="2300" dirty="0">
                <a:solidFill>
                  <a:srgbClr val="FF0000"/>
                </a:solidFill>
              </a:rPr>
              <a:t> </a:t>
            </a:r>
            <a:r>
              <a:rPr lang="en-US" altLang="zh-TW" sz="2300" dirty="0" smtClean="0">
                <a:solidFill>
                  <a:srgbClr val="FF0000"/>
                </a:solidFill>
              </a:rPr>
              <a:t>                  STANDARD</a:t>
            </a:r>
            <a:r>
              <a:rPr lang="en-US" altLang="zh-TW" sz="2300" dirty="0">
                <a:solidFill>
                  <a:srgbClr val="FF0000"/>
                </a:solidFill>
              </a:rPr>
              <a:t> TABLE </a:t>
            </a:r>
            <a:r>
              <a:rPr lang="en-US" altLang="zh-TW" sz="2300" dirty="0" smtClean="0">
                <a:solidFill>
                  <a:srgbClr val="FF0000"/>
                </a:solidFill>
              </a:rPr>
              <a:t>OF</a:t>
            </a:r>
          </a:p>
          <a:p>
            <a:pPr marL="0" indent="0">
              <a:buNone/>
            </a:pPr>
            <a:r>
              <a:rPr lang="en-US" altLang="zh-TW" sz="2300" dirty="0">
                <a:solidFill>
                  <a:srgbClr val="FF0000"/>
                </a:solidFill>
              </a:rPr>
              <a:t> </a:t>
            </a:r>
            <a:r>
              <a:rPr lang="en-US" altLang="zh-TW" sz="2300" dirty="0" smtClean="0">
                <a:solidFill>
                  <a:srgbClr val="FF0000"/>
                </a:solidFill>
              </a:rPr>
              <a:t>                       SORT     TABLE OF ... WITH UNIQUE KEY</a:t>
            </a:r>
          </a:p>
          <a:p>
            <a:pPr marL="0" indent="0">
              <a:buNone/>
            </a:pPr>
            <a:r>
              <a:rPr lang="en-US" altLang="zh-TW" sz="2300" dirty="0">
                <a:solidFill>
                  <a:srgbClr val="FF0000"/>
                </a:solidFill>
              </a:rPr>
              <a:t> </a:t>
            </a:r>
            <a:r>
              <a:rPr lang="en-US" altLang="zh-TW" sz="2300" dirty="0" smtClean="0">
                <a:solidFill>
                  <a:srgbClr val="FF0000"/>
                </a:solidFill>
              </a:rPr>
              <a:t>                      HASHED  TABLE OF ...</a:t>
            </a:r>
            <a:r>
              <a:rPr lang="zh-TW" altLang="en-US" sz="2300" dirty="0" smtClean="0">
                <a:solidFill>
                  <a:srgbClr val="FF0000"/>
                </a:solidFill>
              </a:rPr>
              <a:t> </a:t>
            </a:r>
            <a:r>
              <a:rPr lang="en-US" altLang="zh-TW" sz="2300" dirty="0" smtClean="0">
                <a:solidFill>
                  <a:srgbClr val="FF0000"/>
                </a:solidFill>
              </a:rPr>
              <a:t>WITH UNIQUE KEY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rgbClr val="FF0000"/>
                </a:solidFill>
              </a:rPr>
              <a:t>                   </a:t>
            </a:r>
          </a:p>
          <a:p>
            <a:pPr marL="3657600" lvl="8" indent="0">
              <a:buNone/>
            </a:pPr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ABAP-</a:t>
            </a:r>
            <a:r>
              <a:rPr lang="zh-TW" altLang="en-US" dirty="0"/>
              <a:t>基礎語法</a:t>
            </a:r>
            <a:r>
              <a:rPr lang="en-US" altLang="zh-TW" dirty="0" smtClean="0"/>
              <a:t>(Internal Table)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39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1703</TotalTime>
  <Words>4342</Words>
  <Application>Microsoft Office PowerPoint</Application>
  <PresentationFormat>On-screen Show (4:3)</PresentationFormat>
  <Paragraphs>898</Paragraphs>
  <Slides>87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Concourse</vt:lpstr>
      <vt:lpstr>ABAP介紹</vt:lpstr>
      <vt:lpstr>目錄</vt:lpstr>
      <vt:lpstr>目錄</vt:lpstr>
      <vt:lpstr>ABAP- 基礎介紹</vt:lpstr>
      <vt:lpstr>ABAP- 基礎介紹</vt:lpstr>
      <vt:lpstr>目錄</vt:lpstr>
      <vt:lpstr>ABAP-基礎語法(變數宣告)</vt:lpstr>
      <vt:lpstr>ABAP-基礎語法(Work Area)</vt:lpstr>
      <vt:lpstr>ABAP-基礎語法(Internal Table)</vt:lpstr>
      <vt:lpstr>ABAP-基礎語法(Internal Table)</vt:lpstr>
      <vt:lpstr>ABAP-基礎語法(Header Line)</vt:lpstr>
      <vt:lpstr>ABAP-基礎語法</vt:lpstr>
      <vt:lpstr>ABAP-基礎語法</vt:lpstr>
      <vt:lpstr>目錄</vt:lpstr>
      <vt:lpstr>ABAP-SELECT</vt:lpstr>
      <vt:lpstr>目錄</vt:lpstr>
      <vt:lpstr>ABAP-常用參數</vt:lpstr>
      <vt:lpstr>目錄</vt:lpstr>
      <vt:lpstr>ABAP-CALL FUNCTION</vt:lpstr>
      <vt:lpstr>ABAP-CALL FUNCTION</vt:lpstr>
      <vt:lpstr>目錄</vt:lpstr>
      <vt:lpstr>ABAP-ALV(基礎介紹)</vt:lpstr>
      <vt:lpstr>ABAP-ALV(基礎介紹)</vt:lpstr>
      <vt:lpstr>ABAP-ALV(基礎介紹)</vt:lpstr>
      <vt:lpstr>ABAP-ALV(建立步驟)</vt:lpstr>
      <vt:lpstr>ABAP-ALV(建立步驟)</vt:lpstr>
      <vt:lpstr>ABAP-ALV(建立步驟)</vt:lpstr>
      <vt:lpstr>ABAP-ALV(建立步驟)</vt:lpstr>
      <vt:lpstr>ABAP-ALV(建立步驟)</vt:lpstr>
      <vt:lpstr>ABAP-ALV [逐一建立欄位]</vt:lpstr>
      <vt:lpstr>ABAP-ALV [Build_fieldcatalog]</vt:lpstr>
      <vt:lpstr>ABAP-ALV(建立步驟)[逐一建立欄位]</vt:lpstr>
      <vt:lpstr>ABAP-ALV [Build_layout]</vt:lpstr>
      <vt:lpstr>ABAP-ALV(建立步驟)[逐一建立欄位]</vt:lpstr>
      <vt:lpstr>ABAP-ALV [Display_alv]</vt:lpstr>
      <vt:lpstr>ABAP-ALV [Display_alv]</vt:lpstr>
      <vt:lpstr>ABAP-ALV [Display_alv]</vt:lpstr>
      <vt:lpstr>ABAP-ALV(建立步驟)</vt:lpstr>
      <vt:lpstr>ABAP-ALV(基礎參數)[Call Function]</vt:lpstr>
      <vt:lpstr>ABAP-ALV(建立步驟)[Build_fieldcatalog]</vt:lpstr>
      <vt:lpstr>ABAP-ALV(建立步驟)[Build_fieldcatalog]</vt:lpstr>
      <vt:lpstr>ABAP-ALV(建立步驟)[Build_fieldcatalog]</vt:lpstr>
      <vt:lpstr>ABAP-ALV(建立步驟)[Call Function]</vt:lpstr>
      <vt:lpstr>ABAP-ALV(建立步驟)[Build_layout]</vt:lpstr>
      <vt:lpstr>ABAP-ALV(建立步驟)[Call Function]</vt:lpstr>
      <vt:lpstr>ABAP-ALV(建立步驟)[Display_alv]</vt:lpstr>
      <vt:lpstr>PowerPoint Presentation</vt:lpstr>
      <vt:lpstr>ABAP-OO語法(物件導向)</vt:lpstr>
      <vt:lpstr>ABAP-OO語法(物件導向)</vt:lpstr>
      <vt:lpstr>ABAP-OO語法(物件導向)</vt:lpstr>
      <vt:lpstr>ABAP-OO ALV</vt:lpstr>
      <vt:lpstr>ABAP-OO ALV[call screen]</vt:lpstr>
      <vt:lpstr>ABAP-OO ALV[call screen]</vt:lpstr>
      <vt:lpstr>ABAP-OO ALV[call screen]</vt:lpstr>
      <vt:lpstr>ABAP-OO ALV[call screen]</vt:lpstr>
      <vt:lpstr>ABAP-OO ALV[call screen]</vt:lpstr>
      <vt:lpstr>ABAP-OO ALV[call screen]</vt:lpstr>
      <vt:lpstr>ABAP-OO ALV[CREATE_ALV]</vt:lpstr>
      <vt:lpstr>ABAP-OO ALV[CREATE_ALV]</vt:lpstr>
      <vt:lpstr>ABAP-OO ALV[CREATE_ALV]</vt:lpstr>
      <vt:lpstr>ABAP-OO ALV[CREATE_ALV]</vt:lpstr>
      <vt:lpstr>ABAP-OO ALV[CREATE_ALV]</vt:lpstr>
      <vt:lpstr>PowerPoint Presentation</vt:lpstr>
      <vt:lpstr>ABAP- Multiple alv</vt:lpstr>
      <vt:lpstr>ABAP- Multiple alv</vt:lpstr>
      <vt:lpstr>ABAP-OO ALV[Multiple alv]</vt:lpstr>
      <vt:lpstr>ABAP-OO ALV[Multiple alv]</vt:lpstr>
      <vt:lpstr>ABAP-OO ALV[Multiple alv]</vt:lpstr>
      <vt:lpstr>ABAP-OO ALV[Multiple alv]</vt:lpstr>
      <vt:lpstr>ABAP-OO ALV[Multiple alv]</vt:lpstr>
      <vt:lpstr>ABAP-OO ALV[Multiple alv]</vt:lpstr>
      <vt:lpstr>ABAP-OO ALV[Multiple alv]</vt:lpstr>
      <vt:lpstr>目錄</vt:lpstr>
      <vt:lpstr>ABAP-RFC</vt:lpstr>
      <vt:lpstr>ABAP-RFC</vt:lpstr>
      <vt:lpstr>ABAP-RFC</vt:lpstr>
      <vt:lpstr>ABAP-RFC</vt:lpstr>
      <vt:lpstr>目錄</vt:lpstr>
      <vt:lpstr>ABAP-CDS View 安裝</vt:lpstr>
      <vt:lpstr>ABAP-CDS View 安裝</vt:lpstr>
      <vt:lpstr>ABAP-CDS View 安裝</vt:lpstr>
      <vt:lpstr>ABAP-CDS View 安裝</vt:lpstr>
      <vt:lpstr>ABAP-CDS View 安裝</vt:lpstr>
      <vt:lpstr>ABAP-CDS View 安裝</vt:lpstr>
      <vt:lpstr>ABAP-CDS View 安裝</vt:lpstr>
      <vt:lpstr>ABAP-CDS View 安裝</vt:lpstr>
      <vt:lpstr>ABAP-CDS View 安裝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劉廷恩</dc:creator>
  <cp:lastModifiedBy>劉廷恩</cp:lastModifiedBy>
  <cp:revision>132</cp:revision>
  <dcterms:created xsi:type="dcterms:W3CDTF">2006-08-16T00:00:00Z</dcterms:created>
  <dcterms:modified xsi:type="dcterms:W3CDTF">2020-07-01T05:56:34Z</dcterms:modified>
</cp:coreProperties>
</file>