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14" r:id="rId4"/>
    <p:sldId id="258" r:id="rId5"/>
    <p:sldId id="260" r:id="rId6"/>
    <p:sldId id="261" r:id="rId7"/>
    <p:sldId id="264" r:id="rId8"/>
    <p:sldId id="265" r:id="rId9"/>
    <p:sldId id="262" r:id="rId11"/>
    <p:sldId id="263" r:id="rId12"/>
    <p:sldId id="267" r:id="rId13"/>
    <p:sldId id="269" r:id="rId14"/>
    <p:sldId id="273" r:id="rId15"/>
    <p:sldId id="275" r:id="rId16"/>
    <p:sldId id="271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6" r:id="rId25"/>
    <p:sldId id="287" r:id="rId26"/>
    <p:sldId id="288" r:id="rId27"/>
    <p:sldId id="290" r:id="rId28"/>
    <p:sldId id="289" r:id="rId29"/>
    <p:sldId id="315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0" r:id="rId38"/>
    <p:sldId id="298" r:id="rId39"/>
    <p:sldId id="299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6" r:id="rId49"/>
    <p:sldId id="310" r:id="rId50"/>
    <p:sldId id="311" r:id="rId51"/>
    <p:sldId id="312" r:id="rId52"/>
    <p:sldId id="313" r:id="rId53"/>
    <p:sldId id="282" r:id="rId54"/>
    <p:sldId id="257" r:id="rId55"/>
    <p:sldId id="3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9876" autoAdjust="0"/>
  </p:normalViewPr>
  <p:slideViewPr>
    <p:cSldViewPr>
      <p:cViewPr>
        <p:scale>
          <a:sx n="75" d="100"/>
          <a:sy n="75" d="100"/>
        </p:scale>
        <p:origin x="-119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D7E0-F6C7-4629-B40D-84E73B53B93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文字 </a:t>
            </a:r>
            <a:r>
              <a:rPr lang="en-US" altLang="zh-TW" dirty="0" smtClean="0"/>
              <a:t>&lt;p&gt;.....&lt;/p&gt;</a:t>
            </a:r>
            <a:endParaRPr lang="en-US" altLang="zh-TW" dirty="0" smtClean="0"/>
          </a:p>
          <a:p>
            <a:r>
              <a:rPr lang="zh-TW" altLang="en-US" dirty="0" smtClean="0"/>
              <a:t>圖片 </a:t>
            </a:r>
            <a:r>
              <a:rPr lang="en-US" altLang="zh-TW" dirty="0" smtClean="0"/>
              <a:t>&lt;img src=“...”&gt;&lt;/img&gt;</a:t>
            </a:r>
            <a:endParaRPr lang="en-US" altLang="zh-TW" dirty="0" smtClean="0"/>
          </a:p>
          <a:p>
            <a:r>
              <a:rPr lang="zh-TW" altLang="en-US" dirty="0" smtClean="0"/>
              <a:t>遊戲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flash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i18n</a:t>
            </a:r>
            <a:r>
              <a:rPr lang="zh-TW" altLang="en-US" dirty="0" smtClean="0"/>
              <a:t>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可以在不修改應用程式的情況下，根據不同的使用者直接採用不同的語言、數字格式、日期格式等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Sap.app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參數資料可參考：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https://help.sap.com/saphelp_uiaddon20/helpdata/en/be/0cf40f61184b358b5faedaec98b2da/content.htm?no_cache=true#jump476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Sap.ui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參數資料可參考：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https://help.sap.com/saphelp_uiaddon20/helpdata/en/be/0cf40f61184b358b5faedaec98b2da/content.htm?no_cache=true#jump476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contentDensities</a:t>
            </a:r>
            <a:r>
              <a:rPr lang="zh-TW" altLang="en-US" sz="1200" dirty="0" smtClean="0"/>
              <a:t>設定說明：</a:t>
            </a:r>
            <a:r>
              <a:rPr lang="en-US" altLang="zh-TW" sz="1200" dirty="0" smtClean="0"/>
              <a:t>https://help.sap.com/saphelp_uiaddon20/helpdata/en/e5/4f729da8e3405fae5e4fe8ae7784c1/content.htm?no_cache=true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Routing</a:t>
            </a:r>
            <a:r>
              <a:rPr lang="zh-TW" altLang="en-US" dirty="0" smtClean="0"/>
              <a:t>相關說明：</a:t>
            </a:r>
            <a:r>
              <a:rPr lang="en-US" altLang="zh-TW" dirty="0" smtClean="0"/>
              <a:t>https://help.sap.com/saphelp_uiaddon20/helpdata/en/3d/18f20bd2294228acb6910d8e8a5fb5/content.htm?no_cache=true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Routing</a:t>
            </a:r>
            <a:r>
              <a:rPr lang="zh-TW" altLang="en-US" dirty="0" smtClean="0"/>
              <a:t>相關說明：</a:t>
            </a:r>
            <a:r>
              <a:rPr lang="en-US" altLang="zh-TW" dirty="0" smtClean="0"/>
              <a:t>https://help.sap.com/saphelp_uiaddon20/helpdata/en/3d/18f20bd2294228acb6910d8e8a5fb5/content.htm?no_cache=true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 &lt;Meta http-equiv=“X-UA-Compatible” content=“IE=edge” /&gt;</a:t>
            </a:r>
            <a:r>
              <a:rPr lang="zh-TW" altLang="en-US" dirty="0" smtClean="0">
                <a:solidFill>
                  <a:srgbClr val="FF0000"/>
                </a:solidFill>
              </a:rPr>
              <a:t>：可以設定網頁使用的網頁瀏覽器是使用哪種版本。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&lt;Meta http-equiv=“Content-Type” content=“text/html;charset=UTF-8” /&gt;</a:t>
            </a:r>
            <a:r>
              <a:rPr lang="zh-TW" altLang="en-US" dirty="0" smtClean="0">
                <a:solidFill>
                  <a:srgbClr val="FF0000"/>
                </a:solidFill>
              </a:rPr>
              <a:t>：早期網頁編碼較亂，例如中文會使用</a:t>
            </a:r>
            <a:r>
              <a:rPr lang="en-US" altLang="zh-TW" dirty="0" smtClean="0">
                <a:solidFill>
                  <a:srgbClr val="FF0000"/>
                </a:solidFill>
              </a:rPr>
              <a:t>big5</a:t>
            </a:r>
            <a:r>
              <a:rPr lang="zh-TW" altLang="en-US" dirty="0" smtClean="0">
                <a:solidFill>
                  <a:srgbClr val="FF0000"/>
                </a:solidFill>
              </a:rPr>
              <a:t>格式，再遇到非</a:t>
            </a:r>
            <a:r>
              <a:rPr lang="en-US" altLang="zh-TW" dirty="0" smtClean="0">
                <a:solidFill>
                  <a:srgbClr val="FF0000"/>
                </a:solidFill>
              </a:rPr>
              <a:t>big5</a:t>
            </a:r>
            <a:r>
              <a:rPr lang="zh-TW" altLang="en-US" dirty="0" smtClean="0">
                <a:solidFill>
                  <a:srgbClr val="FF0000"/>
                </a:solidFill>
              </a:rPr>
              <a:t>編碼時會出現亂碼，所以設置這段編碼時，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在傳送表單時會以</a:t>
            </a:r>
            <a:r>
              <a:rPr lang="en-US" altLang="zh-TW" dirty="0" smtClean="0">
                <a:solidFill>
                  <a:srgbClr val="FF0000"/>
                </a:solidFill>
              </a:rPr>
              <a:t>big5</a:t>
            </a:r>
            <a:r>
              <a:rPr lang="zh-TW" altLang="en-US" dirty="0" smtClean="0">
                <a:solidFill>
                  <a:srgbClr val="FF0000"/>
                </a:solidFill>
              </a:rPr>
              <a:t>發送資料，如果遇到非</a:t>
            </a:r>
            <a:r>
              <a:rPr lang="en-US" altLang="zh-TW" dirty="0" smtClean="0">
                <a:solidFill>
                  <a:srgbClr val="FF0000"/>
                </a:solidFill>
              </a:rPr>
              <a:t>big</a:t>
            </a:r>
            <a:r>
              <a:rPr lang="zh-TW" altLang="en-US" dirty="0" smtClean="0">
                <a:solidFill>
                  <a:srgbClr val="FF0000"/>
                </a:solidFill>
              </a:rPr>
              <a:t>無時會以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Entities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送出。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&lt;Meta http-equiv="Expires" Content="0"&gt;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：指定網頁暫存期間，過期後須到伺服器重新讀取，而不使用快取網頁，須使用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時間格式。如設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content=-1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，表永遠會讀取最新資料。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 http-equiv="Pragma" Content="No-cache"&gt;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：不保存記憶，每次訪問都刷新頁面，訪問者無法離線瀏覽。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&lt;Meta http-equiv=“cache-control” content=“no-cache” /&gt;</a:t>
            </a:r>
            <a:r>
              <a:rPr lang="zh-TW" altLang="en-US" dirty="0" smtClean="0">
                <a:solidFill>
                  <a:srgbClr val="FF0000"/>
                </a:solidFill>
              </a:rPr>
              <a:t>：效果同上方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 http-equiv="Pragma" Content="No-cache"&gt;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Controller </a:t>
            </a:r>
            <a:r>
              <a:rPr lang="zh-TW" altLang="en-US" dirty="0" smtClean="0"/>
              <a:t>生命週期說明：</a:t>
            </a:r>
            <a:r>
              <a:rPr lang="en-US" altLang="zh-TW" dirty="0" smtClean="0"/>
              <a:t>https://blogs.sap.com/2018/11/12/sapui5-controller-lifecycle-methods-explained/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  <a:r>
              <a:rPr lang="zh-TW" altLang="en-US" dirty="0" smtClean="0"/>
              <a:t>說明：</a:t>
            </a:r>
            <a:r>
              <a:rPr lang="en-US" altLang="zh-TW" dirty="0" smtClean="0"/>
              <a:t>https://blog.toright.com/posts/1203/%E6%B7%BA%E8%AB%87-http-method%EF%BC%9A%E8%A1%A8%E5%96%AE%E4%B8%AD%E7%9A%84-get-%E8%88%87-post-%E6%9C%89%E4%BB%80%E9%BA%BC%E5%B7%AE%E5%88%A5%EF%BC%9F.html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同步、異步說明：</a:t>
            </a:r>
            <a:r>
              <a:rPr lang="en-US" altLang="zh-TW" dirty="0" smtClean="0"/>
              <a:t>https://codertw.com/%E5%89%8D%E7%AB%AF%E9%96%8B%E7%99%BC/274560/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如需使用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的套件需要使用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掛入網頁中，放入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時，在網頁載入前就會先將套件載入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 strict</a:t>
            </a:r>
            <a:r>
              <a:rPr lang="zh-TW" altLang="en-US" dirty="0" smtClean="0"/>
              <a:t>介紹：</a:t>
            </a:r>
            <a:r>
              <a:rPr lang="en-US" altLang="zh-TW" dirty="0" smtClean="0"/>
              <a:t>https://dotblogs.com.tw/blackie1019/2013/08/30/115977</a:t>
            </a:r>
            <a:endParaRPr lang="en-US" altLang="zh-TW" dirty="0" smtClean="0"/>
          </a:p>
          <a:p>
            <a:r>
              <a:rPr lang="en-US" altLang="zh-TW" sz="1200" dirty="0" smtClean="0"/>
              <a:t>UIComponent.extend</a:t>
            </a:r>
            <a:r>
              <a:rPr lang="zh-TW" altLang="en-US" sz="1200" dirty="0" smtClean="0"/>
              <a:t>參考資訊：</a:t>
            </a:r>
            <a:r>
              <a:rPr lang="en-US" altLang="zh-TW" sz="1200" dirty="0" smtClean="0"/>
              <a:t>https://sapui5.hana.ondemand.com/#/api/sap.ui.core.UIComponent%23methods/Summary</a:t>
            </a:r>
            <a:endParaRPr lang="en-US" altLang="zh-TW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AF2FF-112D-4AA9-AB16-8FA63DFF9C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sapyard.com/odata-and-sap-netweaver-gateway-part-i-introduction/" TargetMode="External"/><Relationship Id="rId3" Type="http://schemas.openxmlformats.org/officeDocument/2006/relationships/hyperlink" Target="https://sapui5.hana.ondemand.com/sdk/test-resources/sap/m/demokit/iconExplorer/webapp/index.html#/overview/SAP-icons/?tab=grid&amp;icon=action" TargetMode="External"/><Relationship Id="rId2" Type="http://schemas.openxmlformats.org/officeDocument/2006/relationships/hyperlink" Target="https://openui5.hana.ondemand.com/1.32.5/docs/guide/3da5f4be63264db99f2e5b04c5e853db.html" TargetMode="External"/><Relationship Id="rId1" Type="http://schemas.openxmlformats.org/officeDocument/2006/relationships/hyperlink" Target="https://sapui5.hana.ondemand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SAPUI5_</a:t>
            </a:r>
            <a:r>
              <a:rPr lang="zh-TW" altLang="en-US" dirty="0" smtClean="0"/>
              <a:t>基礎配置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Tim</a:t>
            </a:r>
            <a:r>
              <a:rPr lang="zh-TW" altLang="en-US" dirty="0" smtClean="0"/>
              <a:t> </a:t>
            </a:r>
            <a:r>
              <a:rPr lang="en-US" altLang="zh-TW" dirty="0" smtClean="0"/>
              <a:t>2021/01/22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_index.html_</a:t>
            </a:r>
            <a:r>
              <a:rPr lang="zh-TW" altLang="en-US" dirty="0"/>
              <a:t>使用</a:t>
            </a:r>
            <a:r>
              <a:rPr lang="en-US" altLang="zh-TW" dirty="0"/>
              <a:t>SAPUI5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&lt;script type="text/javascript"&gt;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</a:t>
            </a:r>
            <a:r>
              <a:rPr lang="en-US" altLang="zh-TW" sz="3100" dirty="0">
                <a:solidFill>
                  <a:srgbClr val="0070C0"/>
                </a:solidFill>
              </a:rPr>
              <a:t>sap.ui.getCore().attachInit(function () {</a:t>
            </a:r>
            <a:endParaRPr lang="en-US" altLang="zh-TW" sz="31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    </a:t>
            </a:r>
            <a:r>
              <a:rPr lang="en-US" altLang="zh-TW" sz="3100" dirty="0">
                <a:solidFill>
                  <a:srgbClr val="00B050"/>
                </a:solidFill>
              </a:rPr>
              <a:t>$().ready(function () { </a:t>
            </a:r>
            <a:r>
              <a:rPr lang="en-US" altLang="zh-TW" sz="3100" dirty="0" smtClean="0">
                <a:solidFill>
                  <a:srgbClr val="00B050"/>
                </a:solidFill>
              </a:rPr>
              <a:t>//</a:t>
            </a:r>
            <a:r>
              <a:rPr lang="zh-TW" altLang="en-US" sz="3100" dirty="0" smtClean="0">
                <a:solidFill>
                  <a:srgbClr val="00B050"/>
                </a:solidFill>
              </a:rPr>
              <a:t>避免頁面保留</a:t>
            </a:r>
            <a:r>
              <a:rPr lang="en-US" altLang="zh-TW" sz="3100" dirty="0" smtClean="0">
                <a:solidFill>
                  <a:srgbClr val="00B050"/>
                </a:solidFill>
              </a:rPr>
              <a:t>cache</a:t>
            </a:r>
            <a:endParaRPr lang="en-US" altLang="zh-TW" sz="31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 smtClean="0">
                <a:solidFill>
                  <a:srgbClr val="00B050"/>
                </a:solidFill>
              </a:rPr>
              <a:t>                    $.ajaxSetup({</a:t>
            </a:r>
            <a:endParaRPr lang="en-US" altLang="zh-TW" sz="31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        cache: false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    });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});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   </a:t>
            </a:r>
            <a:r>
              <a:rPr lang="en-US" altLang="zh-TW" sz="3100" dirty="0">
                <a:solidFill>
                  <a:srgbClr val="FF0000"/>
                </a:solidFill>
              </a:rPr>
              <a:t> new sap.ui.core.ComponentContainer({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height: "100%",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name: "intai",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settings: {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    id: "intai"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}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}).placeAt("content");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</a:t>
            </a:r>
            <a:r>
              <a:rPr lang="en-US" altLang="zh-TW" sz="3100" dirty="0">
                <a:solidFill>
                  <a:srgbClr val="0070C0"/>
                </a:solidFill>
              </a:rPr>
              <a:t>});</a:t>
            </a:r>
            <a:endParaRPr lang="en-US" altLang="zh-TW" sz="31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&lt;/script&gt;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&lt;/head&gt;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&lt;body id='content' class='sapUiBody'&gt;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&lt;/body&gt;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&lt;/html&gt;</a:t>
            </a:r>
            <a:endParaRPr lang="en-US" altLang="zh-TW" sz="3100" dirty="0"/>
          </a:p>
          <a:p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491734"/>
            <a:ext cx="42672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這段可分為三個部分，如顏色所示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sap.ui.getCore().attachInit(function(){......});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/>
              <a:t>執行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的套件初始化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$().ready(function(){......});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$.get()</a:t>
            </a:r>
            <a:r>
              <a:rPr lang="zh-TW" altLang="en-US" dirty="0"/>
              <a:t>預設會啟用</a:t>
            </a:r>
            <a:r>
              <a:rPr lang="en-US" altLang="zh-TW" dirty="0"/>
              <a:t>cache</a:t>
            </a:r>
            <a:r>
              <a:rPr lang="zh-TW" altLang="en-US" dirty="0"/>
              <a:t>功能，同樣的</a:t>
            </a:r>
            <a:r>
              <a:rPr lang="en-US" altLang="zh-TW" dirty="0"/>
              <a:t>Request</a:t>
            </a:r>
            <a:r>
              <a:rPr lang="zh-TW" altLang="en-US" dirty="0"/>
              <a:t>第二次不會真的送出，而是直接由</a:t>
            </a:r>
            <a:r>
              <a:rPr lang="en-US" altLang="zh-TW" dirty="0"/>
              <a:t>cache</a:t>
            </a:r>
            <a:r>
              <a:rPr lang="zh-TW" altLang="en-US" dirty="0"/>
              <a:t>取回結果。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由於</a:t>
            </a:r>
            <a:r>
              <a:rPr lang="en-US" altLang="zh-TW" dirty="0"/>
              <a:t>SAPUI5</a:t>
            </a:r>
            <a:r>
              <a:rPr lang="zh-TW" altLang="en-US" dirty="0"/>
              <a:t>傳入後端的方式都是使用</a:t>
            </a:r>
            <a:r>
              <a:rPr lang="en-US" altLang="zh-TW" dirty="0"/>
              <a:t>get</a:t>
            </a:r>
            <a:r>
              <a:rPr lang="zh-TW" altLang="en-US" dirty="0"/>
              <a:t>的方式，所以需要使用</a:t>
            </a:r>
            <a:r>
              <a:rPr lang="en-US" altLang="zh-TW" dirty="0"/>
              <a:t>ajaxSetup</a:t>
            </a:r>
            <a:r>
              <a:rPr lang="zh-TW" altLang="en-US" dirty="0"/>
              <a:t>，</a:t>
            </a:r>
            <a:r>
              <a:rPr lang="en-US" altLang="zh-TW" dirty="0"/>
              <a:t>ajax</a:t>
            </a:r>
            <a:r>
              <a:rPr lang="zh-TW" altLang="en-US" dirty="0"/>
              <a:t>的預設設定的</a:t>
            </a:r>
            <a:r>
              <a:rPr lang="en-US" altLang="zh-TW" dirty="0"/>
              <a:t>cache</a:t>
            </a:r>
            <a:r>
              <a:rPr lang="zh-TW" altLang="en-US" dirty="0"/>
              <a:t>關閉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_index.html_</a:t>
            </a:r>
            <a:r>
              <a:rPr lang="zh-TW" altLang="en-US" dirty="0"/>
              <a:t>使用</a:t>
            </a:r>
            <a:r>
              <a:rPr lang="en-US" altLang="zh-TW" dirty="0"/>
              <a:t>SAPUI5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&lt;script type="text/javascript"&gt;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</a:t>
            </a:r>
            <a:r>
              <a:rPr lang="en-US" altLang="zh-TW" sz="3100" dirty="0">
                <a:solidFill>
                  <a:srgbClr val="0070C0"/>
                </a:solidFill>
              </a:rPr>
              <a:t>sap.ui.getCore().attachInit(function () {</a:t>
            </a:r>
            <a:endParaRPr lang="en-US" altLang="zh-TW" sz="31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    </a:t>
            </a:r>
            <a:r>
              <a:rPr lang="en-US" altLang="zh-TW" sz="3100" dirty="0">
                <a:solidFill>
                  <a:srgbClr val="00B050"/>
                </a:solidFill>
              </a:rPr>
              <a:t>$().ready(function () { </a:t>
            </a:r>
            <a:r>
              <a:rPr lang="en-US" altLang="zh-TW" sz="3100" dirty="0" smtClean="0">
                <a:solidFill>
                  <a:srgbClr val="00B050"/>
                </a:solidFill>
              </a:rPr>
              <a:t>//</a:t>
            </a:r>
            <a:r>
              <a:rPr lang="zh-TW" altLang="en-US" sz="3100" dirty="0" smtClean="0">
                <a:solidFill>
                  <a:srgbClr val="00B050"/>
                </a:solidFill>
              </a:rPr>
              <a:t>避免頁面保留</a:t>
            </a:r>
            <a:r>
              <a:rPr lang="en-US" altLang="zh-TW" sz="3100" dirty="0" smtClean="0">
                <a:solidFill>
                  <a:srgbClr val="00B050"/>
                </a:solidFill>
              </a:rPr>
              <a:t>cache</a:t>
            </a:r>
            <a:endParaRPr lang="en-US" altLang="zh-TW" sz="31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 smtClean="0">
                <a:solidFill>
                  <a:srgbClr val="00B050"/>
                </a:solidFill>
              </a:rPr>
              <a:t>                    $.ajaxSetup({</a:t>
            </a:r>
            <a:endParaRPr lang="en-US" altLang="zh-TW" sz="31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        cache: false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    });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00B050"/>
                </a:solidFill>
              </a:rPr>
              <a:t>                });</a:t>
            </a:r>
            <a:endParaRPr lang="en-US" altLang="zh-TW" sz="31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   </a:t>
            </a:r>
            <a:r>
              <a:rPr lang="en-US" altLang="zh-TW" sz="3100" dirty="0">
                <a:solidFill>
                  <a:srgbClr val="FF0000"/>
                </a:solidFill>
              </a:rPr>
              <a:t> new sap.ui.core.ComponentContainer({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height: "100%",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name: "intai",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settings: {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    id: "intai"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    }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                }).placeAt("content");</a:t>
            </a:r>
            <a:endParaRPr lang="en-US" altLang="zh-TW" sz="31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    </a:t>
            </a:r>
            <a:r>
              <a:rPr lang="en-US" altLang="zh-TW" sz="3100" dirty="0">
                <a:solidFill>
                  <a:srgbClr val="0070C0"/>
                </a:solidFill>
              </a:rPr>
              <a:t>});</a:t>
            </a:r>
            <a:endParaRPr lang="en-US" altLang="zh-TW" sz="31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    &lt;/script&gt;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&lt;/head&gt;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&lt;body id='content' class='sapUiBody'&gt;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    &lt;/body&gt;</a:t>
            </a:r>
            <a:endParaRPr lang="en-US" altLang="zh-TW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100" dirty="0"/>
              <a:t>&lt;/html&gt;</a:t>
            </a:r>
            <a:endParaRPr lang="en-US" altLang="zh-TW" sz="3100" dirty="0"/>
          </a:p>
          <a:p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491733"/>
            <a:ext cx="42672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 sap.ui.core.ComponentContainer({....});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生成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component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/>
              <a:t>component</a:t>
            </a:r>
            <a:r>
              <a:rPr lang="zh-TW" altLang="en-US" dirty="0" smtClean="0"/>
              <a:t>相關參數</a:t>
            </a:r>
            <a:endParaRPr lang="en-US" altLang="zh-TW" dirty="0" smtClean="0"/>
          </a:p>
          <a:p>
            <a:r>
              <a:rPr lang="en-US" altLang="zh-TW" dirty="0" smtClean="0"/>
              <a:t>Height</a:t>
            </a:r>
            <a:r>
              <a:rPr lang="zh-TW" altLang="en-US" dirty="0" smtClean="0"/>
              <a:t>：定義此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的高度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：定</a:t>
            </a:r>
            <a:r>
              <a:rPr lang="zh-TW" altLang="en-US" dirty="0"/>
              <a:t>義取得此</a:t>
            </a:r>
            <a:r>
              <a:rPr lang="en-US" altLang="zh-TW" dirty="0"/>
              <a:t>component</a:t>
            </a:r>
            <a:r>
              <a:rPr lang="zh-TW" altLang="en-US" dirty="0"/>
              <a:t>路徑位</a:t>
            </a:r>
            <a:r>
              <a:rPr lang="zh-TW" altLang="en-US" dirty="0" smtClean="0"/>
              <a:t>置</a:t>
            </a:r>
            <a:r>
              <a:rPr lang="en-US" altLang="zh-TW" dirty="0" smtClean="0"/>
              <a:t>Id</a:t>
            </a:r>
            <a:r>
              <a:rPr lang="zh-TW" altLang="en-US" dirty="0"/>
              <a:t>：定意此</a:t>
            </a:r>
            <a:r>
              <a:rPr lang="en-US" altLang="zh-TW" dirty="0"/>
              <a:t>component</a:t>
            </a:r>
            <a:r>
              <a:rPr lang="zh-TW" altLang="en-US" dirty="0"/>
              <a:t>的名稱</a:t>
            </a:r>
            <a:r>
              <a:rPr lang="en-US" altLang="zh-TW" dirty="0"/>
              <a:t>(</a:t>
            </a:r>
            <a:r>
              <a:rPr lang="zh-TW" altLang="en-US" dirty="0"/>
              <a:t>非路徑位置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需建立一個檔案，命名為</a:t>
            </a:r>
            <a:r>
              <a:rPr lang="en-US" altLang="zh-TW" dirty="0" smtClean="0"/>
              <a:t>Component.js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才可讀取到檔案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此為標準設定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* 大小寫在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會影響到抓取，必須完全相同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.placeAt(“content”);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將生成的物件放入</a:t>
            </a:r>
            <a:r>
              <a:rPr lang="en-US" altLang="zh-TW" dirty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content</a:t>
            </a:r>
            <a:r>
              <a:rPr lang="zh-TW" altLang="en-US" dirty="0" smtClean="0"/>
              <a:t>的物件內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Index.html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Component.js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Conponent</a:t>
            </a:r>
            <a:r>
              <a:rPr lang="zh-TW" altLang="en-US" b="1" dirty="0" smtClean="0">
                <a:solidFill>
                  <a:srgbClr val="FF0000"/>
                </a:solidFill>
              </a:rPr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sapui5</a:t>
            </a:r>
            <a:r>
              <a:rPr lang="zh-TW" altLang="en-US" b="1" dirty="0" smtClean="0">
                <a:solidFill>
                  <a:srgbClr val="FF0000"/>
                </a:solidFill>
              </a:rPr>
              <a:t>裡面獨立且重複使用的物件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Manifest.json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 smtClean="0"/>
              <a:t>XXX.view.xml</a:t>
            </a:r>
            <a:endParaRPr lang="en-US" altLang="zh-TW" dirty="0" smtClean="0"/>
          </a:p>
          <a:p>
            <a:r>
              <a:rPr lang="en-US" altLang="zh-TW" dirty="0" smtClean="0"/>
              <a:t>XXX.controller.js</a:t>
            </a:r>
            <a:endParaRPr lang="en-US" altLang="zh-TW" dirty="0" smtClean="0"/>
          </a:p>
          <a:p>
            <a:r>
              <a:rPr lang="en-US" altLang="zh-TW" dirty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將一些共同使用的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統整起來，並建立一個階層較高的單位，可以統整所有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需要用的資料。</a:t>
            </a:r>
            <a:endParaRPr lang="en-US" altLang="zh-TW" dirty="0" smtClean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：當畫面</a:t>
            </a:r>
            <a:r>
              <a:rPr lang="en-US" altLang="zh-TW" dirty="0" smtClean="0"/>
              <a:t>(View)</a:t>
            </a:r>
            <a:r>
              <a:rPr lang="zh-TW" altLang="en-US" dirty="0" smtClean="0"/>
              <a:t>切換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時，由</a:t>
            </a:r>
            <a:r>
              <a:rPr lang="en-US" altLang="zh-TW" dirty="0" smtClean="0"/>
              <a:t>Router</a:t>
            </a:r>
            <a:r>
              <a:rPr lang="zh-TW" altLang="en-US" dirty="0" smtClean="0"/>
              <a:t>進行記錄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並控制路徑。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276600"/>
            <a:ext cx="3962400" cy="3453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 smtClean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sap.ui.define([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   </a:t>
            </a:r>
            <a:r>
              <a:rPr lang="en-US" altLang="zh-TW" b="1" dirty="0">
                <a:solidFill>
                  <a:srgbClr val="FF0000"/>
                </a:solidFill>
              </a:rPr>
              <a:t> "sap/ui/core/UIComponent"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], function</a:t>
            </a:r>
            <a:r>
              <a:rPr lang="en-US" altLang="zh-TW" b="1" dirty="0"/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(UIComponent) {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   "use strict";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return UIComponent.extend("intai.Component",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metadata: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manifest: "json"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init: function ()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UIComponent.prototype.init.apply(this, arguments);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this.getRouter().initialize();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});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});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sap.ui.define(</a:t>
            </a:r>
            <a:r>
              <a:rPr lang="en-US" altLang="zh-TW" dirty="0" smtClean="0">
                <a:solidFill>
                  <a:srgbClr val="00B050"/>
                </a:solidFill>
              </a:rPr>
              <a:t>[‘xxxxxx’]</a:t>
            </a:r>
            <a:r>
              <a:rPr lang="en-US" altLang="zh-TW" dirty="0" smtClean="0"/>
              <a:t>,function(){});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sap.ui.define</a:t>
            </a:r>
            <a:r>
              <a:rPr lang="zh-TW" altLang="en-US" dirty="0" smtClean="0"/>
              <a:t>將此</a:t>
            </a:r>
            <a:r>
              <a:rPr lang="en-US" altLang="zh-TW" dirty="0" smtClean="0"/>
              <a:t>Component.js</a:t>
            </a:r>
            <a:r>
              <a:rPr lang="zh-TW" altLang="en-US" dirty="0" smtClean="0"/>
              <a:t>宣告為一個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套件。</a:t>
            </a:r>
            <a:endParaRPr lang="en-US" altLang="zh-TW" dirty="0" smtClean="0"/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[‘</a:t>
            </a:r>
            <a:r>
              <a:rPr lang="en-US" altLang="zh-TW" dirty="0">
                <a:solidFill>
                  <a:srgbClr val="00B050"/>
                </a:solidFill>
              </a:rPr>
              <a:t>xxxxxx</a:t>
            </a:r>
            <a:r>
              <a:rPr lang="en-US" altLang="zh-TW" dirty="0" smtClean="0">
                <a:solidFill>
                  <a:srgbClr val="00B050"/>
                </a:solidFill>
              </a:rPr>
              <a:t>’]</a:t>
            </a:r>
            <a:r>
              <a:rPr lang="zh-TW" altLang="en-US" dirty="0" smtClean="0"/>
              <a:t>是放入</a:t>
            </a:r>
            <a:r>
              <a:rPr lang="zh-TW" altLang="en-US" dirty="0"/>
              <a:t>需要使用到</a:t>
            </a:r>
            <a:r>
              <a:rPr lang="zh-TW" altLang="en-US" dirty="0" smtClean="0"/>
              <a:t>的物件，類似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的效果，輸入的值代表路徑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可進入</a:t>
            </a:r>
            <a:r>
              <a:rPr lang="en-US" altLang="zh-TW" dirty="0" smtClean="0"/>
              <a:t>/resources/</a:t>
            </a:r>
            <a:r>
              <a:rPr lang="zh-TW" altLang="en-US" dirty="0" smtClean="0"/>
              <a:t>找到相應的檔案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將物件放入</a:t>
            </a:r>
            <a:r>
              <a:rPr lang="en-US" altLang="zh-TW" dirty="0" smtClean="0"/>
              <a:t>function()</a:t>
            </a:r>
            <a:r>
              <a:rPr lang="zh-TW" altLang="en-US" dirty="0" smtClean="0"/>
              <a:t>中可方便使用該方法類別。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sap.ui.define([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"sap/ui/core/UIComponent"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], function (UIComponent)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</a:t>
            </a:r>
            <a:r>
              <a:rPr lang="en-US" altLang="zh-TW" b="1" dirty="0">
                <a:solidFill>
                  <a:srgbClr val="FF0000"/>
                </a:solidFill>
              </a:rPr>
              <a:t> "use strict";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return UIComponent.extend("intai.Component", {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       metadata: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manifest: "json"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init: function ()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UIComponent.prototype.init.apply(this, arguments);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this.getRouter().initialize();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b="1" dirty="0">
                <a:solidFill>
                  <a:srgbClr val="FF0000"/>
                </a:solidFill>
              </a:rPr>
              <a:t>});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TW" dirty="0" smtClean="0"/>
              <a:t>“use strict”</a:t>
            </a:r>
            <a:r>
              <a:rPr lang="zh-TW" altLang="en-US" dirty="0" smtClean="0"/>
              <a:t>：</a:t>
            </a:r>
            <a:r>
              <a:rPr lang="zh-TW" altLang="en-US" dirty="0"/>
              <a:t>宣</a:t>
            </a:r>
            <a:r>
              <a:rPr lang="zh-TW" altLang="en-US" dirty="0" smtClean="0"/>
              <a:t>告此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使用嚴謹模式，增強對語法的檢查，需加在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開頭。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影響舉例：變數使用前需要先宣告、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使用規則更改。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return  UIComponent.extend(</a:t>
            </a:r>
            <a:r>
              <a:rPr lang="en-US" altLang="zh-TW" sz="2800" dirty="0" smtClean="0">
                <a:solidFill>
                  <a:srgbClr val="0070C0"/>
                </a:solidFill>
              </a:rPr>
              <a:t>"</a:t>
            </a:r>
            <a:r>
              <a:rPr lang="en-US" altLang="zh-TW" sz="2800" dirty="0">
                <a:solidFill>
                  <a:srgbClr val="0070C0"/>
                </a:solidFill>
              </a:rPr>
              <a:t>intai.Component"</a:t>
            </a:r>
            <a:r>
              <a:rPr lang="en-US" altLang="zh-TW" sz="2800" dirty="0"/>
              <a:t>, </a:t>
            </a:r>
            <a:r>
              <a:rPr lang="en-US" altLang="zh-TW" sz="2800" dirty="0" smtClean="0">
                <a:solidFill>
                  <a:srgbClr val="FF0000"/>
                </a:solidFill>
              </a:rPr>
              <a:t>{}</a:t>
            </a:r>
            <a:r>
              <a:rPr lang="en-US" altLang="zh-TW" sz="2800" dirty="0" smtClean="0"/>
              <a:t>);</a:t>
            </a:r>
            <a:endParaRPr lang="en-US" altLang="zh-TW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UIComponent.extend</a:t>
            </a:r>
            <a:r>
              <a:rPr lang="zh-TW" altLang="en-US" dirty="0" smtClean="0"/>
              <a:t>：類似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的寫法，創建一個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的子物件，其中需放入其</a:t>
            </a:r>
            <a:r>
              <a:rPr lang="zh-TW" altLang="en-US" dirty="0" smtClean="0">
                <a:solidFill>
                  <a:srgbClr val="0070C0"/>
                </a:solidFill>
              </a:rPr>
              <a:t>名稱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路徑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相關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參數</a:t>
            </a:r>
            <a:r>
              <a:rPr lang="en-US" altLang="zh-TW" dirty="0" smtClean="0">
                <a:solidFill>
                  <a:srgbClr val="FF0000"/>
                </a:solidFill>
              </a:rPr>
              <a:t>(metadata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init...)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sap.ui.define([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"sap/ui/core/UIComponent"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], function (UIComponent)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"use strict";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return UIComponent.extend("intai.Component",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b="1" dirty="0">
                <a:solidFill>
                  <a:srgbClr val="FF0000"/>
                </a:solidFill>
              </a:rPr>
              <a:t>metadata: {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    manifest: "json"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},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init: function () {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    UIComponent.prototype.init.apply(this, arguments);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    this.getRouter().initialize();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        }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   });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_Component.js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900" dirty="0" smtClean="0"/>
              <a:t>metadata{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    manifest :json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},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init: function () {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    UIComponent.prototype.init.apply(this, arguments);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    this.getRouter().initialize();</a:t>
            </a:r>
            <a:endParaRPr lang="en-US" altLang="zh-TW" sz="2900" dirty="0" smtClean="0"/>
          </a:p>
          <a:p>
            <a:pPr marL="0" indent="0">
              <a:buNone/>
            </a:pPr>
            <a:r>
              <a:rPr lang="en-US" altLang="zh-TW" sz="2900" dirty="0" smtClean="0"/>
              <a:t> }</a:t>
            </a:r>
            <a:endParaRPr lang="en-US" altLang="zh-TW" sz="2900" dirty="0" smtClean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3300" y="2057400"/>
            <a:ext cx="5105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取</a:t>
            </a:r>
            <a:r>
              <a:rPr lang="zh-TW" altLang="en-US" dirty="0">
                <a:sym typeface="Wingdings" panose="05000000000000000000" pitchFamily="2" charset="2"/>
              </a:rPr>
              <a:t>得配置檔案，需建立</a:t>
            </a:r>
            <a:r>
              <a:rPr lang="en-US" altLang="zh-TW" dirty="0">
                <a:sym typeface="Wingdings" panose="05000000000000000000" pitchFamily="2" charset="2"/>
              </a:rPr>
              <a:t>manifest.json</a:t>
            </a:r>
            <a:r>
              <a:rPr lang="zh-TW" altLang="en-US" dirty="0" smtClean="0">
                <a:sym typeface="Wingdings" panose="05000000000000000000" pitchFamily="2" charset="2"/>
              </a:rPr>
              <a:t>，檔案路</a:t>
            </a:r>
            <a:r>
              <a:rPr lang="zh-TW" altLang="en-US" dirty="0">
                <a:sym typeface="Wingdings" panose="05000000000000000000" pitchFamily="2" charset="2"/>
              </a:rPr>
              <a:t>徑需與</a:t>
            </a:r>
            <a:r>
              <a:rPr lang="en-US" altLang="zh-TW" dirty="0">
                <a:sym typeface="Wingdings" panose="05000000000000000000" pitchFamily="2" charset="2"/>
              </a:rPr>
              <a:t>Component.js</a:t>
            </a:r>
            <a:r>
              <a:rPr lang="zh-TW" altLang="en-US" dirty="0">
                <a:sym typeface="Wingdings" panose="05000000000000000000" pitchFamily="2" charset="2"/>
              </a:rPr>
              <a:t>相同，檔案名稱必須相</a:t>
            </a:r>
            <a:r>
              <a:rPr lang="zh-TW" altLang="en-US" dirty="0" smtClean="0">
                <a:sym typeface="Wingdings" panose="05000000000000000000" pitchFamily="2" charset="2"/>
              </a:rPr>
              <a:t>同。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86100" y="238056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4419600"/>
            <a:ext cx="2667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取</a:t>
            </a:r>
            <a:r>
              <a:rPr lang="zh-TW" altLang="en-US" dirty="0" smtClean="0"/>
              <a:t>得</a:t>
            </a:r>
            <a:r>
              <a:rPr lang="en-US" altLang="zh-TW" dirty="0" smtClean="0"/>
              <a:t>Router</a:t>
            </a:r>
            <a:r>
              <a:rPr lang="zh-TW" altLang="en-US" dirty="0" smtClean="0"/>
              <a:t>並進行初始化</a:t>
            </a:r>
            <a:endParaRPr lang="zh-TW" alt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5029200" y="460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819400"/>
            <a:ext cx="398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進行</a:t>
            </a:r>
            <a:r>
              <a:rPr lang="en-US" altLang="zh-TW" dirty="0" smtClean="0"/>
              <a:t>UIComponent</a:t>
            </a:r>
            <a:r>
              <a:rPr lang="zh-TW" altLang="en-US" dirty="0" smtClean="0"/>
              <a:t>的初始化，執行完後可</a:t>
            </a:r>
            <a:r>
              <a:rPr lang="zh-TW" altLang="en-US" dirty="0"/>
              <a:t>以使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console.log</a:t>
            </a:r>
            <a:r>
              <a:rPr lang="zh-TW" altLang="en-US" dirty="0" smtClean="0"/>
              <a:t>查看結果</a:t>
            </a:r>
            <a:r>
              <a:rPr lang="en-US" altLang="zh-TW" dirty="0" smtClean="0"/>
              <a:t>UIComponent.extend</a:t>
            </a:r>
            <a:endParaRPr lang="zh-TW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57600" y="3281065"/>
            <a:ext cx="44450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SAPUI5_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endParaRPr lang="en-US" altLang="zh-TW" sz="1100" dirty="0" smtClean="0"/>
          </a:p>
          <a:p>
            <a:r>
              <a:rPr lang="zh-TW" altLang="en-US" dirty="0"/>
              <a:t>架</a:t>
            </a:r>
            <a:r>
              <a:rPr lang="zh-TW" altLang="en-US" dirty="0" smtClean="0"/>
              <a:t>構</a:t>
            </a:r>
            <a:endParaRPr lang="en-US" altLang="zh-TW" dirty="0" smtClean="0"/>
          </a:p>
          <a:p>
            <a:endParaRPr lang="en-US" altLang="zh-TW" sz="1100" dirty="0" smtClean="0"/>
          </a:p>
          <a:p>
            <a:r>
              <a:rPr lang="zh-TW" altLang="en-US" dirty="0" smtClean="0"/>
              <a:t>原件</a:t>
            </a:r>
            <a:endParaRPr lang="en-US" altLang="zh-TW" dirty="0" smtClean="0"/>
          </a:p>
          <a:p>
            <a:endParaRPr lang="en-US" altLang="zh-TW" sz="1000" dirty="0" smtClean="0"/>
          </a:p>
          <a:p>
            <a:r>
              <a:rPr lang="en-US" altLang="zh-TW" dirty="0" smtClean="0"/>
              <a:t>Debug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000" dirty="0" smtClean="0"/>
          </a:p>
          <a:p>
            <a:r>
              <a:rPr lang="zh-TW" altLang="en-US" dirty="0"/>
              <a:t>資</a:t>
            </a:r>
            <a:r>
              <a:rPr lang="zh-TW" altLang="en-US" dirty="0" smtClean="0"/>
              <a:t>源分享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Index.html</a:t>
            </a:r>
            <a:endParaRPr lang="en-US" altLang="zh-TW" dirty="0" smtClean="0"/>
          </a:p>
          <a:p>
            <a:r>
              <a:rPr lang="en-US" altLang="zh-TW" dirty="0" smtClean="0"/>
              <a:t>Component.js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Manifest.json</a:t>
            </a:r>
            <a:r>
              <a:rPr lang="zh-TW" altLang="en-US" b="1" dirty="0" smtClean="0">
                <a:solidFill>
                  <a:srgbClr val="FF0000"/>
                </a:solidFill>
              </a:rPr>
              <a:t>：以</a:t>
            </a:r>
            <a:r>
              <a:rPr lang="en-US" altLang="zh-TW" b="1" dirty="0" smtClean="0">
                <a:solidFill>
                  <a:srgbClr val="FF0000"/>
                </a:solidFill>
              </a:rPr>
              <a:t>JSON</a:t>
            </a:r>
            <a:r>
              <a:rPr lang="zh-TW" altLang="en-US" b="1" dirty="0" smtClean="0">
                <a:solidFill>
                  <a:srgbClr val="FF0000"/>
                </a:solidFill>
              </a:rPr>
              <a:t>格式配置所有應用程序需</a:t>
            </a:r>
            <a:r>
              <a:rPr lang="zh-TW" altLang="en-US" b="1" dirty="0">
                <a:solidFill>
                  <a:srgbClr val="FF0000"/>
                </a:solidFill>
              </a:rPr>
              <a:t>要的全局參</a:t>
            </a:r>
            <a:r>
              <a:rPr lang="zh-TW" altLang="en-US" b="1" dirty="0" smtClean="0">
                <a:solidFill>
                  <a:srgbClr val="FF0000"/>
                </a:solidFill>
              </a:rPr>
              <a:t>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 smtClean="0"/>
              <a:t>XXX.view.xml</a:t>
            </a:r>
            <a:endParaRPr lang="en-US" altLang="zh-TW" dirty="0" smtClean="0"/>
          </a:p>
          <a:p>
            <a:r>
              <a:rPr lang="en-US" altLang="zh-TW" dirty="0" smtClean="0"/>
              <a:t>XXX.controller.js</a:t>
            </a:r>
            <a:endParaRPr lang="en-US" altLang="zh-TW" dirty="0" smtClean="0"/>
          </a:p>
          <a:p>
            <a:r>
              <a:rPr lang="en-US" altLang="zh-TW" dirty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主要可分為三個部</a:t>
            </a:r>
            <a:r>
              <a:rPr lang="zh-TW" altLang="en-US" dirty="0" smtClean="0"/>
              <a:t>分設定，分別為</a:t>
            </a:r>
            <a:r>
              <a:rPr lang="en-US" altLang="zh-TW" dirty="0" smtClean="0"/>
              <a:t>sap.app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sap.ui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sap.ui5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"_</a:t>
            </a:r>
            <a:r>
              <a:rPr lang="en-US" altLang="zh-TW" dirty="0"/>
              <a:t>version": "1.8.0",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/>
              <a:t>sap.app": </a:t>
            </a:r>
            <a:r>
              <a:rPr lang="en-US" altLang="zh-TW" dirty="0" smtClean="0"/>
              <a:t>{.....},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"sap.ui": </a:t>
            </a:r>
            <a:r>
              <a:rPr lang="en-US" altLang="zh-TW" dirty="0" smtClean="0"/>
              <a:t>{.....},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"sap.ui5</a:t>
            </a:r>
            <a:r>
              <a:rPr lang="en-US" altLang="zh-TW" dirty="0" smtClean="0"/>
              <a:t>":{.....}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53000" y="3156466"/>
            <a:ext cx="32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manifest</a:t>
            </a:r>
            <a:r>
              <a:rPr lang="zh-TW" altLang="en-US" dirty="0"/>
              <a:t>使用的版本</a:t>
            </a:r>
            <a:endParaRPr lang="zh-TW" alt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43400" y="33411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3657600"/>
            <a:ext cx="2819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設定此網頁的通用設定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886200" y="384226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4267200"/>
            <a:ext cx="2819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設定此網頁的通用</a:t>
            </a:r>
            <a:r>
              <a:rPr lang="en-US" altLang="zh-TW" dirty="0" smtClean="0"/>
              <a:t>UI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581400" y="4451866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4814332"/>
            <a:ext cx="2895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設定此網頁的特定</a:t>
            </a:r>
            <a:r>
              <a:rPr lang="en-US" altLang="zh-TW" dirty="0" smtClean="0"/>
              <a:t>UI5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581400" y="499899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"sap.app":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"id": "intai",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"type": "application",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"i18n": "i18n/i18n.properties",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"title": "{{app.Title}}",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"description": "{{app.Description}}",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"applicationVersion":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"version": "1.0.0"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"dataSources": {}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306" y="1970246"/>
            <a:ext cx="6164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網頁</a:t>
            </a:r>
            <a:r>
              <a:rPr lang="en-US" altLang="zh-TW" dirty="0"/>
              <a:t>app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，需與</a:t>
            </a:r>
            <a:r>
              <a:rPr lang="en-US" altLang="zh-TW" dirty="0" smtClean="0"/>
              <a:t>component</a:t>
            </a:r>
            <a:r>
              <a:rPr lang="zh-TW" altLang="en-US" dirty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相應</a:t>
            </a:r>
            <a:r>
              <a:rPr lang="en-US" altLang="zh-TW" dirty="0" smtClean="0"/>
              <a:t>(index.html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2377996"/>
            <a:ext cx="4876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網頁</a:t>
            </a:r>
            <a:r>
              <a:rPr lang="en-US" altLang="zh-TW" dirty="0"/>
              <a:t>app</a:t>
            </a:r>
            <a:r>
              <a:rPr lang="zh-TW" altLang="en-US" dirty="0" smtClean="0"/>
              <a:t>的型態，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為應用程序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739430"/>
            <a:ext cx="3429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</a:t>
            </a:r>
            <a:r>
              <a:rPr lang="zh-TW" altLang="en-US" dirty="0" smtClean="0"/>
              <a:t>頁使用的</a:t>
            </a:r>
            <a:r>
              <a:rPr lang="en-US" altLang="zh-TW" dirty="0" smtClean="0"/>
              <a:t>i18n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3765" y="3505200"/>
            <a:ext cx="2549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的說明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1382" y="4038599"/>
            <a:ext cx="3429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的版本，可用於版本控制</a:t>
            </a:r>
            <a:endParaRPr lang="zh-TW" altLang="en-US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640448" y="2154912"/>
            <a:ext cx="3388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3962400" y="256266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1600" y="292409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5791201" y="3689866"/>
            <a:ext cx="422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 flipV="1">
            <a:off x="4097482" y="4361764"/>
            <a:ext cx="7239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4952999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可設定此網頁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使用的外部資源，如有使用</a:t>
            </a:r>
            <a:r>
              <a:rPr lang="en-US" altLang="zh-TW" dirty="0" smtClean="0"/>
              <a:t>Odata</a:t>
            </a:r>
            <a:r>
              <a:rPr lang="zh-TW" altLang="en-US" dirty="0" smtClean="0"/>
              <a:t>需在此進行設定</a:t>
            </a:r>
            <a:endParaRPr lang="en-US" altLang="zh-TW" dirty="0" smtClean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3429000" y="5276164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85435" y="3121462"/>
            <a:ext cx="2401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設定此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的標題</a:t>
            </a:r>
            <a:endParaRPr lang="zh-TW" altLang="en-US" dirty="0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>
            <a:off x="4076701" y="3306128"/>
            <a:ext cx="608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"sap.ui":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"technology": "UI5",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"deviceTypes": 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"desktop": true,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"tablet": true,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"phone": true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"supportedThemes": [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"sap_hcb",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"sap_bluecrystal",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    "sap_belize"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    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866900"/>
            <a:ext cx="335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指定所使用的技</a:t>
            </a:r>
            <a:r>
              <a:rPr lang="zh-TW" altLang="en-US" dirty="0" smtClean="0"/>
              <a:t>術，值只有</a:t>
            </a:r>
            <a:r>
              <a:rPr lang="en-US" altLang="zh-TW" dirty="0" smtClean="0"/>
              <a:t>UI5</a:t>
            </a:r>
            <a:endParaRPr lang="zh-TW" alt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17900" y="2051566"/>
            <a:ext cx="36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514600"/>
            <a:ext cx="4419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設定可以使用的設</a:t>
            </a:r>
            <a:r>
              <a:rPr lang="zh-TW" altLang="en-US" dirty="0" smtClean="0"/>
              <a:t>備，</a:t>
            </a:r>
            <a:r>
              <a:rPr lang="en-US" altLang="zh-TW" dirty="0" smtClean="0"/>
              <a:t>desktop</a:t>
            </a:r>
            <a:r>
              <a:rPr lang="zh-TW" altLang="en-US" dirty="0" smtClean="0"/>
              <a:t>為電腦設備，</a:t>
            </a:r>
            <a:r>
              <a:rPr lang="en-US" altLang="zh-TW" dirty="0" smtClean="0"/>
              <a:t>tablet</a:t>
            </a:r>
            <a:r>
              <a:rPr lang="zh-TW" altLang="en-US" dirty="0" smtClean="0"/>
              <a:t>為平板，</a:t>
            </a:r>
            <a:r>
              <a:rPr lang="en-US" altLang="zh-TW" dirty="0" smtClean="0"/>
              <a:t>phone</a:t>
            </a:r>
            <a:r>
              <a:rPr lang="zh-TW" altLang="en-US" dirty="0" smtClean="0"/>
              <a:t>為手機</a:t>
            </a:r>
            <a:endParaRPr lang="en-US" altLang="zh-TW" dirty="0" smtClean="0"/>
          </a:p>
          <a:p>
            <a:r>
              <a:rPr lang="en-US" altLang="zh-TW" dirty="0" smtClean="0"/>
              <a:t>(true</a:t>
            </a:r>
            <a:r>
              <a:rPr lang="zh-TW" altLang="en-US" dirty="0" smtClean="0"/>
              <a:t>為可使用，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為不可使用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200400" y="29762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1000" y="3949700"/>
            <a:ext cx="4114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指</a:t>
            </a:r>
            <a:r>
              <a:rPr lang="zh-TW" altLang="en-US" dirty="0"/>
              <a:t>定可以使用的主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主題的設定在</a:t>
            </a:r>
            <a:r>
              <a:rPr lang="en-US" altLang="zh-TW" dirty="0" smtClean="0"/>
              <a:t>index.html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3702050" y="4272865"/>
            <a:ext cx="4889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/>
              <a:t>"sap.ui5":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"rootView": "intai.app.App",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"dependencies":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"minUI5Version": "1.30",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"libs":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},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"contentDensities":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"compact": false,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"cozy": false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},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"models":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"i18n":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    "type": "sap.ui.model.resource.ResourceModel",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    "settings":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        "bundleName": "intai.i18n.i18n"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    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},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"resources": 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    "css": []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        </a:t>
            </a:r>
            <a:r>
              <a:rPr lang="en-US" altLang="zh-TW" sz="1600" dirty="0" smtClean="0"/>
              <a:t>},</a:t>
            </a:r>
            <a:endParaRPr lang="en-US" altLang="zh-TW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7564" y="1770208"/>
            <a:ext cx="29556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此設定為此網頁</a:t>
            </a:r>
            <a:r>
              <a:rPr lang="en-US" altLang="zh-TW" sz="1400" dirty="0" smtClean="0"/>
              <a:t>app</a:t>
            </a:r>
            <a:r>
              <a:rPr lang="zh-TW" altLang="en-US" sz="1400" dirty="0" smtClean="0"/>
              <a:t>使用的初始</a:t>
            </a:r>
            <a:r>
              <a:rPr lang="en-US" altLang="zh-TW" sz="1400" dirty="0" smtClean="0"/>
              <a:t>view</a:t>
            </a:r>
            <a:endParaRPr lang="zh-TW" altLang="en-US" sz="1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165768" y="1924097"/>
            <a:ext cx="4317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2139540"/>
            <a:ext cx="53340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此設定為此網頁</a:t>
            </a:r>
            <a:r>
              <a:rPr lang="en-US" altLang="zh-TW" sz="1400" dirty="0" smtClean="0"/>
              <a:t>app</a:t>
            </a:r>
            <a:r>
              <a:rPr lang="zh-TW" altLang="en-US" sz="1400" dirty="0" smtClean="0"/>
              <a:t>需使用的外部依賴關係，</a:t>
            </a:r>
            <a:endParaRPr lang="en-US" altLang="zh-TW" sz="1400" dirty="0" smtClean="0"/>
          </a:p>
          <a:p>
            <a:r>
              <a:rPr lang="en-US" altLang="zh-TW" sz="1400" dirty="0" smtClean="0"/>
              <a:t>minUI5Version</a:t>
            </a:r>
            <a:r>
              <a:rPr lang="zh-TW" altLang="en-US" sz="1400" dirty="0" smtClean="0"/>
              <a:t>：設定為此網頁需要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的最低版本</a:t>
            </a:r>
            <a:endParaRPr lang="en-US" altLang="zh-TW" sz="1400" dirty="0" smtClean="0"/>
          </a:p>
          <a:p>
            <a:r>
              <a:rPr lang="en-US" altLang="zh-TW" sz="1400" dirty="0" smtClean="0"/>
              <a:t>libs</a:t>
            </a:r>
            <a:r>
              <a:rPr lang="zh-TW" altLang="en-US" sz="1400" dirty="0" smtClean="0"/>
              <a:t>：設定此網頁需要使用的</a:t>
            </a:r>
            <a:r>
              <a:rPr lang="en-US" altLang="zh-TW" sz="1400" dirty="0" smtClean="0"/>
              <a:t>library</a:t>
            </a:r>
            <a:r>
              <a:rPr lang="zh-TW" altLang="en-US" sz="1400" dirty="0" smtClean="0"/>
              <a:t>，例：</a:t>
            </a:r>
            <a:r>
              <a:rPr lang="en-US" altLang="zh-TW" sz="1400" dirty="0" smtClean="0"/>
              <a:t>sap.m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sap.ui.comp...</a:t>
            </a:r>
            <a:r>
              <a:rPr lang="zh-TW" altLang="en-US" sz="1400" dirty="0" smtClean="0"/>
              <a:t>等</a:t>
            </a:r>
            <a:r>
              <a:rPr lang="en-US" altLang="zh-TW" sz="1400" dirty="0" smtClean="0"/>
              <a:t> </a:t>
            </a:r>
            <a:endParaRPr lang="en-US" altLang="zh-TW" sz="1400" dirty="0"/>
          </a:p>
          <a:p>
            <a:r>
              <a:rPr lang="en-US" altLang="zh-TW" sz="1400" dirty="0" smtClean="0"/>
              <a:t>components</a:t>
            </a:r>
            <a:r>
              <a:rPr lang="zh-TW" altLang="en-US" sz="1400" dirty="0" smtClean="0"/>
              <a:t>：可設定使用的</a:t>
            </a:r>
            <a:r>
              <a:rPr lang="en-US" altLang="zh-TW" sz="1400" dirty="0" smtClean="0"/>
              <a:t>component</a:t>
            </a:r>
            <a:r>
              <a:rPr lang="zh-TW" altLang="en-US" sz="1400" dirty="0" smtClean="0"/>
              <a:t>的最低版本</a:t>
            </a:r>
            <a:endParaRPr lang="en-US" altLang="zh-TW" sz="14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55635" y="2387600"/>
            <a:ext cx="625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7565" y="3216982"/>
            <a:ext cx="31080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可設定網頁的內容密度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參考下方備註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2667001" y="3370870"/>
            <a:ext cx="9305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5183" y="5802748"/>
            <a:ext cx="384001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設定網頁可使用的外部資源，如</a:t>
            </a:r>
            <a:r>
              <a:rPr lang="en-US" altLang="zh-TW" sz="1400" dirty="0" smtClean="0"/>
              <a:t>css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odata...</a:t>
            </a:r>
            <a:r>
              <a:rPr lang="zh-TW" altLang="en-US" sz="1400" dirty="0" smtClean="0"/>
              <a:t>等</a:t>
            </a:r>
            <a:endParaRPr lang="zh-TW" alt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62200" y="595663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4400" y="3897411"/>
            <a:ext cx="44196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定義此網頁可使用的</a:t>
            </a:r>
            <a:r>
              <a:rPr lang="en-US" altLang="zh-TW" sz="1400" dirty="0" smtClean="0"/>
              <a:t>model</a:t>
            </a:r>
            <a:r>
              <a:rPr lang="zh-TW" altLang="en-US" sz="1400" dirty="0" smtClean="0"/>
              <a:t>，資料型態使</a:t>
            </a:r>
            <a:r>
              <a:rPr lang="zh-TW" altLang="en-US" sz="1400" dirty="0"/>
              <a:t>用</a:t>
            </a:r>
            <a:r>
              <a:rPr lang="zh-TW" altLang="en-US" sz="1400" dirty="0" smtClean="0"/>
              <a:t>不同的</a:t>
            </a:r>
            <a:r>
              <a:rPr lang="en-US" altLang="zh-TW" sz="1400" dirty="0" smtClean="0"/>
              <a:t>type</a:t>
            </a:r>
            <a:r>
              <a:rPr lang="zh-TW" altLang="en-US" sz="1400" dirty="0" smtClean="0"/>
              <a:t>，例：</a:t>
            </a:r>
            <a:r>
              <a:rPr lang="en-US" altLang="zh-TW" sz="1400" dirty="0" smtClean="0"/>
              <a:t>i18n</a:t>
            </a:r>
            <a:r>
              <a:rPr lang="zh-TW" altLang="en-US" sz="1400" dirty="0" smtClean="0"/>
              <a:t>可使用</a:t>
            </a:r>
            <a:r>
              <a:rPr lang="en-US" altLang="zh-TW" sz="1400" dirty="0" smtClean="0"/>
              <a:t>sap.ui.model.resource.ResourceModel</a:t>
            </a:r>
            <a:r>
              <a:rPr lang="zh-TW" altLang="en-US" sz="1400" dirty="0" smtClean="0"/>
              <a:t>、</a:t>
            </a:r>
            <a:endParaRPr lang="en-US" altLang="zh-TW" sz="1400" dirty="0" smtClean="0"/>
          </a:p>
          <a:p>
            <a:r>
              <a:rPr lang="en-US" altLang="zh-TW" sz="1400" dirty="0" smtClean="0"/>
              <a:t>Json</a:t>
            </a:r>
            <a:r>
              <a:rPr lang="zh-TW" altLang="en-US" sz="1400" dirty="0" smtClean="0"/>
              <a:t>資料可使用</a:t>
            </a:r>
            <a:r>
              <a:rPr lang="en-US" altLang="zh-TW" sz="1400" dirty="0" smtClean="0"/>
              <a:t>sap.ui.model.json.JSONModel...</a:t>
            </a:r>
            <a:r>
              <a:rPr lang="zh-TW" altLang="en-US" sz="1400" dirty="0" smtClean="0"/>
              <a:t>等。</a:t>
            </a:r>
            <a:endParaRPr lang="en-US" altLang="zh-TW" sz="14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81200" y="4051301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r>
              <a:rPr lang="zh-TW" altLang="en-US" dirty="0"/>
              <a:t>運作的方</a:t>
            </a:r>
            <a:r>
              <a:rPr lang="zh-TW" altLang="en-US" dirty="0" smtClean="0"/>
              <a:t>式流程圖</a:t>
            </a:r>
            <a:endParaRPr lang="zh-TW" altLang="en-US" dirty="0"/>
          </a:p>
        </p:txBody>
      </p:sp>
      <p:pic>
        <p:nvPicPr>
          <p:cNvPr id="4" name="Picture 2" descr="https://help.sap.com/saphelp_uiaddon20/helpdata/en/3d/18f20bd2294228acb6910d8e8a5fb5/loio3b3a63b7581c4d36b9657f07d678f176_LowRe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5999"/>
            <a:ext cx="8169568" cy="4390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 smtClean="0"/>
              <a:t>        "routing": 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</a:t>
            </a:r>
            <a:r>
              <a:rPr lang="en-US" altLang="zh-TW" sz="1600" dirty="0" smtClean="0">
                <a:solidFill>
                  <a:srgbClr val="FF0000"/>
                </a:solidFill>
              </a:rPr>
              <a:t>"config": {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"routerClass": "sap.m.routing.Router",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"viewType": "XML",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"viewPath": "intai",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"controlId": "app",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"controlAggregation": "pages",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"async": true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}</a:t>
            </a:r>
            <a:r>
              <a:rPr lang="en-US" altLang="zh-TW" sz="1600" dirty="0" smtClean="0"/>
              <a:t>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"routes": [{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    "name": "test",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    "pattern": "",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    "target": "test"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}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],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"targets": 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"test": 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    "viewName": "view.test.test"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}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}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}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}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46600" y="1981200"/>
            <a:ext cx="4267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routing</a:t>
            </a:r>
            <a:r>
              <a:rPr lang="zh-TW" altLang="en-US" dirty="0" smtClean="0"/>
              <a:t>可配置</a:t>
            </a:r>
            <a:r>
              <a:rPr lang="zh-TW" altLang="en-US" dirty="0"/>
              <a:t>網</a:t>
            </a:r>
            <a:r>
              <a:rPr lang="zh-TW" altLang="en-US" dirty="0" smtClean="0"/>
              <a:t>頁的切換路徑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是使用網頁的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，可分為三段來設定。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“config”:</a:t>
            </a:r>
            <a:r>
              <a:rPr lang="en-US" altLang="zh-TW" dirty="0"/>
              <a:t> </a:t>
            </a:r>
            <a:r>
              <a:rPr lang="en-US" altLang="zh-TW" dirty="0" smtClean="0"/>
              <a:t>{...} </a:t>
            </a:r>
            <a:r>
              <a:rPr lang="zh-TW" altLang="en-US" dirty="0" smtClean="0"/>
              <a:t>是</a:t>
            </a:r>
            <a:r>
              <a:rPr lang="en-US" altLang="zh-TW" dirty="0" smtClean="0"/>
              <a:t>routing</a:t>
            </a:r>
            <a:r>
              <a:rPr lang="zh-TW" altLang="en-US" dirty="0" smtClean="0"/>
              <a:t>的基礎設定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routerClass</a:t>
            </a:r>
            <a:r>
              <a:rPr lang="zh-TW" altLang="en-US" dirty="0"/>
              <a:t>：將此定義為</a:t>
            </a:r>
            <a:r>
              <a:rPr lang="en-US" altLang="zh-TW" dirty="0"/>
              <a:t>Router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viewType</a:t>
            </a:r>
            <a:r>
              <a:rPr lang="zh-TW" altLang="en-US" dirty="0"/>
              <a:t>：設定使用</a:t>
            </a:r>
            <a:r>
              <a:rPr lang="en-US" altLang="zh-TW" dirty="0"/>
              <a:t>view</a:t>
            </a:r>
            <a:r>
              <a:rPr lang="zh-TW" altLang="en-US" dirty="0"/>
              <a:t>的型態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controlId</a:t>
            </a:r>
            <a:r>
              <a:rPr lang="zh-TW" altLang="en-US" dirty="0"/>
              <a:t>：設定要套用在</a:t>
            </a:r>
            <a:r>
              <a:rPr lang="en-US" altLang="zh-TW" dirty="0"/>
              <a:t>view</a:t>
            </a:r>
            <a:r>
              <a:rPr lang="zh-TW" altLang="en-US" dirty="0"/>
              <a:t>的哪個標籤</a:t>
            </a:r>
            <a:r>
              <a:rPr lang="en-US" altLang="zh-TW" dirty="0"/>
              <a:t>(</a:t>
            </a:r>
            <a:r>
              <a:rPr lang="zh-TW" altLang="en-US" dirty="0"/>
              <a:t>以標籤</a:t>
            </a:r>
            <a:r>
              <a:rPr lang="en-US" altLang="zh-TW" dirty="0"/>
              <a:t>ID</a:t>
            </a:r>
            <a:r>
              <a:rPr lang="zh-TW" altLang="en-US" dirty="0"/>
              <a:t>作為識別</a:t>
            </a:r>
            <a:r>
              <a:rPr lang="en-US" altLang="zh-TW" dirty="0"/>
              <a:t>)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controlAggregation</a:t>
            </a:r>
            <a:r>
              <a:rPr lang="zh-TW" altLang="en-US" dirty="0"/>
              <a:t>：設定要切換畫面時要使用哪種標籤類型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async</a:t>
            </a:r>
            <a:r>
              <a:rPr lang="zh-TW" altLang="en-US" dirty="0" smtClean="0"/>
              <a:t>：</a:t>
            </a:r>
            <a:r>
              <a:rPr lang="zh-TW" altLang="en-US" dirty="0"/>
              <a:t>設定是否要進行異步處</a:t>
            </a:r>
            <a:r>
              <a:rPr lang="zh-TW" altLang="en-US" dirty="0" smtClean="0"/>
              <a:t>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    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代表要進行異步處理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異步處理代表可以並行執行多個請求，較不會卡住</a:t>
            </a:r>
            <a:r>
              <a:rPr lang="en-US" altLang="zh-TW" dirty="0" smtClean="0"/>
              <a:t>UI)</a:t>
            </a:r>
            <a:endParaRPr lang="en-US" altLang="zh-TW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5634" y="6348968"/>
            <a:ext cx="41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相關說明也可參考下方備註欄資訊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_manifest.json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 smtClean="0"/>
              <a:t>        "routing": 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"config": {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"routerClass": "sap.m.routing.Router",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"viewType": "XML",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"viewPath": "intai",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"controlId": "app",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"controlAggregation": "pages",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    "async": true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},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        </a:t>
            </a:r>
            <a:r>
              <a:rPr lang="en-US" altLang="zh-TW" sz="1600" dirty="0" smtClean="0">
                <a:solidFill>
                  <a:srgbClr val="FF0000"/>
                </a:solidFill>
              </a:rPr>
              <a:t>"routes": [{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    "name": "test",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    "pattern": “test",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    "target": "test"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}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],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"targets": {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"test": {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    "viewName": "view.test.test"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    }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            }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        }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    }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46600" y="2050177"/>
            <a:ext cx="42672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“routes”:{...} </a:t>
            </a:r>
            <a:r>
              <a:rPr lang="zh-TW" altLang="en-US" dirty="0" smtClean="0"/>
              <a:t>設定</a:t>
            </a:r>
            <a:r>
              <a:rPr lang="zh-TW" altLang="en-US" dirty="0"/>
              <a:t>網頁切</a:t>
            </a:r>
            <a:r>
              <a:rPr lang="zh-TW" altLang="en-US" dirty="0" smtClean="0"/>
              <a:t>換時要使用的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target...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Name</a:t>
            </a:r>
            <a:r>
              <a:rPr lang="zh-TW" altLang="en-US" dirty="0" smtClean="0"/>
              <a:t>：這個動作的名稱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Pattern</a:t>
            </a:r>
            <a:r>
              <a:rPr lang="zh-TW" altLang="en-US" dirty="0" smtClean="0"/>
              <a:t>：設定網頁切換用的</a:t>
            </a:r>
            <a:r>
              <a:rPr lang="en-US" altLang="zh-TW" dirty="0" smtClean="0"/>
              <a:t>hash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Target</a:t>
            </a:r>
            <a:r>
              <a:rPr lang="zh-TW" altLang="en-US" dirty="0" smtClean="0"/>
              <a:t>：對應</a:t>
            </a:r>
            <a:r>
              <a:rPr lang="en-US" altLang="zh-TW" dirty="0" smtClean="0"/>
              <a:t>targets</a:t>
            </a:r>
            <a:r>
              <a:rPr lang="zh-TW" altLang="en-US" dirty="0" smtClean="0"/>
              <a:t>的名稱，在依其路徑進行切換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 </a:t>
            </a:r>
            <a:r>
              <a:rPr lang="en-US" altLang="zh-TW" dirty="0" smtClean="0"/>
              <a:t>“targets”:{...}</a:t>
            </a:r>
            <a:r>
              <a:rPr lang="zh-TW" altLang="en-US" dirty="0" smtClean="0"/>
              <a:t> 設定要轉換的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，命名需與</a:t>
            </a:r>
            <a:r>
              <a:rPr lang="en-US" altLang="zh-TW" dirty="0" smtClean="0"/>
              <a:t>routes-target</a:t>
            </a:r>
            <a:r>
              <a:rPr lang="zh-TW" altLang="en-US" dirty="0" smtClean="0"/>
              <a:t>設定值相同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viewName</a:t>
            </a:r>
            <a:r>
              <a:rPr lang="zh-TW" altLang="en-US" dirty="0" smtClean="0"/>
              <a:t>：</a:t>
            </a:r>
            <a:r>
              <a:rPr lang="zh-TW" altLang="en-US" dirty="0"/>
              <a:t>設定</a:t>
            </a:r>
            <a:r>
              <a:rPr lang="en-US" altLang="zh-TW" dirty="0"/>
              <a:t>hash</a:t>
            </a:r>
            <a:r>
              <a:rPr lang="zh-TW" altLang="en-US" dirty="0"/>
              <a:t>對應的</a:t>
            </a:r>
            <a:r>
              <a:rPr lang="en-US" altLang="zh-TW" dirty="0"/>
              <a:t>view</a:t>
            </a:r>
            <a:endParaRPr lang="en-US" altLang="zh-TW" dirty="0" smtClean="0"/>
          </a:p>
        </p:txBody>
      </p:sp>
      <p:sp>
        <p:nvSpPr>
          <p:cNvPr id="6" name="Curved Right Arrow 5"/>
          <p:cNvSpPr/>
          <p:nvPr/>
        </p:nvSpPr>
        <p:spPr>
          <a:xfrm>
            <a:off x="381000" y="4267200"/>
            <a:ext cx="457200" cy="736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34" y="6348968"/>
            <a:ext cx="41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相關說明也可參考下方備註欄資訊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43200" y="41148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5334000"/>
            <a:ext cx="5308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如畫面切換時需要將某一參數也一併傳送，需使用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</a:rPr>
              <a:t>“pattern”: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</a:rPr>
              <a:t>“test/{xxxx}“  </a:t>
            </a:r>
            <a:r>
              <a:rPr lang="en-US" altLang="zh-TW" dirty="0" smtClean="0"/>
              <a:t>&lt;-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xxxx</a:t>
            </a:r>
            <a:r>
              <a:rPr lang="zh-TW" altLang="en-US" dirty="0" smtClean="0"/>
              <a:t>為參數名稱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endParaRPr lang="en-US" altLang="zh-TW" dirty="0"/>
          </a:p>
          <a:p>
            <a:r>
              <a:rPr lang="en-US" altLang="zh-TW" dirty="0"/>
              <a:t>Component.js</a:t>
            </a:r>
            <a:endParaRPr lang="en-US" altLang="zh-TW" dirty="0"/>
          </a:p>
          <a:p>
            <a:r>
              <a:rPr lang="en-US" altLang="zh-TW" dirty="0" smtClean="0"/>
              <a:t>Manifest.json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MVC</a:t>
            </a:r>
            <a:r>
              <a:rPr lang="zh-TW" altLang="en-US" b="1" dirty="0">
                <a:solidFill>
                  <a:srgbClr val="FF0000"/>
                </a:solidFill>
              </a:rPr>
              <a:t>架構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分</a:t>
            </a:r>
            <a:r>
              <a:rPr lang="zh-TW" altLang="en-US" b="1" dirty="0" smtClean="0">
                <a:solidFill>
                  <a:srgbClr val="FF0000"/>
                </a:solidFill>
              </a:rPr>
              <a:t>為</a:t>
            </a:r>
            <a:r>
              <a:rPr lang="en-US" altLang="zh-TW" b="1" dirty="0" smtClean="0">
                <a:solidFill>
                  <a:srgbClr val="FF0000"/>
                </a:solidFill>
              </a:rPr>
              <a:t>model-view-controller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XXX.view.xml</a:t>
            </a:r>
            <a:endParaRPr lang="en-US" altLang="zh-TW" dirty="0" smtClean="0"/>
          </a:p>
          <a:p>
            <a:r>
              <a:rPr lang="en-US" altLang="zh-TW" dirty="0" smtClean="0"/>
              <a:t>XXX.controller.js</a:t>
            </a:r>
            <a:endParaRPr lang="zh-TW" altLang="en-US" dirty="0"/>
          </a:p>
          <a:p>
            <a:r>
              <a:rPr lang="en-US" altLang="zh-TW" dirty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</a:t>
            </a:r>
            <a:r>
              <a:rPr lang="zh-TW" altLang="en-US" dirty="0" smtClean="0"/>
              <a:t>件</a:t>
            </a:r>
            <a:r>
              <a:rPr lang="en-US" altLang="zh-TW" dirty="0" smtClean="0"/>
              <a:t>_MVC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29600" cy="432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SAP</a:t>
            </a:r>
            <a:r>
              <a:rPr lang="zh-TW" altLang="en-US" dirty="0"/>
              <a:t>推出</a:t>
            </a:r>
            <a:r>
              <a:rPr lang="zh-TW" altLang="en-US" dirty="0" smtClean="0"/>
              <a:t>了基</a:t>
            </a:r>
            <a:r>
              <a:rPr lang="zh-TW" altLang="en-US" dirty="0"/>
              <a:t>於</a:t>
            </a:r>
            <a:r>
              <a:rPr lang="en-US" altLang="zh-TW" dirty="0"/>
              <a:t>HTML5</a:t>
            </a:r>
            <a:r>
              <a:rPr lang="zh-TW" altLang="en-US" dirty="0"/>
              <a:t>的開發工具包</a:t>
            </a:r>
            <a:r>
              <a:rPr lang="en-US" altLang="zh-TW" dirty="0" smtClean="0"/>
              <a:t>SAPUI5</a:t>
            </a:r>
            <a:r>
              <a:rPr lang="zh-TW" altLang="en-US" dirty="0" smtClean="0"/>
              <a:t>，</a:t>
            </a:r>
            <a:r>
              <a:rPr lang="zh-TW" altLang="en-US" dirty="0"/>
              <a:t>是一種基於</a:t>
            </a:r>
            <a:r>
              <a:rPr lang="en-US" altLang="zh-TW" dirty="0"/>
              <a:t>JavaScript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/>
              <a:t>和</a:t>
            </a:r>
            <a:r>
              <a:rPr lang="en-US" altLang="zh-TW" dirty="0"/>
              <a:t>HTML5</a:t>
            </a:r>
            <a:r>
              <a:rPr lang="zh-TW" altLang="en-US" dirty="0"/>
              <a:t>的客戶端</a:t>
            </a:r>
            <a:r>
              <a:rPr lang="en-US" altLang="zh-TW" dirty="0"/>
              <a:t>UI</a:t>
            </a:r>
            <a:r>
              <a:rPr lang="zh-TW" altLang="en-US" dirty="0"/>
              <a:t>技</a:t>
            </a:r>
            <a:r>
              <a:rPr lang="zh-TW" altLang="en-US" dirty="0" smtClean="0"/>
              <a:t>術。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需使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框架，進行開發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_MVC</a:t>
            </a:r>
            <a:r>
              <a:rPr lang="zh-TW" altLang="en-US" dirty="0"/>
              <a:t>架構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把網頁分</a:t>
            </a:r>
            <a:r>
              <a:rPr lang="zh-TW" altLang="en-US" dirty="0"/>
              <a:t>成 </a:t>
            </a:r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/>
              <a:t>Controller </a:t>
            </a:r>
            <a:r>
              <a:rPr lang="zh-TW" altLang="en-US" dirty="0"/>
              <a:t>三大功能層。每一次 </a:t>
            </a:r>
            <a:r>
              <a:rPr lang="en-US" altLang="zh-TW" dirty="0"/>
              <a:t>request/response </a:t>
            </a:r>
            <a:r>
              <a:rPr lang="zh-TW" altLang="en-US" dirty="0"/>
              <a:t>週期的背後</a:t>
            </a:r>
            <a:r>
              <a:rPr lang="zh-TW" altLang="en-US" dirty="0" smtClean="0"/>
              <a:t>，由</a:t>
            </a:r>
            <a:r>
              <a:rPr lang="zh-TW" altLang="en-US" dirty="0"/>
              <a:t>這三大功能層來合作完成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：</a:t>
            </a:r>
            <a:r>
              <a:rPr lang="zh-TW" altLang="en-US" dirty="0"/>
              <a:t>負</a:t>
            </a:r>
            <a:r>
              <a:rPr lang="zh-TW" altLang="en-US" dirty="0" smtClean="0"/>
              <a:t>責與資料庫進行溝通，將資料處理後存入物件中，才能夠使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可以進行使用。</a:t>
            </a:r>
            <a:endParaRPr lang="en-US" altLang="zh-TW" dirty="0" smtClean="0"/>
          </a:p>
          <a:p>
            <a:r>
              <a:rPr lang="en-US" altLang="zh-TW" dirty="0" smtClean="0"/>
              <a:t>View</a:t>
            </a:r>
            <a:r>
              <a:rPr lang="zh-TW" altLang="en-US" dirty="0" smtClean="0"/>
              <a:t>：負責畫面的管理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網頁上看見的內容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Controller</a:t>
            </a:r>
            <a:r>
              <a:rPr lang="zh-TW" altLang="en-US" dirty="0" smtClean="0"/>
              <a:t>：負責接收網頁操</a:t>
            </a:r>
            <a:r>
              <a:rPr lang="zh-TW" altLang="en-US" dirty="0"/>
              <a:t>作</a:t>
            </a:r>
            <a:r>
              <a:rPr lang="zh-TW" altLang="en-US" dirty="0" smtClean="0"/>
              <a:t>者的動作並加以處理後控制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給予回應。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endParaRPr lang="en-US" altLang="zh-TW" dirty="0"/>
          </a:p>
          <a:p>
            <a:r>
              <a:rPr lang="en-US" altLang="zh-TW" dirty="0"/>
              <a:t>Component.js</a:t>
            </a:r>
            <a:endParaRPr lang="en-US" altLang="zh-TW" dirty="0"/>
          </a:p>
          <a:p>
            <a:r>
              <a:rPr lang="en-US" altLang="zh-TW" dirty="0"/>
              <a:t>Manifest.json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架</a:t>
            </a:r>
            <a:r>
              <a:rPr lang="zh-TW" altLang="en-US" dirty="0" smtClean="0"/>
              <a:t>構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XXX.view.xml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XXX.controller.js</a:t>
            </a:r>
            <a:endParaRPr lang="en-US" altLang="zh-TW" dirty="0" smtClean="0"/>
          </a:p>
          <a:p>
            <a:r>
              <a:rPr lang="en-US" altLang="zh-TW" dirty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 smtClean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View</a:t>
            </a:r>
            <a:r>
              <a:rPr lang="zh-TW" altLang="en-US" sz="3000" dirty="0" smtClean="0"/>
              <a:t>為控制瀏覽器輸出的畫面。</a:t>
            </a:r>
            <a:endParaRPr lang="en-US" altLang="zh-TW" sz="3000" dirty="0" smtClean="0"/>
          </a:p>
          <a:p>
            <a:r>
              <a:rPr lang="en-US" altLang="zh-TW" sz="3000" dirty="0" smtClean="0"/>
              <a:t>Sapui5</a:t>
            </a:r>
            <a:r>
              <a:rPr lang="zh-TW" altLang="en-US" sz="3000" dirty="0" smtClean="0"/>
              <a:t>的</a:t>
            </a:r>
            <a:r>
              <a:rPr lang="en-US" altLang="zh-TW" sz="3000" dirty="0" smtClean="0"/>
              <a:t>view</a:t>
            </a:r>
            <a:r>
              <a:rPr lang="zh-TW" altLang="en-US" sz="3000" dirty="0" smtClean="0"/>
              <a:t>可以使用</a:t>
            </a:r>
            <a:r>
              <a:rPr lang="en-US" altLang="zh-TW" sz="3000" dirty="0" smtClean="0"/>
              <a:t>xml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js...</a:t>
            </a:r>
            <a:r>
              <a:rPr lang="zh-TW" altLang="en-US" sz="3000" dirty="0" smtClean="0"/>
              <a:t>等方式製作，不過建議使用</a:t>
            </a:r>
            <a:r>
              <a:rPr lang="en-US" altLang="zh-TW" sz="3000" dirty="0" smtClean="0"/>
              <a:t>xml</a:t>
            </a:r>
            <a:r>
              <a:rPr lang="zh-TW" altLang="en-US" sz="3000" dirty="0" smtClean="0"/>
              <a:t>格式比較操作，官方提供資源大多也是</a:t>
            </a:r>
            <a:r>
              <a:rPr lang="en-US" altLang="zh-TW" sz="3000" dirty="0" smtClean="0"/>
              <a:t>xml</a:t>
            </a:r>
            <a:r>
              <a:rPr lang="zh-TW" altLang="en-US" sz="3000" dirty="0" smtClean="0"/>
              <a:t>格式。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2400" dirty="0"/>
              <a:t>&lt;mvc:View controllerName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"xxx"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    xmlns="sap.m"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    xmlns:mvc="sap.ui.core.mvc"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    displayBlock="true"&gt;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/>
              <a:t>mvc:View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276600"/>
            <a:ext cx="40386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需先宣告</a:t>
            </a:r>
            <a:r>
              <a:rPr lang="en-US" altLang="zh-TW" dirty="0" smtClean="0"/>
              <a:t>&lt;mvc:View&gt;&lt;/mvc:View&gt;</a:t>
            </a:r>
            <a:r>
              <a:rPr lang="zh-TW" altLang="en-US" dirty="0" smtClean="0"/>
              <a:t>此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是作為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使用。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/>
              <a:t>controllerName</a:t>
            </a:r>
            <a:r>
              <a:rPr lang="zh-TW" altLang="en-US" dirty="0" smtClean="0"/>
              <a:t>：設定與此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綁定的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/>
              <a:t>Xmlns</a:t>
            </a:r>
            <a:r>
              <a:rPr lang="zh-TW" altLang="en-US" dirty="0" smtClean="0"/>
              <a:t>：這是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的命名空間，設定要使用</a:t>
            </a:r>
            <a:r>
              <a:rPr lang="en-US" altLang="zh-TW" dirty="0" smtClean="0"/>
              <a:t>libs</a:t>
            </a:r>
            <a:r>
              <a:rPr lang="zh-TW" altLang="en-US" dirty="0" smtClean="0"/>
              <a:t>，使用該</a:t>
            </a:r>
            <a:r>
              <a:rPr lang="en-US" altLang="zh-TW" dirty="0" smtClean="0"/>
              <a:t>libs</a:t>
            </a:r>
            <a:r>
              <a:rPr lang="zh-TW" altLang="en-US" dirty="0" smtClean="0"/>
              <a:t>定義的標籤。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/>
              <a:t>xmlns:</a:t>
            </a:r>
            <a:r>
              <a:rPr lang="en-US" altLang="zh-TW" dirty="0" smtClean="0">
                <a:solidFill>
                  <a:srgbClr val="FF0000"/>
                </a:solidFill>
              </a:rPr>
              <a:t>mvc</a:t>
            </a:r>
            <a:r>
              <a:rPr lang="en-US" altLang="zh-TW" dirty="0" smtClean="0"/>
              <a:t>=“sap.ui.core.mvc”</a:t>
            </a:r>
            <a:r>
              <a:rPr lang="zh-TW" altLang="en-US" dirty="0" smtClean="0"/>
              <a:t>：使用</a:t>
            </a:r>
            <a:r>
              <a:rPr lang="en-US" altLang="zh-TW" dirty="0" smtClean="0"/>
              <a:t>sap.ui.core.mvc</a:t>
            </a:r>
            <a:r>
              <a:rPr lang="zh-TW" altLang="en-US" dirty="0" smtClean="0"/>
              <a:t>所定義標籤，如需使用則需以</a:t>
            </a:r>
            <a:r>
              <a:rPr lang="en-US" altLang="zh-TW" dirty="0" smtClean="0">
                <a:solidFill>
                  <a:srgbClr val="FF0000"/>
                </a:solidFill>
              </a:rPr>
              <a:t>&lt;mvc:</a:t>
            </a:r>
            <a:r>
              <a:rPr lang="en-US" altLang="zh-TW" dirty="0" smtClean="0"/>
              <a:t>XXXX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/>
              <a:t>方式進行調用。</a:t>
            </a:r>
            <a:r>
              <a:rPr lang="zh-TW" altLang="en-US" dirty="0"/>
              <a:t>*</a:t>
            </a:r>
            <a:r>
              <a:rPr lang="zh-TW" altLang="en-US" dirty="0" smtClean="0"/>
              <a:t>命名規則</a:t>
            </a:r>
            <a:r>
              <a:rPr lang="en-US" altLang="zh-TW" dirty="0" smtClean="0"/>
              <a:t>(mvc)</a:t>
            </a:r>
            <a:r>
              <a:rPr lang="zh-TW" altLang="en-US" dirty="0" smtClean="0"/>
              <a:t>可以自行定義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/>
              <a:t>displayBlock</a:t>
            </a:r>
            <a:r>
              <a:rPr lang="zh-TW" altLang="en-US" dirty="0" smtClean="0"/>
              <a:t>：用來設定輸出的標籤是用區塊的方式呈現。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常用標</a:t>
            </a:r>
            <a:r>
              <a:rPr lang="zh-TW" altLang="en-US" dirty="0" smtClean="0"/>
              <a:t>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700" dirty="0" smtClean="0"/>
              <a:t>&lt;Page</a:t>
            </a:r>
            <a:r>
              <a:rPr lang="zh-TW" altLang="en-US" sz="2700" dirty="0" smtClean="0"/>
              <a:t> </a:t>
            </a:r>
            <a:r>
              <a:rPr lang="en-US" altLang="zh-TW" sz="2700" dirty="0" smtClean="0"/>
              <a:t>title="xxx" showNavButton</a:t>
            </a:r>
            <a:r>
              <a:rPr lang="en-US" altLang="zh-TW" sz="2700" dirty="0"/>
              <a:t>="true</a:t>
            </a:r>
            <a:r>
              <a:rPr lang="en-US" altLang="zh-TW" sz="2700" dirty="0" smtClean="0"/>
              <a:t>"&gt;</a:t>
            </a:r>
            <a:endParaRPr lang="en-US" altLang="zh-TW" sz="2700" dirty="0" smtClean="0"/>
          </a:p>
          <a:p>
            <a:pPr marL="0" indent="0">
              <a:buNone/>
            </a:pPr>
            <a:r>
              <a:rPr lang="en-US" altLang="zh-TW" sz="2700" dirty="0" smtClean="0"/>
              <a:t>   &lt;headerContent&gt;</a:t>
            </a:r>
            <a:br>
              <a:rPr lang="en-US" altLang="zh-TW" sz="2700" dirty="0"/>
            </a:br>
            <a:r>
              <a:rPr lang="en-US" altLang="zh-TW" sz="2700" dirty="0" smtClean="0"/>
              <a:t>      &lt;</a:t>
            </a:r>
            <a:r>
              <a:rPr lang="en-US" altLang="zh-TW" sz="2700" dirty="0"/>
              <a:t>Button icon</a:t>
            </a:r>
            <a:r>
              <a:rPr lang="en-US" altLang="zh-TW" sz="2700" dirty="0" smtClean="0"/>
              <a:t>=</a:t>
            </a:r>
            <a:r>
              <a:rPr lang="en-US" altLang="zh-TW" sz="2700" dirty="0"/>
              <a:t> " </a:t>
            </a:r>
            <a:r>
              <a:rPr lang="en-US" altLang="zh-TW" sz="2700" dirty="0" smtClean="0"/>
              <a:t>xxx"</a:t>
            </a:r>
            <a:r>
              <a:rPr lang="en-US" altLang="zh-TW" sz="2700" dirty="0"/>
              <a:t> text</a:t>
            </a:r>
            <a:r>
              <a:rPr lang="en-US" altLang="zh-TW" sz="2700" dirty="0" smtClean="0"/>
              <a:t>=“xxxx"</a:t>
            </a:r>
            <a:r>
              <a:rPr lang="en-US" altLang="zh-TW" sz="2700" dirty="0"/>
              <a:t> </a:t>
            </a:r>
            <a:r>
              <a:rPr lang="en-US" altLang="zh-TW" sz="2700" dirty="0" smtClean="0"/>
              <a:t>press=“xxx"/&gt;</a:t>
            </a:r>
            <a:br>
              <a:rPr lang="en-US" altLang="zh-TW" sz="2700" dirty="0"/>
            </a:br>
            <a:r>
              <a:rPr lang="en-US" altLang="zh-TW" sz="2700" dirty="0" smtClean="0"/>
              <a:t>   &lt;/</a:t>
            </a:r>
            <a:r>
              <a:rPr lang="en-US" altLang="zh-TW" sz="2700" dirty="0"/>
              <a:t>headerContent&gt;</a:t>
            </a:r>
            <a:endParaRPr lang="en-US" altLang="zh-TW" sz="2700" dirty="0" smtClean="0"/>
          </a:p>
          <a:p>
            <a:pPr marL="0" indent="0">
              <a:buNone/>
            </a:pPr>
            <a:r>
              <a:rPr lang="en-US" altLang="zh-TW" sz="2700" dirty="0" smtClean="0"/>
              <a:t>&lt;/Page&gt;</a:t>
            </a:r>
            <a:endParaRPr lang="en-US" altLang="zh-TW" sz="2700" dirty="0"/>
          </a:p>
          <a:p>
            <a:endParaRPr lang="en-US" altLang="zh-TW" dirty="0" smtClean="0"/>
          </a:p>
        </p:txBody>
      </p:sp>
      <p:pic>
        <p:nvPicPr>
          <p:cNvPr id="6" name="Picture 2" descr="C:\Users\A109021\Desktop\未命名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70104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&lt;Panel headerText="xxx</a:t>
            </a:r>
            <a:r>
              <a:rPr lang="en-US" altLang="zh-TW" dirty="0" smtClean="0"/>
              <a:t>"&gt;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....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Panel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pic>
        <p:nvPicPr>
          <p:cNvPr id="3074" name="Picture 2" descr="C:\Users\A109021\Desktop\未命名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378825" cy="2904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&lt;Label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text=</a:t>
            </a:r>
            <a:r>
              <a:rPr lang="en-US" altLang="zh-TW" dirty="0"/>
              <a:t>"</a:t>
            </a:r>
            <a:r>
              <a:rPr lang="en-US" altLang="zh-TW" dirty="0" smtClean="0"/>
              <a:t>XXX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labelFor=</a:t>
            </a:r>
            <a:r>
              <a:rPr lang="en-US" altLang="zh-TW" dirty="0"/>
              <a:t>"</a:t>
            </a:r>
            <a:r>
              <a:rPr lang="en-US" altLang="zh-TW" dirty="0" smtClean="0"/>
              <a:t>XXX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required="true"/&gt;</a:t>
            </a:r>
            <a:endParaRPr lang="zh-TW" altLang="en-US" dirty="0"/>
          </a:p>
        </p:txBody>
      </p:sp>
      <p:pic>
        <p:nvPicPr>
          <p:cNvPr id="5122" name="Picture 2" descr="C:\Users\A109021\Desktop\未命名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4267200" cy="204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822700" y="2305566"/>
            <a:ext cx="1968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設定標題文字</a:t>
            </a:r>
            <a:endParaRPr lang="zh-TW" alt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971800" y="2490232"/>
            <a:ext cx="850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2834164"/>
            <a:ext cx="449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設</a:t>
            </a:r>
            <a:r>
              <a:rPr lang="zh-TW" altLang="en-US" dirty="0" smtClean="0"/>
              <a:t>定此標題與對話框對齊，值需放標籤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397250" y="3018830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3437572"/>
            <a:ext cx="21996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可以</a:t>
            </a:r>
            <a:r>
              <a:rPr lang="zh-TW" altLang="en-US" dirty="0" smtClean="0"/>
              <a:t>在</a:t>
            </a:r>
            <a:r>
              <a:rPr lang="zh-TW" altLang="en-US" dirty="0"/>
              <a:t>標</a:t>
            </a:r>
            <a:r>
              <a:rPr lang="zh-TW" altLang="en-US" dirty="0" smtClean="0"/>
              <a:t>題後備註 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978567" y="3622238"/>
            <a:ext cx="364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500" dirty="0"/>
              <a:t>&lt;</a:t>
            </a:r>
            <a:r>
              <a:rPr lang="en-US" altLang="zh-TW" sz="2500" dirty="0" smtClean="0"/>
              <a:t>Input id=“xxx”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 smtClean="0"/>
              <a:t>   </a:t>
            </a:r>
            <a:r>
              <a:rPr lang="en-US" altLang="zh-TW" sz="2500" dirty="0" smtClean="0"/>
              <a:t>width</a:t>
            </a:r>
            <a:r>
              <a:rPr lang="en-US" altLang="zh-TW" sz="2500" dirty="0"/>
              <a:t>="</a:t>
            </a:r>
            <a:r>
              <a:rPr lang="en-US" altLang="zh-TW" sz="2500" dirty="0" smtClean="0"/>
              <a:t>135px“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 smtClean="0"/>
              <a:t>   </a:t>
            </a:r>
            <a:r>
              <a:rPr lang="en-US" altLang="zh-TW" sz="2500" dirty="0" smtClean="0"/>
              <a:t>maxLength</a:t>
            </a:r>
            <a:r>
              <a:rPr lang="en-US" altLang="zh-TW" sz="2500" dirty="0"/>
              <a:t>="</a:t>
            </a:r>
            <a:r>
              <a:rPr lang="en-US" altLang="zh-TW" sz="2500" dirty="0" smtClean="0"/>
              <a:t>10“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 smtClean="0"/>
              <a:t>   </a:t>
            </a:r>
            <a:r>
              <a:rPr lang="en-US" altLang="zh-TW" sz="2500" dirty="0" smtClean="0"/>
              <a:t>type</a:t>
            </a:r>
            <a:r>
              <a:rPr lang="en-US" altLang="zh-TW" sz="2500" dirty="0"/>
              <a:t>="Text" 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 smtClean="0"/>
              <a:t>   </a:t>
            </a:r>
            <a:r>
              <a:rPr lang="en-US" altLang="zh-TW" sz="2500" dirty="0" smtClean="0"/>
              <a:t>valueHelpRequest</a:t>
            </a:r>
            <a:r>
              <a:rPr lang="en-US" altLang="zh-TW" sz="2500" dirty="0"/>
              <a:t>="onOpenDialog" 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zh-TW" altLang="en-US" sz="2500" dirty="0" smtClean="0"/>
              <a:t>   </a:t>
            </a:r>
            <a:r>
              <a:rPr lang="en-US" altLang="zh-TW" sz="2500" dirty="0" smtClean="0"/>
              <a:t>showValueHelp</a:t>
            </a:r>
            <a:r>
              <a:rPr lang="en-US" altLang="zh-TW" sz="2500" dirty="0"/>
              <a:t>="true" /&gt;</a:t>
            </a:r>
            <a:endParaRPr lang="zh-TW" altLang="en-US" sz="2500" dirty="0"/>
          </a:p>
          <a:p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057400"/>
            <a:ext cx="2819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設定寬度，可使用</a:t>
            </a:r>
            <a:r>
              <a:rPr lang="en-US" altLang="zh-TW" dirty="0" smtClean="0"/>
              <a:t>px</a:t>
            </a:r>
            <a:r>
              <a:rPr lang="zh-TW" altLang="en-US" dirty="0" smtClean="0"/>
              <a:t>或</a:t>
            </a:r>
            <a:r>
              <a:rPr lang="en-US" altLang="zh-TW" dirty="0" smtClean="0"/>
              <a:t>%</a:t>
            </a:r>
            <a:endParaRPr lang="en-US" altLang="zh-TW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95600" y="224206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2591832"/>
            <a:ext cx="2819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輸入</a:t>
            </a:r>
            <a:r>
              <a:rPr lang="zh-TW" altLang="en-US" dirty="0" smtClean="0"/>
              <a:t>最長字元數</a:t>
            </a:r>
            <a:endParaRPr lang="en-US" altLang="zh-TW" dirty="0" smtClean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124200" y="277649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3800" y="3119756"/>
            <a:ext cx="2819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輸</a:t>
            </a:r>
            <a:r>
              <a:rPr lang="zh-TW" altLang="en-US" dirty="0" smtClean="0"/>
              <a:t>入的型態</a:t>
            </a:r>
            <a:endParaRPr lang="en-US" altLang="zh-TW" dirty="0" smtClean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590800" y="330442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9815" y="3617436"/>
            <a:ext cx="34960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設定跳出框，</a:t>
            </a:r>
            <a:r>
              <a:rPr lang="en-US" altLang="zh-TW" dirty="0" smtClean="0"/>
              <a:t>showValueHelp</a:t>
            </a:r>
            <a:r>
              <a:rPr lang="zh-TW" altLang="en-US" dirty="0" smtClean="0"/>
              <a:t>是否</a:t>
            </a:r>
            <a:endParaRPr lang="en-US" altLang="zh-TW" dirty="0" smtClean="0"/>
          </a:p>
          <a:p>
            <a:r>
              <a:rPr lang="zh-TW" altLang="en-US" dirty="0" smtClean="0"/>
              <a:t>有旁邊小方塊，</a:t>
            </a:r>
            <a:r>
              <a:rPr lang="en-US" altLang="zh-TW" dirty="0" smtClean="0"/>
              <a:t>valueHelpRequest</a:t>
            </a:r>
            <a:endParaRPr lang="en-US" altLang="zh-TW" dirty="0" smtClean="0"/>
          </a:p>
          <a:p>
            <a:r>
              <a:rPr lang="zh-TW" altLang="en-US" dirty="0"/>
              <a:t>點選</a:t>
            </a:r>
            <a:r>
              <a:rPr lang="zh-TW" altLang="en-US" dirty="0" smtClean="0"/>
              <a:t>小</a:t>
            </a:r>
            <a:r>
              <a:rPr lang="zh-TW" altLang="en-US" dirty="0"/>
              <a:t>方塊執行的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4466815" y="4079101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5334000" y="3810000"/>
            <a:ext cx="275815" cy="26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109021\Desktop\未命名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0" y="4724400"/>
            <a:ext cx="8319601" cy="197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&lt;Button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icon</a:t>
            </a:r>
            <a:r>
              <a:rPr lang="en-US" altLang="zh-TW" dirty="0"/>
              <a:t>="sap-icon://</a:t>
            </a:r>
            <a:r>
              <a:rPr lang="en-US" altLang="zh-TW" dirty="0" smtClean="0"/>
              <a:t>search“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text=“xxx“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press=“xxx"/&gt; 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349500"/>
            <a:ext cx="2590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可以設定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105400" y="253416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2909332"/>
            <a:ext cx="2590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可以設定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的文字</a:t>
            </a:r>
            <a:endParaRPr lang="zh-TW" alt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743200" y="309399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3431064"/>
            <a:ext cx="441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可以設定點選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後要執行的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38500" y="3643194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109021\Desktop\未命名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267200"/>
            <a:ext cx="5003800" cy="224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&lt;Table items=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smtClean="0"/>
              <a:t>Model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Text text= "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"</a:t>
            </a:r>
            <a:r>
              <a:rPr lang="en-US" altLang="zh-TW" dirty="0"/>
              <a:t> /&gt;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  &lt;/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items&gt;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&lt;</a:t>
            </a:r>
            <a:r>
              <a:rPr lang="en-US" altLang="zh-TW" dirty="0"/>
              <a:t>Text text=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 smtClean="0"/>
              <a:t>欄位值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"/&gt;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&lt;/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&lt;/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items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Table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523999"/>
            <a:ext cx="4191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items</a:t>
            </a:r>
            <a:r>
              <a:rPr lang="zh-TW" altLang="en-US" dirty="0" smtClean="0"/>
              <a:t>需放入要使用的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items</a:t>
            </a:r>
            <a:r>
              <a:rPr lang="zh-TW" altLang="en-US" dirty="0" smtClean="0"/>
              <a:t>抓取該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欄位資料。</a:t>
            </a:r>
            <a:endParaRPr lang="en-US" altLang="zh-TW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43400" y="2946400"/>
            <a:ext cx="4191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時需使用</a:t>
            </a:r>
            <a:r>
              <a:rPr lang="en-US" altLang="zh-TW" dirty="0"/>
              <a:t>“ 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” </a:t>
            </a:r>
            <a:r>
              <a:rPr lang="zh-TW" altLang="en-US" dirty="0"/>
              <a:t>、</a:t>
            </a:r>
            <a:r>
              <a:rPr lang="en-US" altLang="zh-TW" dirty="0"/>
              <a:t> “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dirty="0"/>
              <a:t> ”</a:t>
            </a:r>
            <a:r>
              <a:rPr lang="zh-TW" altLang="en-US" dirty="0"/>
              <a:t>放於前後才可使</a:t>
            </a:r>
            <a:r>
              <a:rPr lang="en-US" altLang="zh-TW" dirty="0"/>
              <a:t>view</a:t>
            </a:r>
            <a:r>
              <a:rPr lang="zh-TW" altLang="en-US" dirty="0"/>
              <a:t>判斷此要使用</a:t>
            </a:r>
            <a:r>
              <a:rPr lang="en-US" altLang="zh-TW" dirty="0"/>
              <a:t>model</a:t>
            </a:r>
            <a:r>
              <a:rPr lang="zh-TW" altLang="en-US" dirty="0"/>
              <a:t>的資料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57600" y="1821764"/>
            <a:ext cx="685800" cy="1447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810000" y="3269566"/>
            <a:ext cx="533400" cy="122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&lt;Table items=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smtClean="0"/>
              <a:t>Model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Text text= "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"</a:t>
            </a:r>
            <a:r>
              <a:rPr lang="en-US" altLang="zh-TW" dirty="0"/>
              <a:t> /&gt;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  &lt;/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items&gt;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&lt;</a:t>
            </a:r>
            <a:r>
              <a:rPr lang="en-US" altLang="zh-TW" dirty="0"/>
              <a:t>Text text=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 smtClean="0"/>
              <a:t>欄位值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"/&gt;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&lt;/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&lt;/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items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Table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523999"/>
            <a:ext cx="4191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zh-TW" altLang="en-US" dirty="0" smtClean="0"/>
              <a:t>如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沒有命名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為預設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可直接呼叫該結構，可使用</a:t>
            </a:r>
            <a:endParaRPr lang="en-US" altLang="zh-TW" dirty="0" smtClean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&lt;Table</a:t>
            </a:r>
            <a:r>
              <a:rPr lang="en-US" altLang="zh-TW" dirty="0"/>
              <a:t> items=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{table}</a:t>
            </a:r>
            <a:r>
              <a:rPr lang="en-US" altLang="zh-TW" dirty="0" smtClean="0"/>
              <a:t>”&gt;</a:t>
            </a:r>
            <a:r>
              <a:rPr lang="zh-TW" altLang="en-US" dirty="0" smtClean="0"/>
              <a:t>、</a:t>
            </a:r>
            <a:endParaRPr lang="en-US" altLang="zh-TW" dirty="0"/>
          </a:p>
          <a:p>
            <a:r>
              <a:rPr lang="zh-TW" altLang="en-US" dirty="0" smtClean="0"/>
              <a:t>         </a:t>
            </a:r>
            <a:r>
              <a:rPr lang="en-US" altLang="zh-TW" dirty="0" smtClean="0"/>
              <a:t>&lt;</a:t>
            </a:r>
            <a:r>
              <a:rPr lang="en-US" altLang="zh-TW" dirty="0"/>
              <a:t>Text text= </a:t>
            </a:r>
            <a:r>
              <a:rPr lang="en-US" altLang="zh-TW" dirty="0" smtClean="0"/>
              <a:t>"</a:t>
            </a:r>
            <a:r>
              <a:rPr lang="en-US" altLang="zh-TW" dirty="0" smtClean="0">
                <a:solidFill>
                  <a:srgbClr val="FF0000"/>
                </a:solidFill>
              </a:rPr>
              <a:t>{key}</a:t>
            </a:r>
            <a:r>
              <a:rPr lang="en-US" altLang="zh-TW" dirty="0" smtClean="0"/>
              <a:t>"/&gt;</a:t>
            </a:r>
            <a:endParaRPr lang="en-US" altLang="zh-TW" dirty="0"/>
          </a:p>
        </p:txBody>
      </p:sp>
      <p:pic>
        <p:nvPicPr>
          <p:cNvPr id="1027" name="Picture 3" descr="C:\Users\A109021\Desktop\未命名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819400"/>
            <a:ext cx="441345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72" y="1600200"/>
            <a:ext cx="7982655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&lt;Table items=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smtClean="0"/>
              <a:t>Model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Text text= "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"</a:t>
            </a:r>
            <a:r>
              <a:rPr lang="en-US" altLang="zh-TW" dirty="0"/>
              <a:t> /&gt;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  &lt;/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items&gt;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&lt;</a:t>
            </a:r>
            <a:r>
              <a:rPr lang="en-US" altLang="zh-TW" dirty="0"/>
              <a:t>Text text=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 smtClean="0"/>
              <a:t>欄位值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"/&gt;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&lt;/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&lt;/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items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Table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4343399" y="1524000"/>
            <a:ext cx="42445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可使用 </a:t>
            </a:r>
            <a:r>
              <a:rPr lang="en-US" altLang="zh-TW" dirty="0" smtClean="0"/>
              <a:t>console.log(this.getView());</a:t>
            </a:r>
            <a:r>
              <a:rPr lang="zh-TW" altLang="en-US" dirty="0" smtClean="0"/>
              <a:t> 查看。</a:t>
            </a:r>
            <a:endParaRPr lang="en-US" altLang="zh-TW" dirty="0" smtClean="0"/>
          </a:p>
        </p:txBody>
      </p:sp>
      <p:pic>
        <p:nvPicPr>
          <p:cNvPr id="2050" name="Picture 2" descr="C:\Users\A109021\Desktop\未命名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8" y="2057400"/>
            <a:ext cx="4244561" cy="441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&lt;Table items=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smtClean="0"/>
              <a:t>Model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Text text= "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"</a:t>
            </a:r>
            <a:r>
              <a:rPr lang="en-US" altLang="zh-TW" dirty="0"/>
              <a:t> /&gt;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  &lt;/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items&gt;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&lt;</a:t>
            </a:r>
            <a:r>
              <a:rPr lang="en-US" altLang="zh-TW" dirty="0"/>
              <a:t>Text text=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 smtClean="0"/>
              <a:t>欄位值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"/&gt;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&lt;/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&lt;/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items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Table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523999"/>
            <a:ext cx="4191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zh-TW" altLang="en-US" dirty="0" smtClean="0"/>
              <a:t>如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有命名需先指定該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&lt;Table</a:t>
            </a:r>
            <a:r>
              <a:rPr lang="en-US" altLang="zh-TW" dirty="0"/>
              <a:t> items=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{model1&gt;/table}</a:t>
            </a:r>
            <a:r>
              <a:rPr lang="en-US" altLang="zh-TW" dirty="0" smtClean="0"/>
              <a:t>”&gt;</a:t>
            </a:r>
            <a:r>
              <a:rPr lang="zh-TW" altLang="en-US" dirty="0" smtClean="0"/>
              <a:t>、</a:t>
            </a:r>
            <a:endParaRPr lang="en-US" altLang="zh-TW" dirty="0"/>
          </a:p>
          <a:p>
            <a:r>
              <a:rPr lang="zh-TW" altLang="en-US" dirty="0" smtClean="0"/>
              <a:t>         </a:t>
            </a:r>
            <a:r>
              <a:rPr lang="en-US" altLang="zh-TW" dirty="0" smtClean="0"/>
              <a:t>&lt;Text text= "</a:t>
            </a:r>
            <a:r>
              <a:rPr lang="en-US" altLang="zh-TW" dirty="0" smtClean="0">
                <a:solidFill>
                  <a:srgbClr val="FF0000"/>
                </a:solidFill>
              </a:rPr>
              <a:t>{model1&gt;key}</a:t>
            </a:r>
            <a:r>
              <a:rPr lang="en-US" altLang="zh-TW" dirty="0" smtClean="0"/>
              <a:t>"/&gt;</a:t>
            </a:r>
            <a:endParaRPr lang="en-US" altLang="zh-TW" dirty="0"/>
          </a:p>
        </p:txBody>
      </p:sp>
      <p:pic>
        <p:nvPicPr>
          <p:cNvPr id="3074" name="Picture 2" descr="C:\Users\A109021\Desktop\未命名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86100"/>
            <a:ext cx="4190999" cy="2095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_View.xml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&lt;Table items=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smtClean="0"/>
              <a:t>Model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Text text= "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"</a:t>
            </a:r>
            <a:r>
              <a:rPr lang="en-US" altLang="zh-TW" dirty="0"/>
              <a:t> /&gt;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  &lt;/</a:t>
            </a:r>
            <a:r>
              <a:rPr lang="en-US" altLang="zh-TW" dirty="0"/>
              <a:t>Column&gt;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columns&gt;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</a:t>
            </a:r>
            <a:r>
              <a:rPr lang="en-US" altLang="zh-TW" dirty="0"/>
              <a:t>items&gt;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&lt;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&lt;</a:t>
            </a:r>
            <a:r>
              <a:rPr lang="en-US" altLang="zh-TW" dirty="0"/>
              <a:t>Text text= "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 smtClean="0"/>
              <a:t>欄位值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"/&gt;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&lt;/</a:t>
            </a:r>
            <a:r>
              <a:rPr lang="en-US" altLang="zh-TW" dirty="0"/>
              <a:t>cells&gt;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&lt;/</a:t>
            </a:r>
            <a:r>
              <a:rPr lang="en-US" altLang="zh-TW" dirty="0"/>
              <a:t>ColumnListItem&gt;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&lt;/</a:t>
            </a:r>
            <a:r>
              <a:rPr lang="en-US" altLang="zh-TW" dirty="0"/>
              <a:t>items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Table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4343399" y="1524000"/>
            <a:ext cx="40137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console.log(this.getView());</a:t>
            </a:r>
            <a:r>
              <a:rPr lang="zh-TW" altLang="en-US" dirty="0" smtClean="0"/>
              <a:t> 查看。</a:t>
            </a:r>
            <a:endParaRPr lang="en-US" altLang="zh-TW" dirty="0" smtClean="0"/>
          </a:p>
        </p:txBody>
      </p:sp>
      <p:pic>
        <p:nvPicPr>
          <p:cNvPr id="4098" name="Picture 2" descr="C:\Users\A109021\Desktop\未命名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133600"/>
            <a:ext cx="4013728" cy="4345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endParaRPr lang="en-US" altLang="zh-TW" dirty="0"/>
          </a:p>
          <a:p>
            <a:r>
              <a:rPr lang="en-US" altLang="zh-TW" dirty="0"/>
              <a:t>Component.js</a:t>
            </a:r>
            <a:endParaRPr lang="en-US" altLang="zh-TW" dirty="0"/>
          </a:p>
          <a:p>
            <a:r>
              <a:rPr lang="en-US" altLang="zh-TW" dirty="0"/>
              <a:t>Manifest.json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架構</a:t>
            </a:r>
            <a:endParaRPr lang="en-US" altLang="zh-TW" dirty="0"/>
          </a:p>
          <a:p>
            <a:r>
              <a:rPr lang="en-US" altLang="zh-TW" dirty="0"/>
              <a:t>XXX.view.xml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XXX.controller.js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 smtClean="0"/>
              <a:t>_Controller.js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Controller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使用方式同理於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component.js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，不過需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sap/ui/core/mvc/Controller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生成的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Controller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只用於對應的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才可使用。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宣告方式：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xxx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function(</a:t>
            </a:r>
            <a:r>
              <a:rPr lang="en-US" altLang="zh-TW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yyy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){}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xxx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如需調用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則會呼叫該 名稱。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yyy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為需傳入參數，例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&lt;input&gt;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yyy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將輸入值取出。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{}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中可邊寫相關程式邏輯。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特定狀態下執行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onInit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onExit...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相關說明可參考下方備註欄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r>
              <a:rPr lang="en-US" altLang="zh-TW" dirty="0" smtClean="0"/>
              <a:t>_Controller.js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如要使用</a:t>
            </a:r>
            <a:r>
              <a:rPr lang="en-US" altLang="zh-TW" dirty="0" smtClean="0"/>
              <a:t>MES</a:t>
            </a:r>
            <a:r>
              <a:rPr lang="zh-TW" altLang="en-US" dirty="0" smtClean="0"/>
              <a:t>資料庫則需使用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的方式進行調用。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$.ajax({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type</a:t>
            </a:r>
            <a:r>
              <a:rPr lang="en-US" altLang="zh-TW" dirty="0"/>
              <a:t>:"get",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async:false,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url</a:t>
            </a:r>
            <a:r>
              <a:rPr lang="en-US" altLang="zh-TW" dirty="0"/>
              <a:t>:"http://localhost:8080</a:t>
            </a:r>
            <a:r>
              <a:rPr lang="en-US" altLang="zh-TW" dirty="0">
                <a:solidFill>
                  <a:srgbClr val="FF0000"/>
                </a:solidFill>
              </a:rPr>
              <a:t>/test123?site=FW</a:t>
            </a:r>
            <a:r>
              <a:rPr lang="en-US" altLang="zh-TW" dirty="0"/>
              <a:t>",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datatype</a:t>
            </a:r>
            <a:r>
              <a:rPr lang="en-US" altLang="zh-TW" dirty="0"/>
              <a:t>:"json",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crossDomain</a:t>
            </a:r>
            <a:r>
              <a:rPr lang="en-US" altLang="zh-TW" dirty="0"/>
              <a:t>: true,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success</a:t>
            </a:r>
            <a:r>
              <a:rPr lang="en-US" altLang="zh-TW" dirty="0"/>
              <a:t>: function(req){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table</a:t>
            </a:r>
            <a:r>
              <a:rPr lang="en-US" altLang="zh-TW" dirty="0"/>
              <a:t> = req;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},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error</a:t>
            </a:r>
            <a:r>
              <a:rPr lang="en-US" altLang="zh-TW" dirty="0"/>
              <a:t>: function(err){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jQuery.sap.log.error(err.message</a:t>
            </a:r>
            <a:r>
              <a:rPr lang="en-US" altLang="zh-TW" dirty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return</a:t>
            </a:r>
            <a:r>
              <a:rPr lang="en-US" altLang="zh-TW" dirty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384744"/>
            <a:ext cx="352288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傳遞到後端使用的方式</a:t>
            </a:r>
            <a:r>
              <a:rPr lang="en-US" altLang="zh-TW" sz="1400" dirty="0" smtClean="0"/>
              <a:t>(mes</a:t>
            </a:r>
            <a:r>
              <a:rPr lang="zh-TW" altLang="en-US" sz="1400" dirty="0" smtClean="0"/>
              <a:t>是使用</a:t>
            </a:r>
            <a:r>
              <a:rPr lang="en-US" altLang="zh-TW" sz="1400" dirty="0" smtClean="0"/>
              <a:t>get</a:t>
            </a:r>
            <a:r>
              <a:rPr lang="zh-TW" altLang="en-US" sz="1400" dirty="0" smtClean="0"/>
              <a:t>方式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692521"/>
            <a:ext cx="460222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傳遞時是</a:t>
            </a:r>
            <a:r>
              <a:rPr lang="zh-TW" altLang="en-US" sz="1400" dirty="0"/>
              <a:t>使用</a:t>
            </a:r>
            <a:r>
              <a:rPr lang="zh-TW" altLang="en-US" sz="1400" dirty="0" smtClean="0"/>
              <a:t>同步或異步處理，</a:t>
            </a:r>
            <a:r>
              <a:rPr lang="en-US" altLang="zh-TW" sz="1400" dirty="0" smtClean="0"/>
              <a:t>true</a:t>
            </a:r>
            <a:r>
              <a:rPr lang="zh-TW" altLang="en-US" sz="1400" dirty="0" smtClean="0"/>
              <a:t>為同步、</a:t>
            </a:r>
            <a:r>
              <a:rPr lang="en-US" altLang="zh-TW" sz="1400" dirty="0" smtClean="0"/>
              <a:t>false</a:t>
            </a:r>
            <a:r>
              <a:rPr lang="zh-TW" altLang="en-US" sz="1400" dirty="0" smtClean="0"/>
              <a:t>為異步</a:t>
            </a:r>
            <a:endParaRPr lang="zh-TW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000298"/>
            <a:ext cx="3326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需傳入後端位置，</a:t>
            </a:r>
            <a:r>
              <a:rPr lang="zh-TW" altLang="en-US" sz="1400" dirty="0" smtClean="0">
                <a:solidFill>
                  <a:srgbClr val="FF0000"/>
                </a:solidFill>
              </a:rPr>
              <a:t>後續變數</a:t>
            </a:r>
            <a:r>
              <a:rPr lang="zh-TW" altLang="en-US" sz="1400" dirty="0" smtClean="0"/>
              <a:t>與</a:t>
            </a:r>
            <a:r>
              <a:rPr lang="en-US" altLang="zh-TW" sz="1400" dirty="0" smtClean="0"/>
              <a:t>spring</a:t>
            </a:r>
            <a:r>
              <a:rPr lang="zh-TW" altLang="en-US" sz="1400" dirty="0" smtClean="0"/>
              <a:t>相關</a:t>
            </a:r>
            <a:endParaRPr lang="zh-TW" altLang="en-US" sz="1400" dirty="0"/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1828800" y="253863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</p:cNvCxnSpPr>
          <p:nvPr/>
        </p:nvCxnSpPr>
        <p:spPr>
          <a:xfrm flipH="1">
            <a:off x="1828800" y="284641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029200" y="3154186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1832" y="3277249"/>
            <a:ext cx="126188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/>
              <a:t>回傳的資料格</a:t>
            </a:r>
            <a:r>
              <a:rPr lang="zh-TW" altLang="en-US" sz="1200" dirty="0" smtClean="0"/>
              <a:t>式</a:t>
            </a:r>
            <a:endParaRPr lang="zh-TW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8174" y="3804046"/>
            <a:ext cx="330173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成功時需要執行的動</a:t>
            </a:r>
            <a:r>
              <a:rPr lang="zh-TW" altLang="en-US" sz="1400" dirty="0" smtClean="0"/>
              <a:t>作，</a:t>
            </a:r>
            <a:r>
              <a:rPr lang="en-US" altLang="zh-TW" sz="1400" dirty="0" smtClean="0"/>
              <a:t>req</a:t>
            </a:r>
            <a:r>
              <a:rPr lang="zh-TW" altLang="en-US" sz="1400" dirty="0" smtClean="0"/>
              <a:t>為傳入的值</a:t>
            </a:r>
            <a:endParaRPr lang="zh-TW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8174" y="4572000"/>
            <a:ext cx="32720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失敗時</a:t>
            </a:r>
            <a:r>
              <a:rPr lang="zh-TW" altLang="en-US" sz="1400" dirty="0"/>
              <a:t>需要執行的動</a:t>
            </a:r>
            <a:r>
              <a:rPr lang="zh-TW" altLang="en-US" sz="1400" dirty="0" smtClean="0"/>
              <a:t>作，</a:t>
            </a:r>
            <a:r>
              <a:rPr lang="en-US" altLang="zh-TW" sz="1400" dirty="0" smtClean="0"/>
              <a:t>err</a:t>
            </a:r>
            <a:r>
              <a:rPr lang="zh-TW" altLang="en-US" sz="1400" dirty="0" smtClean="0"/>
              <a:t>為傳入的值</a:t>
            </a:r>
            <a:endParaRPr lang="zh-TW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16" y="3426696"/>
            <a:ext cx="156966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/>
              <a:t>跨網</a:t>
            </a:r>
            <a:r>
              <a:rPr lang="zh-TW" altLang="en-US" sz="1200" dirty="0" smtClean="0"/>
              <a:t>域傳送取得資料</a:t>
            </a:r>
            <a:endParaRPr lang="zh-TW" alt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209800" y="3415748"/>
            <a:ext cx="342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51832" y="3565195"/>
            <a:ext cx="144408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 flipV="1">
            <a:off x="2971800" y="3957934"/>
            <a:ext cx="2363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1"/>
          </p:cNvCxnSpPr>
          <p:nvPr/>
        </p:nvCxnSpPr>
        <p:spPr>
          <a:xfrm flipH="1" flipV="1">
            <a:off x="2667000" y="4725888"/>
            <a:ext cx="5411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_Controller.js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Router</a:t>
            </a:r>
            <a:r>
              <a:rPr lang="zh-TW" altLang="en-US" dirty="0" smtClean="0"/>
              <a:t>切換畫面，可依以下範例編寫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Change_page:</a:t>
            </a:r>
            <a:r>
              <a:rPr lang="en-US" altLang="zh-TW" dirty="0"/>
              <a:t> function(){</a:t>
            </a:r>
            <a:br>
              <a:rPr lang="en-US" altLang="zh-TW" dirty="0"/>
            </a:b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this.getRouter</a:t>
            </a:r>
            <a:r>
              <a:rPr lang="en-US" altLang="zh-TW" dirty="0">
                <a:solidFill>
                  <a:srgbClr val="FF0000"/>
                </a:solidFill>
              </a:rPr>
              <a:t>().</a:t>
            </a:r>
            <a:r>
              <a:rPr lang="en-US" altLang="zh-TW" dirty="0" smtClean="0">
                <a:solidFill>
                  <a:srgbClr val="FF0000"/>
                </a:solidFill>
              </a:rPr>
              <a:t>navTo(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 smtClean="0">
                <a:solidFill>
                  <a:srgbClr val="FF0000"/>
                </a:solidFill>
              </a:rPr>
              <a:t>xxxx",{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yyyy: zzzz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});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 smtClean="0"/>
              <a:t>}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329934"/>
            <a:ext cx="35408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將此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&lt;Button&gt;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953000" y="2514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7000" y="2819400"/>
            <a:ext cx="25535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xxxx</a:t>
            </a:r>
            <a:r>
              <a:rPr lang="zh-TW" altLang="en-US" dirty="0" smtClean="0"/>
              <a:t>對應</a:t>
            </a:r>
            <a:r>
              <a:rPr lang="en-US" altLang="zh-TW" dirty="0" smtClean="0"/>
              <a:t>manifest.json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en-US" altLang="zh-TW" dirty="0" smtClean="0"/>
              <a:t>sap.ui5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routing-&gt;routes</a:t>
            </a:r>
            <a:endParaRPr lang="en-US" altLang="zh-TW" dirty="0" smtClean="0"/>
          </a:p>
          <a:p>
            <a:r>
              <a:rPr lang="en-US" altLang="zh-TW" dirty="0" smtClean="0"/>
              <a:t>-&gt;name</a:t>
            </a:r>
            <a:endParaRPr lang="zh-TW" alt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048000"/>
            <a:ext cx="457200" cy="23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1"/>
          </p:cNvCxnSpPr>
          <p:nvPr/>
        </p:nvCxnSpPr>
        <p:spPr>
          <a:xfrm flipH="1" flipV="1">
            <a:off x="2971800" y="3581400"/>
            <a:ext cx="795805" cy="80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7605" y="3924300"/>
            <a:ext cx="52629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如有在切換畫面</a:t>
            </a:r>
            <a:r>
              <a:rPr lang="zh-TW" altLang="en-US" dirty="0" smtClean="0"/>
              <a:t>要一併傳</a:t>
            </a:r>
            <a:r>
              <a:rPr lang="zh-TW" altLang="en-US" dirty="0"/>
              <a:t>出的參</a:t>
            </a:r>
            <a:r>
              <a:rPr lang="zh-TW" altLang="en-US" dirty="0" smtClean="0"/>
              <a:t>數可</a:t>
            </a:r>
            <a:r>
              <a:rPr lang="zh-TW" altLang="en-US" dirty="0"/>
              <a:t>於此進行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 smtClean="0"/>
              <a:t>，</a:t>
            </a:r>
            <a:r>
              <a:rPr lang="en-US" altLang="zh-TW" dirty="0" smtClean="0"/>
              <a:t>yyyy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manifest.json</a:t>
            </a:r>
            <a:r>
              <a:rPr lang="zh-TW" altLang="en-US" dirty="0" smtClean="0"/>
              <a:t>設定名稱，</a:t>
            </a:r>
            <a:r>
              <a:rPr lang="en-US" altLang="zh-TW" dirty="0" smtClean="0"/>
              <a:t>zzzz</a:t>
            </a:r>
            <a:r>
              <a:rPr lang="zh-TW" altLang="en-US" dirty="0" smtClean="0"/>
              <a:t>為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抓</a:t>
            </a:r>
            <a:endParaRPr lang="en-US" altLang="zh-TW" dirty="0" smtClean="0"/>
          </a:p>
          <a:p>
            <a:r>
              <a:rPr lang="zh-TW" altLang="en-US" dirty="0"/>
              <a:t>取的值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endParaRPr lang="en-US" altLang="zh-TW" dirty="0"/>
          </a:p>
          <a:p>
            <a:r>
              <a:rPr lang="en-US" altLang="zh-TW" dirty="0"/>
              <a:t>Component.js</a:t>
            </a:r>
            <a:endParaRPr lang="en-US" altLang="zh-TW" dirty="0"/>
          </a:p>
          <a:p>
            <a:r>
              <a:rPr lang="en-US" altLang="zh-TW" dirty="0"/>
              <a:t>Manifest.json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架構</a:t>
            </a:r>
            <a:endParaRPr lang="en-US" altLang="zh-TW" dirty="0"/>
          </a:p>
          <a:p>
            <a:r>
              <a:rPr lang="en-US" altLang="zh-TW" dirty="0"/>
              <a:t>XXX.view.xml</a:t>
            </a:r>
            <a:endParaRPr lang="en-US" altLang="zh-TW" dirty="0"/>
          </a:p>
          <a:p>
            <a:r>
              <a:rPr lang="en-US" altLang="zh-TW" dirty="0" smtClean="0"/>
              <a:t>XXX.controller.js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 smtClean="0"/>
              <a:t>_</a:t>
            </a:r>
            <a:r>
              <a:rPr lang="en-US" altLang="zh-TW" dirty="0"/>
              <a:t>Fragment.xml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Fragment</a:t>
            </a:r>
            <a:r>
              <a:rPr lang="zh-TW" altLang="en-US" dirty="0" smtClean="0"/>
              <a:t>不同於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，沒有自己的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，由呼叫出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進行控制。</a:t>
            </a:r>
            <a:endParaRPr lang="en-US" altLang="zh-TW" dirty="0" smtClean="0"/>
          </a:p>
          <a:p>
            <a:r>
              <a:rPr lang="zh-TW" altLang="en-US" dirty="0"/>
              <a:t>檔案</a:t>
            </a:r>
            <a:r>
              <a:rPr lang="zh-TW" altLang="en-US" dirty="0" smtClean="0"/>
              <a:t>命名需為</a:t>
            </a:r>
            <a:r>
              <a:rPr lang="en-US" altLang="zh-TW" dirty="0" smtClean="0"/>
              <a:t>xxx.fragment.xml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&lt;core:FragmentDefinition</a:t>
            </a:r>
            <a:br>
              <a:rPr lang="en-US" altLang="zh-TW" dirty="0"/>
            </a:br>
            <a:r>
              <a:rPr lang="en-US" altLang="zh-TW" dirty="0"/>
              <a:t>   xmlns="sap.m"</a:t>
            </a:r>
            <a:br>
              <a:rPr lang="en-US" altLang="zh-TW" dirty="0"/>
            </a:br>
            <a:r>
              <a:rPr lang="en-US" altLang="zh-TW" dirty="0"/>
              <a:t>   xmlns:core="sap.ui.core" 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&lt;Dialog</a:t>
            </a:r>
            <a:r>
              <a:rPr lang="zh-TW" altLang="en-US" dirty="0" smtClean="0"/>
              <a:t> </a:t>
            </a:r>
            <a:r>
              <a:rPr lang="en-US" altLang="zh-TW" dirty="0" smtClean="0"/>
              <a:t>title=</a:t>
            </a:r>
            <a:r>
              <a:rPr lang="en-US" altLang="zh-TW" dirty="0"/>
              <a:t>"</a:t>
            </a:r>
            <a:r>
              <a:rPr lang="en-US" altLang="zh-TW" dirty="0" smtClean="0"/>
              <a:t>xxx</a:t>
            </a:r>
            <a:r>
              <a:rPr lang="en-US" altLang="zh-TW" dirty="0"/>
              <a:t>"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....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&lt;/Dialog&gt;</a:t>
            </a:r>
            <a:br>
              <a:rPr lang="en-US" altLang="zh-TW" dirty="0"/>
            </a:br>
            <a:r>
              <a:rPr lang="en-US" altLang="zh-TW" dirty="0" smtClean="0"/>
              <a:t>&lt;/</a:t>
            </a:r>
            <a:r>
              <a:rPr lang="en-US" altLang="zh-TW" dirty="0"/>
              <a:t>core:FragmentDefinition&gt;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19700" y="2819400"/>
            <a:ext cx="37246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sap.ui.core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FragmentDefinition</a:t>
            </a:r>
            <a:endParaRPr lang="en-US" altLang="zh-TW" dirty="0" smtClean="0"/>
          </a:p>
          <a:p>
            <a:r>
              <a:rPr lang="zh-TW" altLang="en-US" dirty="0" smtClean="0"/>
              <a:t>標籤</a:t>
            </a:r>
            <a:endParaRPr lang="zh-TW" altLang="en-US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648200" y="3142565"/>
            <a:ext cx="571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5350" y="4760099"/>
            <a:ext cx="40062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需使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&lt;Dialog&gt;</a:t>
            </a:r>
            <a:r>
              <a:rPr lang="zh-TW" altLang="en-US" dirty="0" smtClean="0"/>
              <a:t>才可使用放入其他標籤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2686050" y="4528066"/>
            <a:ext cx="749300" cy="416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2362200" y="4944765"/>
            <a:ext cx="107315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_Fragment.xml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需在要</a:t>
            </a:r>
            <a:r>
              <a:rPr lang="zh-TW" altLang="en-US" dirty="0"/>
              <a:t>使用</a:t>
            </a:r>
            <a:r>
              <a:rPr lang="en-US" altLang="zh-TW" dirty="0"/>
              <a:t>fragment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對應的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中添加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，透過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或是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valueHelpRequest</a:t>
            </a:r>
            <a:r>
              <a:rPr lang="zh-TW" altLang="en-US" dirty="0" smtClean="0"/>
              <a:t> 調用 </a:t>
            </a:r>
            <a:r>
              <a:rPr lang="en-US" altLang="zh-TW" dirty="0" smtClean="0"/>
              <a:t>onOpenDialog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getDialog</a:t>
            </a:r>
            <a:r>
              <a:rPr lang="en-US" altLang="zh-TW" dirty="0"/>
              <a:t> : function (oEvent) {</a:t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 smtClean="0"/>
              <a:t>if</a:t>
            </a:r>
            <a:r>
              <a:rPr lang="en-US" altLang="zh-TW" dirty="0"/>
              <a:t> (!this._oDialog) {</a:t>
            </a:r>
            <a:br>
              <a:rPr lang="en-US" altLang="zh-TW" dirty="0"/>
            </a:br>
            <a:r>
              <a:rPr lang="en-US" altLang="zh-TW" dirty="0"/>
              <a:t>            this._oDialog = sap.ui.xmlfragment</a:t>
            </a:r>
            <a:r>
              <a:rPr lang="en-US" altLang="zh-TW" dirty="0" smtClean="0"/>
              <a:t>(“xxxx",this);</a:t>
            </a:r>
            <a:br>
              <a:rPr lang="en-US" altLang="zh-TW" dirty="0"/>
            </a:br>
            <a:r>
              <a:rPr lang="en-US" altLang="zh-TW" dirty="0"/>
              <a:t>            this.getView().addDependent(this._oDialog);</a:t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 smtClean="0"/>
              <a:t>}</a:t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 smtClean="0"/>
              <a:t>return</a:t>
            </a:r>
            <a:r>
              <a:rPr lang="en-US" altLang="zh-TW" dirty="0"/>
              <a:t> this._oDialog;</a:t>
            </a:r>
            <a:br>
              <a:rPr lang="en-US" altLang="zh-TW" dirty="0"/>
            </a:br>
            <a:r>
              <a:rPr lang="en-US" altLang="zh-TW" dirty="0" smtClean="0"/>
              <a:t>},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 smtClean="0"/>
              <a:t>onOpenDialog</a:t>
            </a:r>
            <a:r>
              <a:rPr lang="en-US" altLang="zh-TW" dirty="0"/>
              <a:t> : function (oEvent) </a:t>
            </a:r>
            <a:r>
              <a:rPr lang="en-US" altLang="zh-TW" dirty="0" smtClean="0"/>
              <a:t>{</a:t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 smtClean="0"/>
              <a:t>this.getDialog(oEvent</a:t>
            </a:r>
            <a:r>
              <a:rPr lang="en-US" altLang="zh-TW" dirty="0"/>
              <a:t>).open();</a:t>
            </a:r>
            <a:br>
              <a:rPr lang="en-US" altLang="zh-TW" dirty="0"/>
            </a:br>
            <a:r>
              <a:rPr lang="en-US" altLang="zh-TW" dirty="0" smtClean="0"/>
              <a:t>},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 smtClean="0"/>
              <a:t>onCloseDialog</a:t>
            </a:r>
            <a:r>
              <a:rPr lang="en-US" altLang="zh-TW" dirty="0"/>
              <a:t> : function(){</a:t>
            </a:r>
            <a:br>
              <a:rPr lang="en-US" altLang="zh-TW" dirty="0"/>
            </a:br>
            <a:r>
              <a:rPr lang="en-US" altLang="zh-TW" dirty="0"/>
              <a:t>   </a:t>
            </a:r>
            <a:r>
              <a:rPr lang="en-US" altLang="zh-TW" dirty="0" smtClean="0"/>
              <a:t>   this</a:t>
            </a:r>
            <a:r>
              <a:rPr lang="en-US" altLang="zh-TW" dirty="0"/>
              <a:t>._getDialog().close();</a:t>
            </a:r>
            <a:br>
              <a:rPr lang="en-US" altLang="zh-TW" dirty="0"/>
            </a:b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385536"/>
            <a:ext cx="25983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xxxx</a:t>
            </a:r>
            <a:r>
              <a:rPr lang="zh-TW" altLang="en-US" dirty="0" smtClean="0"/>
              <a:t>需放入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34000" y="2570202"/>
            <a:ext cx="762000" cy="40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3631168"/>
            <a:ext cx="30989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中加入對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關聯</a:t>
            </a:r>
            <a:endParaRPr lang="zh-TW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62400" y="3505200"/>
            <a:ext cx="1371600" cy="310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627602"/>
            <a:ext cx="19699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將該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開啟</a:t>
            </a:r>
            <a:endParaRPr lang="zh-TW" alt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4343400" y="481226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5638800"/>
            <a:ext cx="34479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將該</a:t>
            </a:r>
            <a:r>
              <a:rPr lang="en-US" altLang="zh-TW" dirty="0" smtClean="0"/>
              <a:t>fragment</a:t>
            </a:r>
            <a:r>
              <a:rPr lang="zh-TW" altLang="en-US" dirty="0"/>
              <a:t>關</a:t>
            </a:r>
            <a:r>
              <a:rPr lang="zh-TW" altLang="en-US" dirty="0" smtClean="0"/>
              <a:t>閉，此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需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fragment</a:t>
            </a:r>
            <a:r>
              <a:rPr lang="zh-TW" altLang="en-US" dirty="0"/>
              <a:t>的標</a:t>
            </a:r>
            <a:r>
              <a:rPr lang="zh-TW" altLang="en-US" dirty="0" smtClean="0"/>
              <a:t>籤進行調用</a:t>
            </a:r>
            <a:endParaRPr lang="zh-TW" alt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3581400" y="5823466"/>
            <a:ext cx="1752600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Index.html</a:t>
            </a:r>
            <a:r>
              <a:rPr lang="zh-TW" altLang="en-US" b="1" dirty="0" smtClean="0">
                <a:solidFill>
                  <a:srgbClr val="FF0000"/>
                </a:solidFill>
              </a:rPr>
              <a:t>：由於</a:t>
            </a:r>
            <a:r>
              <a:rPr lang="en-US" altLang="zh-TW" b="1" dirty="0" smtClean="0">
                <a:solidFill>
                  <a:srgbClr val="FF0000"/>
                </a:solidFill>
              </a:rPr>
              <a:t>sapui5</a:t>
            </a:r>
            <a:r>
              <a:rPr lang="zh-TW" altLang="en-US" b="1" dirty="0" smtClean="0">
                <a:solidFill>
                  <a:srgbClr val="FF0000"/>
                </a:solidFill>
              </a:rPr>
              <a:t>是基於</a:t>
            </a:r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的方式進行開發，所以讀取時需要以</a:t>
            </a:r>
            <a:r>
              <a:rPr lang="en-US" altLang="zh-TW" b="1" dirty="0" smtClean="0">
                <a:solidFill>
                  <a:srgbClr val="FF0000"/>
                </a:solidFill>
              </a:rPr>
              <a:t>index.html</a:t>
            </a:r>
            <a:r>
              <a:rPr lang="zh-TW" altLang="en-US" b="1" dirty="0" smtClean="0">
                <a:solidFill>
                  <a:srgbClr val="FF0000"/>
                </a:solidFill>
              </a:rPr>
              <a:t>作為入口。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Component.js</a:t>
            </a:r>
            <a:endParaRPr lang="en-US" altLang="zh-TW" dirty="0" smtClean="0"/>
          </a:p>
          <a:p>
            <a:r>
              <a:rPr lang="en-US" altLang="zh-TW" dirty="0" smtClean="0"/>
              <a:t>Manifest.json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 smtClean="0"/>
              <a:t>XXX.view.xml</a:t>
            </a:r>
            <a:endParaRPr lang="en-US" altLang="zh-TW" dirty="0" smtClean="0"/>
          </a:p>
          <a:p>
            <a:r>
              <a:rPr lang="en-US" altLang="zh-TW" dirty="0" smtClean="0"/>
              <a:t>XXX.controller.js</a:t>
            </a:r>
            <a:endParaRPr lang="en-US" altLang="zh-TW" dirty="0" smtClean="0"/>
          </a:p>
          <a:p>
            <a:r>
              <a:rPr lang="en-US" altLang="zh-TW" dirty="0"/>
              <a:t>XXX.Fragment.xml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_Fragment.xml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下圖</a:t>
            </a:r>
            <a:r>
              <a:rPr lang="zh-TW" altLang="en-US" dirty="0" smtClean="0"/>
              <a:t>為範例</a:t>
            </a:r>
            <a:endParaRPr lang="en-US" altLang="zh-TW" dirty="0" smtClean="0"/>
          </a:p>
          <a:p>
            <a:r>
              <a:rPr lang="zh-TW" altLang="en-US" dirty="0"/>
              <a:t>關閉使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onCloseDialog</a:t>
            </a:r>
            <a:r>
              <a:rPr lang="zh-TW" altLang="en-US" dirty="0" smtClean="0"/>
              <a:t>進行關閉</a:t>
            </a:r>
            <a:endParaRPr lang="zh-TW" altLang="en-US" dirty="0"/>
          </a:p>
        </p:txBody>
      </p:sp>
      <p:pic>
        <p:nvPicPr>
          <p:cNvPr id="2050" name="Picture 2" descr="C:\Users\A109021\Desktop\未命名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70199"/>
            <a:ext cx="38862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109021\Desktop\未命名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70199"/>
            <a:ext cx="3981451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SAPUI5-Debug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Chrome-&gt;</a:t>
            </a:r>
            <a:r>
              <a:rPr lang="zh-TW" altLang="en-US" dirty="0" smtClean="0"/>
              <a:t>按</a:t>
            </a:r>
            <a:r>
              <a:rPr lang="en-US" altLang="zh-TW" dirty="0" smtClean="0"/>
              <a:t>F12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C:\Users\A109021\Desktop\未命名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86000"/>
            <a:ext cx="8305800" cy="3876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 –</a:t>
            </a:r>
            <a:r>
              <a:rPr lang="zh-TW" altLang="en-US" dirty="0" smtClean="0"/>
              <a:t>資源分享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官方資源：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"/>
              </a:rPr>
              <a:t>https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1"/>
              </a:rPr>
              <a:t>://sapui5.hana.ondemand.com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"/>
              </a:rPr>
              <a:t>/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官方基礎練習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(Walkthrough)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https://openui5.hana.ondemand.com/1.32.5/docs/guide/3da5f4be63264db99f2e5b04c5e853db.html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資源：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https://sapui5.hana.ondemand.com/sdk/test-resources/sap/m/demokit/iconExplorer/webapp/index.html#/overview/SAP-icons/?tab=grid&amp;icon=action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OData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建立教學：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://sapyard.com/odata-and-sap-netweaver-gateway-part-i-introduction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/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更新網頁至 </a:t>
            </a:r>
            <a:r>
              <a:rPr lang="en-US" altLang="zh-TW">
                <a:sym typeface="+mn-ea"/>
              </a:rPr>
              <a:t>SAP Client Tcode</a:t>
            </a:r>
            <a:r>
              <a:rPr lang="zh-TW" altLang="en-US"/>
              <a:t>：</a:t>
            </a:r>
            <a:r>
              <a:rPr lang="zh-TW" altLang="en-US"/>
              <a:t>/UI5/UI5_REPOSITORY_LOAD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是一種標籤的語法，內部標籤都是以對稱的方式存在，進行轉譯後就是平常看到的網頁。</a:t>
            </a:r>
            <a:endParaRPr lang="en-US" altLang="zh-TW" dirty="0" smtClean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&lt;html&gt;.....&lt;/html&gt;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&lt;head&gt;&lt;/head&gt;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主要標籤</a:t>
            </a:r>
            <a:endParaRPr lang="en-US" altLang="zh-TW" dirty="0" smtClean="0"/>
          </a:p>
          <a:p>
            <a:r>
              <a:rPr lang="en-US" altLang="zh-TW" dirty="0" smtClean="0"/>
              <a:t>&lt;html&gt;&lt;/html&gt;</a:t>
            </a:r>
            <a:r>
              <a:rPr lang="zh-TW" altLang="en-US" dirty="0" smtClean="0"/>
              <a:t>：包</a:t>
            </a:r>
            <a:r>
              <a:rPr lang="zh-TW" altLang="en-US" dirty="0"/>
              <a:t>含了所有顯示在這個頁面上的內容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&lt;head&gt;&lt;/head&gt; — </a:t>
            </a:r>
            <a:r>
              <a:rPr lang="zh-TW" altLang="en-US" dirty="0" smtClean="0"/>
              <a:t>裡</a:t>
            </a:r>
            <a:r>
              <a:rPr lang="zh-TW" altLang="en-US" dirty="0"/>
              <a:t>面放的</a:t>
            </a:r>
            <a:r>
              <a:rPr lang="zh-TW" altLang="en-US" dirty="0" smtClean="0"/>
              <a:t>是你想涵</a:t>
            </a:r>
            <a:r>
              <a:rPr lang="zh-TW" altLang="en-US" dirty="0"/>
              <a:t>括的重要資</a:t>
            </a:r>
            <a:r>
              <a:rPr lang="zh-TW" altLang="en-US" dirty="0" smtClean="0"/>
              <a:t>訊。</a:t>
            </a:r>
            <a:r>
              <a:rPr lang="zh-TW" altLang="en-US" dirty="0"/>
              <a:t>例如，顯示於搜尋結果的關鍵字、頁面說明</a:t>
            </a:r>
            <a:r>
              <a:rPr lang="zh-TW" altLang="en-US" i="1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、字元實體集</a:t>
            </a:r>
            <a:r>
              <a:rPr lang="en-US" altLang="zh-TW" dirty="0"/>
              <a:t>...</a:t>
            </a:r>
            <a:r>
              <a:rPr lang="zh-TW" altLang="en-US" dirty="0"/>
              <a:t>等。</a:t>
            </a:r>
            <a:endParaRPr lang="zh-TW" altLang="en-US" dirty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SAPUI5-</a:t>
            </a:r>
            <a:r>
              <a:rPr lang="zh-TW" altLang="en-US" dirty="0" smtClean="0"/>
              <a:t>原件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&lt;body&gt;&lt;/body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：包</a:t>
            </a:r>
            <a:r>
              <a:rPr lang="zh-TW" altLang="en-US" dirty="0"/>
              <a:t>含了所有會顯示於網頁瀏覽者眼前的內容。 無論是文字、圖片、影面、互動遊</a:t>
            </a:r>
            <a:r>
              <a:rPr lang="zh-TW" altLang="en-US" dirty="0" smtClean="0"/>
              <a:t>戲</a:t>
            </a:r>
            <a:r>
              <a:rPr lang="en-US" altLang="zh-TW" dirty="0" smtClean="0"/>
              <a:t>(flash)...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&lt;script&gt;...&lt;/script&gt;</a:t>
            </a:r>
            <a:r>
              <a:rPr lang="zh-TW" altLang="en-US" dirty="0" smtClean="0"/>
              <a:t>：可以在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中插入一段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標籤。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&lt;script&gt;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Var test = “Test”;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...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&lt;/script&gt;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</a:t>
            </a:r>
            <a:r>
              <a:rPr lang="zh-TW" altLang="en-US" dirty="0" smtClean="0"/>
              <a:t>件</a:t>
            </a:r>
            <a:r>
              <a:rPr lang="en-US" altLang="zh-TW" dirty="0" smtClean="0"/>
              <a:t>_index.html_</a:t>
            </a:r>
            <a:r>
              <a:rPr lang="zh-TW" altLang="en-US" dirty="0" smtClean="0"/>
              <a:t>標籤介紹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&lt;!DOCTYPE html&gt;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&lt;html lang=""&gt;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&lt;head&gt;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http-equiv="X-UA-Compatible" content="IE=edge"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http-equiv="Content-Type" content="text/html;charset=UTF-8"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charset="utf-8"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http-equiv="expires" content="0"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http-equiv="pragma" content="no-cache"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&lt;meta http-equiv="cache-control" content="no-cache" /&gt;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        &lt;title&gt;INTAI&lt;/title&gt;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&lt;/head&gt;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00B050"/>
                </a:solidFill>
              </a:rPr>
              <a:t>&lt;body id='content'&gt;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&lt;/body&gt;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&lt;/html&gt;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其餘說明可參考下方備註欄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535668"/>
            <a:ext cx="3581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宣告這是一</a:t>
            </a:r>
            <a:r>
              <a:rPr lang="zh-TW" altLang="en-US" dirty="0" smtClean="0"/>
              <a:t>個</a:t>
            </a:r>
            <a:r>
              <a:rPr lang="en-US" altLang="zh-TW" dirty="0" smtClean="0"/>
              <a:t>html</a:t>
            </a:r>
            <a:r>
              <a:rPr lang="zh-TW" altLang="en-US" dirty="0"/>
              <a:t>的</a:t>
            </a:r>
            <a:r>
              <a:rPr lang="zh-TW" altLang="en-US" dirty="0" smtClean="0"/>
              <a:t>文件類型</a:t>
            </a:r>
            <a:endParaRPr lang="zh-TW" alt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514600" y="17203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2900" y="1871702"/>
            <a:ext cx="3594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可以設</a:t>
            </a:r>
            <a:r>
              <a:rPr lang="zh-TW" altLang="en-US" dirty="0" smtClean="0"/>
              <a:t>定網頁是使用哪種語言</a:t>
            </a:r>
            <a:endParaRPr lang="zh-TW" alt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209800" y="2056368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6700" y="3124200"/>
            <a:ext cx="3086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可以指定網頁使用哪種編碼</a:t>
            </a:r>
            <a:endParaRPr lang="zh-TW" alt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57600" y="330886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4343400"/>
            <a:ext cx="46250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可以設定網頁的標題</a:t>
            </a:r>
            <a:endParaRPr lang="zh-TW" alt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48000" y="452806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SAPUI5-</a:t>
            </a:r>
            <a:r>
              <a:rPr lang="zh-TW" altLang="en-US" dirty="0"/>
              <a:t>原件</a:t>
            </a:r>
            <a:r>
              <a:rPr lang="en-US" altLang="zh-TW" dirty="0"/>
              <a:t>_</a:t>
            </a:r>
            <a:r>
              <a:rPr lang="en-US" altLang="zh-TW" dirty="0" smtClean="0"/>
              <a:t>index.html_</a:t>
            </a:r>
            <a:r>
              <a:rPr lang="zh-TW" altLang="en-US" dirty="0" smtClean="0"/>
              <a:t>載入</a:t>
            </a:r>
            <a:r>
              <a:rPr lang="en-US" altLang="zh-TW" dirty="0"/>
              <a:t>SAPUI5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50" dirty="0" smtClean="0"/>
              <a:t>&lt;</a:t>
            </a:r>
            <a:r>
              <a:rPr lang="en-US" altLang="zh-TW" sz="1550" dirty="0"/>
              <a:t>script </a:t>
            </a:r>
            <a:r>
              <a:rPr lang="en-US" altLang="zh-TW" sz="1550" dirty="0" smtClean="0"/>
              <a:t>id</a:t>
            </a:r>
            <a:r>
              <a:rPr lang="en-US" altLang="zh-TW" sz="1550" dirty="0"/>
              <a:t>=</a:t>
            </a:r>
            <a:r>
              <a:rPr lang="en-US" altLang="zh-TW" sz="1550" dirty="0" smtClean="0"/>
              <a:t>'sap-ui-bootstrap‘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type</a:t>
            </a:r>
            <a:r>
              <a:rPr lang="en-US" altLang="zh-TW" sz="1550" dirty="0"/>
              <a:t>="</a:t>
            </a:r>
            <a:r>
              <a:rPr lang="en-US" altLang="zh-TW" sz="1550" dirty="0" smtClean="0"/>
              <a:t>text/javascript“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src</a:t>
            </a:r>
            <a:r>
              <a:rPr lang="en-US" altLang="zh-TW" sz="1550" dirty="0"/>
              <a:t>='./</a:t>
            </a:r>
            <a:r>
              <a:rPr lang="en-US" altLang="zh-TW" sz="1550" dirty="0" smtClean="0"/>
              <a:t>resources/sap-ui-core.js</a:t>
            </a:r>
            <a:r>
              <a:rPr lang="en-US" altLang="zh-TW" sz="1550" dirty="0"/>
              <a:t>'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data-sap-ui-theme</a:t>
            </a:r>
            <a:r>
              <a:rPr lang="en-US" altLang="zh-TW" sz="1550" dirty="0"/>
              <a:t>=</a:t>
            </a:r>
            <a:r>
              <a:rPr lang="en-US" altLang="zh-TW" sz="1550" dirty="0" smtClean="0"/>
              <a:t>'sap_belize_plus'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data-sap-ui-libs</a:t>
            </a:r>
            <a:r>
              <a:rPr lang="en-US" altLang="zh-TW" sz="1550" dirty="0"/>
              <a:t>="</a:t>
            </a:r>
            <a:r>
              <a:rPr lang="en-US" altLang="zh-TW" sz="1550" dirty="0" smtClean="0"/>
              <a:t>sap.m</a:t>
            </a:r>
            <a:r>
              <a:rPr lang="en-US" altLang="zh-TW" sz="1550" dirty="0"/>
              <a:t>"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data-sap-ui-compatVersion</a:t>
            </a:r>
            <a:r>
              <a:rPr lang="en-US" altLang="zh-TW" sz="1550" dirty="0"/>
              <a:t>="</a:t>
            </a:r>
            <a:r>
              <a:rPr lang="en-US" altLang="zh-TW" sz="1550" dirty="0" smtClean="0"/>
              <a:t>edge</a:t>
            </a:r>
            <a:r>
              <a:rPr lang="en-US" altLang="zh-TW" sz="1550" dirty="0"/>
              <a:t>"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data-sap-ui-bindingSyntax</a:t>
            </a:r>
            <a:r>
              <a:rPr lang="en-US" altLang="zh-TW" sz="1550" dirty="0"/>
              <a:t>="</a:t>
            </a:r>
            <a:r>
              <a:rPr lang="en-US" altLang="zh-TW" sz="1550" dirty="0" smtClean="0"/>
              <a:t>complex</a:t>
            </a:r>
            <a:r>
              <a:rPr lang="en-US" altLang="zh-TW" sz="1550" dirty="0"/>
              <a:t>"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data-sap-ui-preload</a:t>
            </a:r>
            <a:r>
              <a:rPr lang="en-US" altLang="zh-TW" sz="1550" dirty="0"/>
              <a:t>="</a:t>
            </a:r>
            <a:r>
              <a:rPr lang="en-US" altLang="zh-TW" sz="1550" dirty="0" smtClean="0"/>
              <a:t>async</a:t>
            </a:r>
            <a:r>
              <a:rPr lang="en-US" altLang="zh-TW" sz="1550" dirty="0"/>
              <a:t>"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550" dirty="0" smtClean="0"/>
              <a:t>       </a:t>
            </a:r>
            <a:r>
              <a:rPr lang="en-US" altLang="zh-TW" sz="1550" dirty="0" smtClean="0"/>
              <a:t>data-sap-ui-resourceroots</a:t>
            </a:r>
            <a:r>
              <a:rPr lang="en-US" altLang="zh-TW" sz="1550" dirty="0"/>
              <a:t>='{</a:t>
            </a:r>
            <a:endParaRPr lang="en-US" altLang="zh-TW" sz="155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550" dirty="0"/>
              <a:t>       </a:t>
            </a:r>
            <a:r>
              <a:rPr lang="en-US" altLang="zh-TW" sz="1550" dirty="0" smtClean="0"/>
              <a:t>  </a:t>
            </a:r>
            <a:r>
              <a:rPr lang="en-US" altLang="zh-TW" sz="1550" dirty="0"/>
              <a:t>     "intai": </a:t>
            </a:r>
            <a:r>
              <a:rPr lang="en-US" altLang="zh-TW" sz="1550" dirty="0" smtClean="0"/>
              <a:t>"./“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550" dirty="0" smtClean="0"/>
              <a:t> </a:t>
            </a:r>
            <a:r>
              <a:rPr lang="en-US" altLang="zh-TW" sz="1550" dirty="0"/>
              <a:t>  </a:t>
            </a:r>
            <a:r>
              <a:rPr lang="en-US" altLang="zh-TW" sz="1550" dirty="0" smtClean="0"/>
              <a:t>     }'&gt;</a:t>
            </a:r>
            <a:endParaRPr lang="en-US" altLang="zh-TW" sz="15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550" dirty="0" smtClean="0"/>
              <a:t>&lt;/</a:t>
            </a:r>
            <a:r>
              <a:rPr lang="en-US" altLang="zh-TW" sz="1550" dirty="0"/>
              <a:t>script</a:t>
            </a:r>
            <a:r>
              <a:rPr lang="en-US" altLang="zh-TW" sz="1550" dirty="0" smtClean="0"/>
              <a:t>&gt;</a:t>
            </a:r>
            <a:endParaRPr lang="en-US" altLang="zh-TW" sz="1550" dirty="0"/>
          </a:p>
        </p:txBody>
      </p:sp>
      <p:sp>
        <p:nvSpPr>
          <p:cNvPr id="4" name="TextBox 3"/>
          <p:cNvSpPr txBox="1"/>
          <p:nvPr/>
        </p:nvSpPr>
        <p:spPr>
          <a:xfrm>
            <a:off x="3464009" y="1676400"/>
            <a:ext cx="1260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/>
              <a:t>宣</a:t>
            </a:r>
            <a:r>
              <a:rPr lang="zh-TW" altLang="en-US" sz="1400" dirty="0" smtClean="0"/>
              <a:t>告</a:t>
            </a:r>
            <a:r>
              <a:rPr lang="en-US" altLang="zh-TW" sz="1400" dirty="0" smtClean="0"/>
              <a:t>script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ID</a:t>
            </a:r>
            <a:endParaRPr lang="zh-TW" altLang="en-US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819401" y="1830289"/>
            <a:ext cx="64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4009" y="1984177"/>
            <a:ext cx="9028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宣告型態</a:t>
            </a:r>
            <a:endParaRPr lang="zh-TW" altLang="en-US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743200" y="2138066"/>
            <a:ext cx="7208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26020" y="2348706"/>
            <a:ext cx="55179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宣告要載入的</a:t>
            </a:r>
            <a:r>
              <a:rPr lang="en-US" altLang="zh-TW" sz="1400" dirty="0" smtClean="0"/>
              <a:t>JS</a:t>
            </a:r>
            <a:r>
              <a:rPr lang="zh-TW" altLang="en-US" sz="1400" dirty="0" smtClean="0"/>
              <a:t>位置，可以使用文件路徑，也可以使用網址進行載入</a:t>
            </a:r>
            <a:endParaRPr lang="zh-TW" altLang="en-US" sz="1400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327402" y="2502595"/>
            <a:ext cx="29861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6509" y="2819400"/>
            <a:ext cx="21502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宣</a:t>
            </a:r>
            <a:r>
              <a:rPr lang="zh-TW" altLang="en-US" sz="1400" dirty="0" smtClean="0"/>
              <a:t>告使用的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的主題</a:t>
            </a:r>
            <a:endParaRPr lang="zh-TW" altLang="en-US" sz="14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3818499" y="2973288"/>
            <a:ext cx="5980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1568" y="3149566"/>
            <a:ext cx="23105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宣</a:t>
            </a:r>
            <a:r>
              <a:rPr lang="zh-TW" altLang="en-US" sz="1400" dirty="0" smtClean="0"/>
              <a:t>告要使用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哪個</a:t>
            </a:r>
            <a:r>
              <a:rPr lang="en-US" altLang="zh-TW" sz="1400" dirty="0" smtClean="0"/>
              <a:t>UI</a:t>
            </a:r>
            <a:r>
              <a:rPr lang="zh-TW" altLang="en-US" sz="1400" dirty="0" smtClean="0"/>
              <a:t>庫</a:t>
            </a:r>
            <a:endParaRPr lang="zh-TW" altLang="en-US" sz="14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889264" y="3303455"/>
            <a:ext cx="322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2715" y="3581400"/>
            <a:ext cx="17911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宣</a:t>
            </a:r>
            <a:r>
              <a:rPr lang="zh-TW" altLang="en-US" sz="1400" dirty="0" smtClean="0"/>
              <a:t>告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的兼容性</a:t>
            </a:r>
            <a:endParaRPr lang="zh-TW" altLang="en-US" sz="1400" dirty="0"/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flipH="1" flipV="1">
            <a:off x="3626019" y="3735288"/>
            <a:ext cx="4966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5050" y="3889177"/>
            <a:ext cx="488332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宣</a:t>
            </a:r>
            <a:r>
              <a:rPr lang="zh-TW" altLang="en-US" sz="1400" dirty="0" smtClean="0"/>
              <a:t>告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資料綁定的</a:t>
            </a:r>
            <a:r>
              <a:rPr lang="zh-TW" altLang="en-US" sz="1400" dirty="0"/>
              <a:t>方</a:t>
            </a:r>
            <a:r>
              <a:rPr lang="zh-TW" altLang="en-US" sz="1400" dirty="0" smtClean="0"/>
              <a:t>式，如果是使用</a:t>
            </a:r>
            <a:r>
              <a:rPr lang="en-US" altLang="zh-TW" sz="1400" dirty="0" smtClean="0"/>
              <a:t>XML VIEW</a:t>
            </a:r>
            <a:r>
              <a:rPr lang="zh-TW" altLang="en-US" sz="1400" dirty="0" smtClean="0"/>
              <a:t>需要設定</a:t>
            </a:r>
            <a:endParaRPr lang="en-US" altLang="zh-TW" sz="1400" dirty="0"/>
          </a:p>
          <a:p>
            <a:r>
              <a:rPr lang="zh-TW" altLang="en-US" sz="1400" dirty="0" smtClean="0"/>
              <a:t>為</a:t>
            </a:r>
            <a:r>
              <a:rPr lang="en-US" altLang="zh-TW" sz="1400" dirty="0" smtClean="0"/>
              <a:t>complex</a:t>
            </a:r>
            <a:endParaRPr lang="en-US" altLang="zh-TW" sz="1400" dirty="0" smtClean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3876702" y="4150787"/>
            <a:ext cx="248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6709" y="4412397"/>
            <a:ext cx="40703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此設定可使</a:t>
            </a:r>
            <a:r>
              <a:rPr lang="zh-TW" altLang="en-US" sz="1400" dirty="0"/>
              <a:t>運</a:t>
            </a:r>
            <a:r>
              <a:rPr lang="zh-TW" altLang="en-US" sz="1400" dirty="0" smtClean="0"/>
              <a:t>行時可以在後台異</a:t>
            </a:r>
            <a:r>
              <a:rPr lang="zh-TW" altLang="en-US" sz="1400" dirty="0"/>
              <a:t>步</a:t>
            </a:r>
            <a:r>
              <a:rPr lang="zh-TW" altLang="en-US" sz="1400" dirty="0" smtClean="0"/>
              <a:t>加載所有</a:t>
            </a:r>
            <a:r>
              <a:rPr lang="en-US" altLang="zh-TW" sz="1400" dirty="0" smtClean="0"/>
              <a:t>Model</a:t>
            </a:r>
            <a:endParaRPr lang="en-US" altLang="zh-TW" sz="1400" dirty="0" smtClean="0"/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3103604" y="4566286"/>
            <a:ext cx="373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76709" y="4953000"/>
            <a:ext cx="545213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這是設定此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運行時的檔案位置，所有的</a:t>
            </a:r>
            <a:r>
              <a:rPr lang="en-US" altLang="zh-TW" sz="1400" dirty="0" smtClean="0"/>
              <a:t>sapui5</a:t>
            </a:r>
            <a:r>
              <a:rPr lang="zh-TW" altLang="en-US" sz="1400" dirty="0" smtClean="0"/>
              <a:t>的</a:t>
            </a:r>
            <a:r>
              <a:rPr lang="zh-TW" altLang="en-US" sz="1400" dirty="0"/>
              <a:t>原件皆</a:t>
            </a:r>
            <a:r>
              <a:rPr lang="zh-TW" altLang="en-US" sz="1400" dirty="0" smtClean="0"/>
              <a:t>可</a:t>
            </a:r>
            <a:r>
              <a:rPr lang="zh-TW" altLang="en-US" sz="1400" dirty="0"/>
              <a:t>讀</a:t>
            </a:r>
            <a:r>
              <a:rPr lang="zh-TW" altLang="en-US" sz="1400" dirty="0" smtClean="0"/>
              <a:t>取</a:t>
            </a:r>
            <a:endParaRPr lang="en-US" altLang="zh-TW" sz="1400" dirty="0" smtClean="0"/>
          </a:p>
          <a:p>
            <a:r>
              <a:rPr lang="zh-TW" altLang="en-US" sz="1400" dirty="0"/>
              <a:t>此路</a:t>
            </a:r>
            <a:r>
              <a:rPr lang="zh-TW" altLang="en-US" sz="1400" dirty="0" smtClean="0"/>
              <a:t>徑</a:t>
            </a:r>
            <a:endParaRPr lang="en-US" altLang="zh-TW" sz="1400" dirty="0" smtClean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3141704" y="5214610"/>
            <a:ext cx="335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15264</Words>
  <Application>WPS Presentation</Application>
  <PresentationFormat>On-screen Show (4:3)</PresentationFormat>
  <Paragraphs>847</Paragraphs>
  <Slides>53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新細明體</vt:lpstr>
      <vt:lpstr>Wingdings</vt:lpstr>
      <vt:lpstr>標楷體</vt:lpstr>
      <vt:lpstr>Calibri</vt:lpstr>
      <vt:lpstr>新細明體</vt:lpstr>
      <vt:lpstr>Microsoft YaHei</vt:lpstr>
      <vt:lpstr>SimSun</vt:lpstr>
      <vt:lpstr>Arial Unicode MS</vt:lpstr>
      <vt:lpstr>Office Theme</vt:lpstr>
      <vt:lpstr>SAPUI5_基礎配置</vt:lpstr>
      <vt:lpstr>SAPUI5_目錄</vt:lpstr>
      <vt:lpstr>SAPUI5-簡介</vt:lpstr>
      <vt:lpstr>SAPUI5-架構</vt:lpstr>
      <vt:lpstr>SAPUI5-原件</vt:lpstr>
      <vt:lpstr>SAPUI5-原件</vt:lpstr>
      <vt:lpstr>SAPUI5-原件</vt:lpstr>
      <vt:lpstr>SAPUI5-原件_index.html_標籤介紹</vt:lpstr>
      <vt:lpstr>SAPUI5-原件_index.html_載入SAPUI5</vt:lpstr>
      <vt:lpstr>SAPUI5-原件_index.html_使用SAPUI5</vt:lpstr>
      <vt:lpstr>SAPUI5-原件_index.html_使用SAPUI5</vt:lpstr>
      <vt:lpstr>SAPUI5-原件</vt:lpstr>
      <vt:lpstr>SAPUI5-原件_Component.js</vt:lpstr>
      <vt:lpstr>SAPUI5-原件_Component.js</vt:lpstr>
      <vt:lpstr>SAPUI5-原件_Component.js</vt:lpstr>
      <vt:lpstr>SAPUI5-原件_Component.js</vt:lpstr>
      <vt:lpstr>SAPUI5-原件_Component.js</vt:lpstr>
      <vt:lpstr>SAPUI5-原件_Component.js</vt:lpstr>
      <vt:lpstr>SAPUI5-原件_Component.js</vt:lpstr>
      <vt:lpstr>SAPUI5-原件</vt:lpstr>
      <vt:lpstr>SAPUI5-原件_manifest.json</vt:lpstr>
      <vt:lpstr>SAPUI5-原件_manifest.json</vt:lpstr>
      <vt:lpstr>SAPUI5-原件_manifest.json</vt:lpstr>
      <vt:lpstr>SAPUI5-原件_manifest.json</vt:lpstr>
      <vt:lpstr>SAPUI5-原件_manifest.json</vt:lpstr>
      <vt:lpstr>SAPUI5-原件_manifest.json</vt:lpstr>
      <vt:lpstr>SAPUI5-原件_manifest.json</vt:lpstr>
      <vt:lpstr>SAPUI5-原件</vt:lpstr>
      <vt:lpstr>SAPUI5-原件_MVC架構</vt:lpstr>
      <vt:lpstr>SAPUI5-原件_MVC架構</vt:lpstr>
      <vt:lpstr>SAPUI5-原件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SAPUI5-原件_View.xml</vt:lpstr>
      <vt:lpstr>SAPUI5-原件</vt:lpstr>
      <vt:lpstr>SAPUI5-原件_Controller.js</vt:lpstr>
      <vt:lpstr>SAPUI5-原件_Controller.js</vt:lpstr>
      <vt:lpstr>SAPUI5-原件_Controller.js</vt:lpstr>
      <vt:lpstr>SAPUI5-原件</vt:lpstr>
      <vt:lpstr>SAPUI5-原件_Fragment.xml </vt:lpstr>
      <vt:lpstr>SAPUI5-原件_Fragment.xml </vt:lpstr>
      <vt:lpstr>SAPUI5-原件_Fragment.xml</vt:lpstr>
      <vt:lpstr>SAPUI5-Debug</vt:lpstr>
      <vt:lpstr>SAPUI5 –資源分享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SAPUI5</dc:title>
  <dc:creator>劉廷恩</dc:creator>
  <cp:lastModifiedBy>A109021</cp:lastModifiedBy>
  <cp:revision>146</cp:revision>
  <dcterms:created xsi:type="dcterms:W3CDTF">2006-08-16T00:00:00Z</dcterms:created>
  <dcterms:modified xsi:type="dcterms:W3CDTF">2021-09-30T01:50:57Z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