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zh-CN"/>
              <a:t>工业镜头选型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824990"/>
            <a:ext cx="6801485" cy="4116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1040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zh-CN"/>
              <a:t>工业镜头之远心镜头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3905" y="5699125"/>
            <a:ext cx="9555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物方远心镜头的缺点是放大倍数与像距有关系。相机相对于镜头的安装位置会影响放大倍数。</a:t>
            </a:r>
            <a:endParaRPr lang="zh-CN" altLang="en-US"/>
          </a:p>
          <a:p>
            <a:pPr algn="l"/>
            <a:r>
              <a:rPr lang="zh-CN" altLang="en-US"/>
              <a:t>所以每个镜头系统都要单独的标定放大倍数。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485" y="2268220"/>
            <a:ext cx="9764395" cy="3352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10" y="1763395"/>
            <a:ext cx="2030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物方远心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1040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zh-CN"/>
              <a:t>工业镜头之远心镜头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29360" y="6107430"/>
            <a:ext cx="955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像方远心</a:t>
            </a:r>
            <a:r>
              <a:rPr lang="zh-CN" altLang="en-US"/>
              <a:t>镜头的特点是放大倍数与像距无关，</a:t>
            </a:r>
            <a:r>
              <a:rPr lang="zh-CN" altLang="en-US">
                <a:sym typeface="+mn-ea"/>
              </a:rPr>
              <a:t>相机相对于镜头的安装位置</a:t>
            </a:r>
            <a:r>
              <a:rPr lang="zh-CN" altLang="en-US"/>
              <a:t>都不影响放大倍数。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2428240"/>
            <a:ext cx="9143365" cy="3540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4795" y="1618615"/>
            <a:ext cx="2030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像方远心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1040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zh-CN"/>
              <a:t>工业镜头之远心镜头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84960" y="6107430"/>
            <a:ext cx="526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物体离得远近或者相机离得远近都不影响放大倍数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64795" y="1618615"/>
            <a:ext cx="2978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双侧远心镜头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02180"/>
            <a:ext cx="9139555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zh-CN"/>
              <a:t>工业镜头选型案例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52525" y="2066290"/>
            <a:ext cx="912939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案例分析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zh-CN" altLang="zh-CN"/>
              <a:t>已知条件</a:t>
            </a:r>
            <a:r>
              <a:rPr lang="en-US" altLang="zh-CN"/>
              <a:t>:</a:t>
            </a:r>
            <a:r>
              <a:rPr lang="zh-CN" altLang="zh-CN"/>
              <a:t>工业相机型号已经选择好</a:t>
            </a:r>
            <a:r>
              <a:rPr lang="en-US" altLang="zh-CN"/>
              <a:t>,</a:t>
            </a:r>
            <a:r>
              <a:rPr lang="zh-CN" altLang="zh-CN"/>
              <a:t>具体参数</a:t>
            </a:r>
            <a:r>
              <a:rPr lang="en-US" altLang="zh-CN"/>
              <a:t>:</a:t>
            </a:r>
            <a:r>
              <a:rPr lang="zh-CN" altLang="en-US"/>
              <a:t>工业相机芯片尺寸为2/3"</a:t>
            </a:r>
            <a:r>
              <a:rPr lang="en-US" altLang="zh-CN"/>
              <a:t>,C接口，5百万像素;</a:t>
            </a:r>
            <a:endParaRPr lang="en-US" altLang="zh-CN"/>
          </a:p>
          <a:p>
            <a:pPr algn="l"/>
            <a:r>
              <a:rPr lang="en-US" altLang="zh-CN"/>
              <a:t>视野是100*100mm, </a:t>
            </a:r>
            <a:r>
              <a:rPr lang="zh-CN" altLang="en-US"/>
              <a:t>工作距离</a:t>
            </a:r>
            <a:r>
              <a:rPr lang="en-US" altLang="zh-CN"/>
              <a:t>:500mm;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zh-CN"/>
              <a:t>根据以上条件</a:t>
            </a:r>
            <a:r>
              <a:rPr lang="en-US" altLang="zh-CN"/>
              <a:t>,</a:t>
            </a:r>
            <a:r>
              <a:rPr lang="zh-CN" altLang="zh-CN"/>
              <a:t>我们来选择合适的工业镜头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zh-CN" altLang="zh-CN"/>
              <a:t>镜头接口</a:t>
            </a:r>
            <a:r>
              <a:rPr lang="en-US" altLang="zh-CN"/>
              <a:t>:       	</a:t>
            </a:r>
            <a:r>
              <a:rPr lang="zh-CN" altLang="en-US"/>
              <a:t>首先工业镜头要和工业相机接口一致</a:t>
            </a:r>
            <a:r>
              <a:rPr lang="en-US" altLang="zh-CN"/>
              <a:t>,</a:t>
            </a:r>
            <a:r>
              <a:rPr lang="zh-CN" altLang="zh-CN"/>
              <a:t>所以这里也选择</a:t>
            </a:r>
            <a:r>
              <a:rPr lang="zh-CN" altLang="en-US"/>
              <a:t>C接口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zh-CN" altLang="zh-CN"/>
              <a:t>镜头大小</a:t>
            </a:r>
            <a:r>
              <a:rPr lang="en-US" altLang="zh-CN"/>
              <a:t>:      	</a:t>
            </a:r>
            <a:r>
              <a:rPr lang="zh-CN" altLang="zh-CN"/>
              <a:t>遵循镜头大小要大于相机的芯片大小</a:t>
            </a:r>
            <a:r>
              <a:rPr lang="en-US" altLang="zh-CN"/>
              <a:t>,</a:t>
            </a:r>
            <a:r>
              <a:rPr lang="zh-CN" altLang="zh-CN"/>
              <a:t>所以这里镜头尺寸</a:t>
            </a:r>
            <a:r>
              <a:rPr lang="zh-CN" altLang="en-US"/>
              <a:t>最少支持2/3"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zh-CN" altLang="en-US"/>
              <a:t>镜头分辨率</a:t>
            </a:r>
            <a:r>
              <a:rPr lang="en-US" altLang="zh-CN"/>
              <a:t>:  	</a:t>
            </a:r>
            <a:r>
              <a:rPr lang="zh-CN" altLang="en-US"/>
              <a:t>镜头的分辨率要高于相机的分辨率</a:t>
            </a:r>
            <a:r>
              <a:rPr lang="en-US" altLang="zh-CN"/>
              <a:t>,</a:t>
            </a:r>
            <a:r>
              <a:rPr lang="zh-CN" altLang="zh-CN"/>
              <a:t>所以选择</a:t>
            </a:r>
            <a:r>
              <a:rPr lang="zh-CN" altLang="en-US"/>
              <a:t>5百万像素以上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zh-CN" altLang="zh-CN"/>
              <a:t>焦距</a:t>
            </a:r>
            <a:r>
              <a:rPr lang="en-US" altLang="zh-CN"/>
              <a:t>:                	500(</a:t>
            </a:r>
            <a:r>
              <a:rPr lang="zh-CN" altLang="zh-CN"/>
              <a:t>工作距离</a:t>
            </a:r>
            <a:r>
              <a:rPr lang="en-US" altLang="zh-CN"/>
              <a:t>)× 8.8(</a:t>
            </a:r>
            <a:r>
              <a:rPr lang="zh-CN" altLang="zh-CN"/>
              <a:t>芯片水平长度</a:t>
            </a:r>
            <a:r>
              <a:rPr lang="en-US" altLang="zh-CN"/>
              <a:t>)/ 100(</a:t>
            </a:r>
            <a:r>
              <a:rPr lang="zh-CN" altLang="zh-CN"/>
              <a:t>视野</a:t>
            </a:r>
            <a:r>
              <a:rPr lang="en-US" altLang="zh-CN"/>
              <a:t>)=44mm;</a:t>
            </a:r>
            <a:endParaRPr lang="en-US" altLang="zh-CN"/>
          </a:p>
          <a:p>
            <a:pPr algn="l"/>
            <a:r>
              <a:rPr lang="zh-CN" altLang="zh-CN"/>
              <a:t>镜头放大倍率</a:t>
            </a:r>
            <a:r>
              <a:rPr lang="en-US" altLang="zh-CN"/>
              <a:t>:	</a:t>
            </a:r>
            <a:r>
              <a:rPr lang="en-US" altLang="zh-CN">
                <a:sym typeface="+mn-ea"/>
              </a:rPr>
              <a:t>8.8(</a:t>
            </a:r>
            <a:r>
              <a:rPr lang="zh-CN" altLang="zh-CN">
                <a:sym typeface="+mn-ea"/>
              </a:rPr>
              <a:t>芯片水平长度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/ 100=0.088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zh-CN"/>
              <a:t>工业镜头物理接口类型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39825" y="2289810"/>
            <a:ext cx="101136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镜头的接口尺寸是有国际标准的，共有三种接口型式，即</a:t>
            </a:r>
            <a:r>
              <a:rPr lang="en-US" altLang="zh-CN">
                <a:sym typeface="+mn-ea"/>
              </a:rPr>
              <a:t>F</a:t>
            </a:r>
            <a:r>
              <a:rPr lang="zh-CN" altLang="en-US" dirty="0">
                <a:sym typeface="+mn-ea"/>
              </a:rPr>
              <a:t>型、</a:t>
            </a:r>
            <a:r>
              <a:rPr lang="en-US" altLang="zh-CN">
                <a:sym typeface="+mn-ea"/>
              </a:rPr>
              <a:t>C</a:t>
            </a:r>
            <a:r>
              <a:rPr lang="zh-CN" altLang="en-US" dirty="0">
                <a:sym typeface="+mn-ea"/>
              </a:rPr>
              <a:t>型、</a:t>
            </a:r>
            <a:r>
              <a:rPr lang="en-US" altLang="zh-CN">
                <a:sym typeface="+mn-ea"/>
              </a:rPr>
              <a:t>CS</a:t>
            </a:r>
            <a:r>
              <a:rPr lang="zh-CN" altLang="en-US" dirty="0">
                <a:sym typeface="+mn-ea"/>
              </a:rPr>
              <a:t>型。</a:t>
            </a:r>
            <a:r>
              <a:rPr lang="en-US" altLang="zh-CN">
                <a:sym typeface="+mn-ea"/>
              </a:rPr>
              <a:t>F</a:t>
            </a:r>
            <a:r>
              <a:rPr lang="zh-CN" altLang="en-US" dirty="0">
                <a:sym typeface="+mn-ea"/>
              </a:rPr>
              <a:t>型接口是通用型接口，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一般适用于焦距大于25</a:t>
            </a:r>
            <a:r>
              <a:rPr lang="en-US" altLang="zh-CN">
                <a:sym typeface="+mn-ea"/>
              </a:rPr>
              <a:t>mm</a:t>
            </a:r>
            <a:r>
              <a:rPr lang="zh-CN" altLang="en-US" dirty="0">
                <a:sym typeface="+mn-ea"/>
              </a:rPr>
              <a:t>的镜头；而当镜头的焦距约小于25</a:t>
            </a:r>
            <a:r>
              <a:rPr lang="en-US" altLang="zh-CN">
                <a:sym typeface="+mn-ea"/>
              </a:rPr>
              <a:t>mm</a:t>
            </a:r>
            <a:r>
              <a:rPr lang="zh-CN" altLang="en-US" dirty="0">
                <a:sym typeface="+mn-ea"/>
              </a:rPr>
              <a:t>时，因镜头的尺寸不大，</a:t>
            </a:r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便采用</a:t>
            </a:r>
            <a:r>
              <a:rPr lang="en-US" altLang="zh-CN">
                <a:sym typeface="+mn-ea"/>
              </a:rPr>
              <a:t>C</a:t>
            </a:r>
            <a:r>
              <a:rPr lang="zh-CN" altLang="en-US" dirty="0">
                <a:sym typeface="+mn-ea"/>
              </a:rPr>
              <a:t>型或</a:t>
            </a:r>
            <a:r>
              <a:rPr lang="en-US" altLang="zh-CN">
                <a:sym typeface="+mn-ea"/>
              </a:rPr>
              <a:t>CS</a:t>
            </a:r>
            <a:r>
              <a:rPr lang="zh-CN" altLang="en-US" dirty="0">
                <a:sym typeface="+mn-ea"/>
              </a:rPr>
              <a:t>型接口。</a:t>
            </a:r>
            <a:endParaRPr lang="zh-CN" altLang="en-US" dirty="0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zh-CN"/>
              <a:t>工业镜头物理接口类型</a:t>
            </a:r>
            <a:endParaRPr lang="en-US" altLang="zh-CN"/>
          </a:p>
        </p:txBody>
      </p:sp>
      <p:sp>
        <p:nvSpPr>
          <p:cNvPr id="3" name="矩形 158722"/>
          <p:cNvSpPr>
            <a:spLocks noRot="1"/>
          </p:cNvSpPr>
          <p:nvPr/>
        </p:nvSpPr>
        <p:spPr>
          <a:xfrm>
            <a:off x="1926908" y="1934528"/>
            <a:ext cx="5184775" cy="431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接口和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接口的区别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147" name="矩形 158723"/>
          <p:cNvSpPr>
            <a:spLocks noRot="1"/>
          </p:cNvSpPr>
          <p:nvPr/>
        </p:nvSpPr>
        <p:spPr>
          <a:xfrm>
            <a:off x="2039938" y="2366645"/>
            <a:ext cx="7056437" cy="2698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与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接口的区别在于镜头与摄像机接触面至镜头焦平面（摄像机</a:t>
            </a:r>
            <a:r>
              <a:rPr lang="en-US" altLang="zh-CN" sz="2000" b="1">
                <a:latin typeface="宋体" panose="02010600030101010101" pitchFamily="2" charset="-122"/>
              </a:rPr>
              <a:t>CCD</a:t>
            </a:r>
            <a:r>
              <a:rPr lang="zh-CN" altLang="en-US" sz="2000" b="1" dirty="0">
                <a:latin typeface="宋体" panose="02010600030101010101" pitchFamily="2" charset="-122"/>
              </a:rPr>
              <a:t>光电感应器应处的位置）的距离不同，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型接口此距离为</a:t>
            </a:r>
            <a:r>
              <a:rPr lang="en-US" altLang="zh-CN" sz="2000" b="1">
                <a:latin typeface="宋体" panose="02010600030101010101" pitchFamily="2" charset="-122"/>
              </a:rPr>
              <a:t>17.5mm., CS</a:t>
            </a:r>
            <a:r>
              <a:rPr lang="zh-CN" altLang="en-US" sz="2000" b="1" dirty="0">
                <a:latin typeface="宋体" panose="02010600030101010101" pitchFamily="2" charset="-122"/>
              </a:rPr>
              <a:t>型接口此距离为</a:t>
            </a:r>
            <a:r>
              <a:rPr lang="en-US" altLang="zh-CN" sz="2000" b="1">
                <a:latin typeface="宋体" panose="02010600030101010101" pitchFamily="2" charset="-122"/>
              </a:rPr>
              <a:t>12.5mm.</a:t>
            </a:r>
            <a:r>
              <a:rPr lang="zh-CN" altLang="en-US" sz="2000" b="1" dirty="0">
                <a:latin typeface="宋体" panose="02010600030101010101" pitchFamily="2" charset="-122"/>
              </a:rPr>
              <a:t>。 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型镜头与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型摄像机，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型镜头与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型摄像机可以配合使用。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型镜头与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型摄像机之间增加一个 </a:t>
            </a:r>
            <a:r>
              <a:rPr lang="en-US" altLang="zh-CN" sz="2000" b="1">
                <a:latin typeface="宋体" panose="02010600030101010101" pitchFamily="2" charset="-122"/>
              </a:rPr>
              <a:t>5mm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>
                <a:latin typeface="宋体" panose="02010600030101010101" pitchFamily="2" charset="-122"/>
              </a:rPr>
              <a:t>C/CS</a:t>
            </a:r>
            <a:r>
              <a:rPr lang="zh-CN" altLang="en-US" sz="2000" b="1" dirty="0">
                <a:latin typeface="宋体" panose="02010600030101010101" pitchFamily="2" charset="-122"/>
              </a:rPr>
              <a:t>转接环可以配合使用。</a:t>
            </a:r>
            <a:r>
              <a:rPr lang="en-US" altLang="zh-CN" sz="2000" b="1">
                <a:latin typeface="宋体" panose="02010600030101010101" pitchFamily="2" charset="-122"/>
              </a:rPr>
              <a:t>CS</a:t>
            </a:r>
            <a:r>
              <a:rPr lang="zh-CN" altLang="en-US" sz="2000" b="1" dirty="0">
                <a:latin typeface="宋体" panose="02010600030101010101" pitchFamily="2" charset="-122"/>
              </a:rPr>
              <a:t>型镜头与</a:t>
            </a:r>
            <a:r>
              <a:rPr lang="en-US" altLang="zh-CN" sz="2000" b="1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型摄像机无法配合使用。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pic>
        <p:nvPicPr>
          <p:cNvPr id="5" name="图片 158724" descr="C_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895" y="4886643"/>
            <a:ext cx="2590800" cy="16779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6" name="图片 158725" descr="34224i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85" y="4888230"/>
            <a:ext cx="1744345" cy="167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zh-CN"/>
              <a:t>工业镜头参数</a:t>
            </a:r>
            <a:endParaRPr lang="en-US" altLang="zh-CN"/>
          </a:p>
        </p:txBody>
      </p:sp>
      <p:sp>
        <p:nvSpPr>
          <p:cNvPr id="7170" name="矩形 122883"/>
          <p:cNvSpPr/>
          <p:nvPr/>
        </p:nvSpPr>
        <p:spPr>
          <a:xfrm>
            <a:off x="934720" y="1824673"/>
            <a:ext cx="5329238" cy="4351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eaLnBrk="0" hangingPunct="0">
              <a:spcBef>
                <a:spcPct val="50000"/>
              </a:spcBef>
              <a:buClr>
                <a:srgbClr val="249AA6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" panose="020B0604020202020204" pitchFamily="34" charset="0"/>
              </a:rPr>
              <a:t>视场</a:t>
            </a:r>
            <a:r>
              <a:rPr lang="en-US" altLang="zh-CN" b="1">
                <a:latin typeface="Arial" panose="020B0604020202020204" pitchFamily="34" charset="0"/>
              </a:rPr>
              <a:t>(Field of view, </a:t>
            </a: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>
                <a:latin typeface="Arial" panose="020B0604020202020204" pitchFamily="34" charset="0"/>
              </a:rPr>
              <a:t>FOV</a:t>
            </a:r>
            <a:r>
              <a:rPr lang="zh-CN" altLang="en-US" b="1" dirty="0">
                <a:latin typeface="Arial" panose="020B0604020202020204" pitchFamily="34" charset="0"/>
              </a:rPr>
              <a:t>，也叫视野范围</a:t>
            </a:r>
            <a:r>
              <a:rPr lang="en-US" altLang="zh-CN" b="1">
                <a:latin typeface="Arial" panose="020B0604020202020204" pitchFamily="34" charset="0"/>
              </a:rPr>
              <a:t>) 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指观测物体的可视范围，也就是充满相机采集芯片的物体部分。（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视场范围是选型中必须要了解的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Clr>
                <a:srgbClr val="249AA6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" panose="020B0604020202020204" pitchFamily="34" charset="0"/>
              </a:rPr>
              <a:t>工作距离</a:t>
            </a:r>
            <a:r>
              <a:rPr lang="en-US" altLang="zh-CN" b="1">
                <a:latin typeface="Arial" panose="020B0604020202020204" pitchFamily="34" charset="0"/>
              </a:rPr>
              <a:t>(Working Distance,</a:t>
            </a:r>
            <a:r>
              <a:rPr lang="zh-CN" altLang="en-US" b="1" dirty="0">
                <a:latin typeface="Arial" panose="020B0604020202020204" pitchFamily="34" charset="0"/>
              </a:rPr>
              <a:t>即</a:t>
            </a:r>
            <a:r>
              <a:rPr lang="en-US" altLang="zh-CN" b="1">
                <a:latin typeface="Arial" panose="020B0604020202020204" pitchFamily="34" charset="0"/>
              </a:rPr>
              <a:t>WD):</a:t>
            </a:r>
            <a:r>
              <a:rPr lang="zh-CN" altLang="en-US" dirty="0">
                <a:latin typeface="Arial" panose="020B0604020202020204" pitchFamily="34" charset="0"/>
              </a:rPr>
              <a:t>指从镜头前部到受检验物体的距离。即清晰成像的表面距离（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选型必须要了解的问题，工作距离是否可调？包括是否有安装空间等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Clr>
                <a:srgbClr val="249AA6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" panose="020B0604020202020204" pitchFamily="34" charset="0"/>
              </a:rPr>
              <a:t>分辨率：</a:t>
            </a:r>
            <a:r>
              <a:rPr lang="zh-CN" altLang="en-US" dirty="0">
                <a:latin typeface="Arial" panose="020B0604020202020204" pitchFamily="34" charset="0"/>
              </a:rPr>
              <a:t>图像系统可以测到的受检验物体上的最小可分辨特征尺寸。在多数情况下，视野越小，分辨率越好。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Clr>
                <a:srgbClr val="249AA6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" panose="020B0604020202020204" pitchFamily="34" charset="0"/>
              </a:rPr>
              <a:t>景深 </a:t>
            </a:r>
            <a:r>
              <a:rPr lang="en-US" altLang="zh-CN" b="1">
                <a:latin typeface="Arial" panose="020B0604020202020204" pitchFamily="34" charset="0"/>
              </a:rPr>
              <a:t>(Depth of view</a:t>
            </a:r>
            <a:r>
              <a:rPr lang="zh-CN" altLang="en-US" b="1" dirty="0">
                <a:latin typeface="Arial" panose="020B0604020202020204" pitchFamily="34" charset="0"/>
              </a:rPr>
              <a:t>，即</a:t>
            </a:r>
            <a:r>
              <a:rPr lang="en-US" altLang="zh-CN" b="1">
                <a:latin typeface="Arial" panose="020B0604020202020204" pitchFamily="34" charset="0"/>
              </a:rPr>
              <a:t>DOF)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物体离最佳焦点较近或较远时，镜头保持所需分辨率的能力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需要了解客户对景深是否有特殊要求？）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169" name="图片 122882" descr="lens_parame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2200275"/>
            <a:ext cx="3462338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zh-CN"/>
              <a:t>工业镜头参数</a:t>
            </a:r>
            <a:endParaRPr lang="en-US" altLang="zh-CN"/>
          </a:p>
        </p:txBody>
      </p:sp>
      <p:sp>
        <p:nvSpPr>
          <p:cNvPr id="8194" name="矩形 123910"/>
          <p:cNvSpPr>
            <a:spLocks noRot="1"/>
          </p:cNvSpPr>
          <p:nvPr/>
        </p:nvSpPr>
        <p:spPr>
          <a:xfrm>
            <a:off x="2174240" y="1974215"/>
            <a:ext cx="7294563" cy="4176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Comic Sans MS" panose="030F0702030302020204" pitchFamily="66" charset="0"/>
              </a:rPr>
              <a:t>  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焦距（</a:t>
            </a:r>
            <a:r>
              <a:rPr lang="en-US" altLang="zh-CN" sz="2000" b="1">
                <a:latin typeface="宋体" panose="02010600030101010101" pitchFamily="2" charset="-122"/>
              </a:rPr>
              <a:t>f</a:t>
            </a:r>
            <a:r>
              <a:rPr lang="zh-CN" altLang="en-US" sz="2000" b="1" dirty="0"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</a:rPr>
              <a:t>焦距，是光学系统中衡量光的聚集或发散的度量方式，指从透镜的光心到光聚集之焦点的距离。亦是照相机中，从镜片中心到底片或</a:t>
            </a:r>
            <a:r>
              <a:rPr lang="en-US" altLang="zh-CN" sz="2000" dirty="0">
                <a:latin typeface="宋体" panose="02010600030101010101" pitchFamily="2" charset="-122"/>
              </a:rPr>
              <a:t>CCD</a:t>
            </a:r>
            <a:r>
              <a:rPr lang="zh-CN" altLang="en-US" sz="2000" dirty="0">
                <a:latin typeface="宋体" panose="02010600030101010101" pitchFamily="2" charset="-122"/>
              </a:rPr>
              <a:t>等成像平面的距离。（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需要记住的公式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f={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工作距离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视野范围长边（或短边）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}X CCD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长边（或短）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焦距大小的影响情况：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       焦距越小，景深越大； 焦距越小，畸变越大； 焦距越小，渐晕现象越严重，使像差边缘的照度降低；</a:t>
            </a:r>
            <a:br>
              <a:rPr lang="zh-CN" altLang="en-US" sz="2000" dirty="0">
                <a:latin typeface="宋体" panose="02010600030101010101" pitchFamily="2" charset="-122"/>
              </a:rPr>
            </a:b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br>
              <a:rPr lang="zh-CN" altLang="en-US" sz="2000" dirty="0">
                <a:latin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br>
              <a:rPr lang="zh-CN" altLang="en-US" sz="2000" dirty="0">
                <a:latin typeface="宋体" panose="02010600030101010101" pitchFamily="2" charset="-122"/>
              </a:rPr>
            </a:b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zh-CN"/>
              <a:t>工业镜头参数</a:t>
            </a:r>
            <a:endParaRPr lang="en-US" altLang="zh-CN"/>
          </a:p>
        </p:txBody>
      </p:sp>
      <p:sp>
        <p:nvSpPr>
          <p:cNvPr id="10241" name="矩形 164869"/>
          <p:cNvSpPr/>
          <p:nvPr/>
        </p:nvSpPr>
        <p:spPr>
          <a:xfrm>
            <a:off x="444183" y="2035175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Comic Sans MS" panose="030F0702030302020204" pitchFamily="66" charset="0"/>
              </a:rPr>
              <a:t> </a:t>
            </a:r>
            <a:r>
              <a:rPr lang="zh-CN" altLang="en-US" sz="2000" b="1" dirty="0">
                <a:latin typeface="Comic Sans MS" panose="030F0702030302020204" pitchFamily="66" charset="0"/>
              </a:rPr>
              <a:t>失真（</a:t>
            </a:r>
            <a:r>
              <a:rPr lang="en-US" altLang="zh-CN" sz="2000" b="1" dirty="0">
                <a:latin typeface="Comic Sans MS" panose="030F0702030302020204" pitchFamily="66" charset="0"/>
              </a:rPr>
              <a:t>distortion</a:t>
            </a:r>
            <a:r>
              <a:rPr lang="zh-CN" altLang="en-US" sz="2000" b="1" dirty="0">
                <a:latin typeface="Comic Sans MS" panose="030F0702030302020204" pitchFamily="66" charset="0"/>
              </a:rPr>
              <a:t>）：（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衡量镜头性能的指标之一</a:t>
            </a:r>
            <a:r>
              <a:rPr lang="zh-CN" altLang="en-US" sz="2000" b="1" dirty="0">
                <a:latin typeface="Comic Sans MS" panose="030F0702030302020204" pitchFamily="66" charset="0"/>
              </a:rPr>
              <a:t>）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r>
              <a:rPr lang="zh-CN" altLang="en-US" sz="2000" dirty="0">
                <a:latin typeface="Comic Sans MS" panose="030F0702030302020204" pitchFamily="66" charset="0"/>
              </a:rPr>
              <a:t>      又称畸变，指被摄物平面内的主轴外直线，经光学系统成像后变为曲线，则此光学系统的成像误差称为畸变。畸变像差只影响影像的几何形状，而不影响影像的清晰度。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0244" name="图片 164873" descr="micdaberrationsfigur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4405" y="1824673"/>
            <a:ext cx="3352800" cy="1731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矩形 164871"/>
          <p:cNvSpPr/>
          <p:nvPr/>
        </p:nvSpPr>
        <p:spPr>
          <a:xfrm>
            <a:off x="660083" y="4297363"/>
            <a:ext cx="7632700" cy="9763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Comic Sans MS" panose="030F0702030302020204" pitchFamily="66" charset="0"/>
              </a:rPr>
              <a:t>光圈与</a:t>
            </a:r>
            <a:r>
              <a:rPr lang="en-US" altLang="zh-CN" b="1" dirty="0">
                <a:latin typeface="Comic Sans MS" panose="030F0702030302020204" pitchFamily="66" charset="0"/>
              </a:rPr>
              <a:t>F</a:t>
            </a:r>
            <a:r>
              <a:rPr lang="zh-CN" altLang="en-US" b="1" dirty="0">
                <a:latin typeface="Comic Sans MS" panose="030F0702030302020204" pitchFamily="66" charset="0"/>
              </a:rPr>
              <a:t>值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r>
              <a:rPr lang="zh-CN" altLang="en-US" b="1" dirty="0">
                <a:latin typeface="Comic Sans MS" panose="030F0702030302020204" pitchFamily="66" charset="0"/>
              </a:rPr>
              <a:t>   </a:t>
            </a:r>
            <a:r>
              <a:rPr lang="zh-CN" altLang="en-US" sz="2000" dirty="0">
                <a:latin typeface="Comic Sans MS" panose="030F0702030302020204" pitchFamily="66" charset="0"/>
              </a:rPr>
              <a:t>光圈是一个用来控制镜头通光量装置，它通常是在镜头内。表达光圈大小我们是用</a:t>
            </a:r>
            <a:r>
              <a:rPr lang="en-US" altLang="zh-CN" sz="2000" dirty="0">
                <a:latin typeface="Comic Sans MS" panose="030F0702030302020204" pitchFamily="66" charset="0"/>
              </a:rPr>
              <a:t>F</a:t>
            </a:r>
            <a:r>
              <a:rPr lang="zh-CN" altLang="en-US" sz="2000" dirty="0">
                <a:latin typeface="Comic Sans MS" panose="030F0702030302020204" pitchFamily="66" charset="0"/>
              </a:rPr>
              <a:t>值，如</a:t>
            </a:r>
            <a:r>
              <a:rPr lang="en-US" altLang="zh-CN" sz="2000" dirty="0">
                <a:latin typeface="Comic Sans MS" panose="030F0702030302020204" pitchFamily="66" charset="0"/>
              </a:rPr>
              <a:t>f1</a:t>
            </a:r>
            <a:r>
              <a:rPr lang="zh-CN" altLang="en-US" sz="2000" dirty="0">
                <a:latin typeface="Comic Sans MS" panose="030F0702030302020204" pitchFamily="66" charset="0"/>
              </a:rPr>
              <a:t>。</a:t>
            </a:r>
            <a:r>
              <a:rPr lang="en-US" altLang="zh-CN" sz="2000" dirty="0">
                <a:latin typeface="Comic Sans MS" panose="030F0702030302020204" pitchFamily="66" charset="0"/>
              </a:rPr>
              <a:t>4</a:t>
            </a:r>
            <a:r>
              <a:rPr lang="zh-CN" altLang="en-US" sz="2000" dirty="0">
                <a:latin typeface="Comic Sans MS" panose="030F0702030302020204" pitchFamily="66" charset="0"/>
              </a:rPr>
              <a:t>，</a:t>
            </a:r>
            <a:r>
              <a:rPr lang="en-US" altLang="zh-CN" sz="2000" dirty="0">
                <a:latin typeface="Comic Sans MS" panose="030F0702030302020204" pitchFamily="66" charset="0"/>
              </a:rPr>
              <a:t>f2</a:t>
            </a:r>
            <a:r>
              <a:rPr lang="zh-CN" altLang="en-US" sz="2000" dirty="0">
                <a:latin typeface="Comic Sans MS" panose="030F0702030302020204" pitchFamily="66" charset="0"/>
              </a:rPr>
              <a:t>，</a:t>
            </a:r>
            <a:r>
              <a:rPr lang="en-US" altLang="zh-CN" sz="2000" dirty="0">
                <a:latin typeface="Comic Sans MS" panose="030F0702030302020204" pitchFamily="66" charset="0"/>
              </a:rPr>
              <a:t>f2</a:t>
            </a:r>
            <a:r>
              <a:rPr lang="zh-CN" altLang="en-US" sz="2000" dirty="0">
                <a:latin typeface="Comic Sans MS" panose="030F0702030302020204" pitchFamily="66" charset="0"/>
              </a:rPr>
              <a:t>。</a:t>
            </a:r>
            <a:r>
              <a:rPr lang="en-US" altLang="zh-CN" sz="2000" dirty="0">
                <a:latin typeface="Comic Sans MS" panose="030F0702030302020204" pitchFamily="66" charset="0"/>
              </a:rPr>
              <a:t>8 etc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0243" name="图片 164872" descr="iri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088" y="4176078"/>
            <a:ext cx="3097212" cy="17446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zh-CN"/>
              <a:t>工业镜头参数</a:t>
            </a:r>
            <a:endParaRPr lang="en-US" altLang="zh-CN"/>
          </a:p>
        </p:txBody>
      </p:sp>
      <p:sp>
        <p:nvSpPr>
          <p:cNvPr id="12290" name="矩形 133122"/>
          <p:cNvSpPr/>
          <p:nvPr/>
        </p:nvSpPr>
        <p:spPr>
          <a:xfrm>
            <a:off x="5004753" y="1997710"/>
            <a:ext cx="4597400" cy="7270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spcBef>
                <a:spcPct val="20000"/>
              </a:spcBef>
              <a:buClr>
                <a:srgbClr val="249AA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用于计算主要缩放比例的公式如下：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ctr" eaLnBrk="0" hangingPunct="0">
              <a:spcBef>
                <a:spcPct val="20000"/>
              </a:spcBef>
              <a:buClr>
                <a:srgbClr val="249AA6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PMAG   =  </a:t>
            </a:r>
            <a:r>
              <a:rPr lang="zh-CN" altLang="en-US" b="1" dirty="0">
                <a:latin typeface="Arial" panose="020B0604020202020204" pitchFamily="34" charset="0"/>
              </a:rPr>
              <a:t>感光芯片尺寸 </a:t>
            </a:r>
            <a:r>
              <a:rPr lang="en-US" altLang="zh-CN" b="1">
                <a:latin typeface="Arial" panose="020B0604020202020204" pitchFamily="34" charset="0"/>
              </a:rPr>
              <a:t>(mm) / </a:t>
            </a:r>
            <a:r>
              <a:rPr lang="zh-CN" altLang="en-US" b="1" dirty="0">
                <a:latin typeface="Arial" panose="020B0604020202020204" pitchFamily="34" charset="0"/>
              </a:rPr>
              <a:t>视场 </a:t>
            </a:r>
            <a:r>
              <a:rPr lang="en-US" altLang="zh-CN" b="1">
                <a:latin typeface="Arial" panose="020B0604020202020204" pitchFamily="34" charset="0"/>
              </a:rPr>
              <a:t>(mm)</a:t>
            </a:r>
            <a:endParaRPr lang="en-US" altLang="zh-CN" b="1">
              <a:latin typeface="Arial" panose="020B0604020202020204" pitchFamily="34" charset="0"/>
            </a:endParaRPr>
          </a:p>
        </p:txBody>
      </p:sp>
      <p:pic>
        <p:nvPicPr>
          <p:cNvPr id="12289" name="图片 133121" descr="lens_parameter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045" y="2724785"/>
            <a:ext cx="5759450" cy="282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矩形 133123"/>
          <p:cNvSpPr/>
          <p:nvPr/>
        </p:nvSpPr>
        <p:spPr>
          <a:xfrm>
            <a:off x="3811270" y="5840095"/>
            <a:ext cx="587216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图 </a:t>
            </a:r>
            <a:r>
              <a:rPr lang="en-US" altLang="zh-CN" b="1">
                <a:latin typeface="Arial" panose="020B0604020202020204" pitchFamily="34" charset="0"/>
              </a:rPr>
              <a:t>2:  </a:t>
            </a:r>
            <a:r>
              <a:rPr lang="zh-CN" altLang="en-US" b="1" dirty="0">
                <a:latin typeface="Arial" panose="020B0604020202020204" pitchFamily="34" charset="0"/>
              </a:rPr>
              <a:t>主要缩放比例、感光芯片尺寸和视场的关系示意图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2292" name="矩形 133124"/>
          <p:cNvSpPr/>
          <p:nvPr/>
        </p:nvSpPr>
        <p:spPr>
          <a:xfrm>
            <a:off x="3428048" y="1684020"/>
            <a:ext cx="2011362" cy="647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2000" b="1" dirty="0">
                <a:latin typeface="Comic Sans MS" panose="030F0702030302020204" pitchFamily="66" charset="0"/>
              </a:rPr>
              <a:t>光学放大倍数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3115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zh-CN"/>
              <a:t>工业镜头之远心镜头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7320" y="1984375"/>
            <a:ext cx="9738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远心镜头（Telecentric</a:t>
            </a:r>
            <a:r>
              <a:rPr lang="en-US" altLang="zh-CN"/>
              <a:t>),</a:t>
            </a:r>
            <a:r>
              <a:rPr lang="zh-CN" altLang="en-US"/>
              <a:t>主要是为纠正传统工业镜头视差而设计，它可以在一定的物距范围内，使得到的图像放大倍率不会变化，其本质是普通镜头与小孔成像原理的相结合</a:t>
            </a:r>
            <a:r>
              <a:rPr lang="en-US" altLang="zh-CN"/>
              <a:t>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0" y="2629535"/>
            <a:ext cx="643826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1040"/>
            <a:ext cx="9144000" cy="1031875"/>
          </a:xfrm>
        </p:spPr>
        <p:txBody>
          <a:bodyPr>
            <a:normAutofit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zh-CN"/>
              <a:t>工业镜头之远心镜头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2456815"/>
            <a:ext cx="8668385" cy="3965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10" y="2061845"/>
            <a:ext cx="2030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传统镜头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演示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Comic Sans MS</vt:lpstr>
      <vt:lpstr>Calibri Light</vt:lpstr>
      <vt:lpstr>微软雅黑</vt:lpstr>
      <vt:lpstr>Arial Unicode MS</vt:lpstr>
      <vt:lpstr>Calibri</vt:lpstr>
      <vt:lpstr>Office 主题</vt:lpstr>
      <vt:lpstr>一.工业镜头选型</vt:lpstr>
      <vt:lpstr>二.工业镜头物理接口类型</vt:lpstr>
      <vt:lpstr>二.工业镜头物理接口类型</vt:lpstr>
      <vt:lpstr>三.工业镜头参数</vt:lpstr>
      <vt:lpstr>三.工业镜头参数</vt:lpstr>
      <vt:lpstr>三.工业镜头参数</vt:lpstr>
      <vt:lpstr>三.工业镜头参数</vt:lpstr>
      <vt:lpstr>四.工业镜头之远心镜头</vt:lpstr>
      <vt:lpstr>四.工业镜头之远心镜头</vt:lpstr>
      <vt:lpstr>四.工业镜头之远心镜头</vt:lpstr>
      <vt:lpstr>四.工业镜头之远心镜头</vt:lpstr>
      <vt:lpstr>四.工业镜头之远心镜头</vt:lpstr>
      <vt:lpstr>五.工业镜头选型案例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41</cp:revision>
  <dcterms:created xsi:type="dcterms:W3CDTF">2015-05-05T08:02:00Z</dcterms:created>
  <dcterms:modified xsi:type="dcterms:W3CDTF">2017-09-19T14:04:26Z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