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710" r:id="rId1"/>
    <p:sldMasterId id="2147483722" r:id="rId2"/>
  </p:sldMasterIdLst>
  <p:notesMasterIdLst>
    <p:notesMasterId r:id="rId10"/>
  </p:notesMasterIdLst>
  <p:handoutMasterIdLst>
    <p:handoutMasterId r:id="rId11"/>
  </p:handoutMasterIdLst>
  <p:sldIdLst>
    <p:sldId id="727" r:id="rId3"/>
    <p:sldId id="726" r:id="rId4"/>
    <p:sldId id="769" r:id="rId5"/>
    <p:sldId id="771" r:id="rId6"/>
    <p:sldId id="772" r:id="rId7"/>
    <p:sldId id="773" r:id="rId8"/>
    <p:sldId id="754" r:id="rId9"/>
  </p:sldIdLst>
  <p:sldSz cx="9144000" cy="6858000" type="screen4x3"/>
  <p:notesSz cx="6807200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7">
          <p15:clr>
            <a:srgbClr val="A4A3A4"/>
          </p15:clr>
        </p15:guide>
        <p15:guide id="2" orient="horz" pos="4020">
          <p15:clr>
            <a:srgbClr val="A4A3A4"/>
          </p15:clr>
        </p15:guide>
        <p15:guide id="3" pos="2880">
          <p15:clr>
            <a:srgbClr val="A4A3A4"/>
          </p15:clr>
        </p15:guide>
        <p15:guide id="4" pos="295">
          <p15:clr>
            <a:srgbClr val="A4A3A4"/>
          </p15:clr>
        </p15:guide>
        <p15:guide id="5" pos="546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3" userDrawn="1">
          <p15:clr>
            <a:srgbClr val="A4A3A4"/>
          </p15:clr>
        </p15:guide>
        <p15:guide id="2" pos="2163" userDrawn="1">
          <p15:clr>
            <a:srgbClr val="A4A3A4"/>
          </p15:clr>
        </p15:guide>
        <p15:guide id="3" orient="horz" pos="3135" userDrawn="1">
          <p15:clr>
            <a:srgbClr val="A4A3A4"/>
          </p15:clr>
        </p15:guide>
        <p15:guide id="4" pos="2147" userDrawn="1">
          <p15:clr>
            <a:srgbClr val="A4A3A4"/>
          </p15:clr>
        </p15:guide>
        <p15:guide id="5" orient="horz" pos="2880" userDrawn="1">
          <p15:clr>
            <a:srgbClr val="A4A3A4"/>
          </p15:clr>
        </p15:guide>
        <p15:guide id="6" orient="horz" pos="3131" userDrawn="1">
          <p15:clr>
            <a:srgbClr val="A4A3A4"/>
          </p15:clr>
        </p15:guide>
        <p15:guide id="7" pos="2160" userDrawn="1">
          <p15:clr>
            <a:srgbClr val="A4A3A4"/>
          </p15:clr>
        </p15:guide>
        <p15:guide id="8" pos="214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EBEB"/>
    <a:srgbClr val="3333FF"/>
    <a:srgbClr val="330000"/>
    <a:srgbClr val="3366E1"/>
    <a:srgbClr val="5B73B5"/>
    <a:srgbClr val="274F77"/>
    <a:srgbClr val="9900CC"/>
    <a:srgbClr val="CC00FF"/>
    <a:srgbClr val="D1F2CC"/>
    <a:srgbClr val="2DCA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32" autoAdjust="0"/>
    <p:restoredTop sz="89985" autoAdjust="0"/>
  </p:normalViewPr>
  <p:slideViewPr>
    <p:cSldViewPr>
      <p:cViewPr varScale="1">
        <p:scale>
          <a:sx n="107" d="100"/>
          <a:sy n="107" d="100"/>
        </p:scale>
        <p:origin x="354" y="102"/>
      </p:cViewPr>
      <p:guideLst>
        <p:guide orient="horz" pos="527"/>
        <p:guide orient="horz" pos="4020"/>
        <p:guide pos="2880"/>
        <p:guide pos="295"/>
        <p:guide pos="546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-14448"/>
    </p:cViewPr>
  </p:sorterViewPr>
  <p:notesViewPr>
    <p:cSldViewPr>
      <p:cViewPr>
        <p:scale>
          <a:sx n="110" d="100"/>
          <a:sy n="110" d="100"/>
        </p:scale>
        <p:origin x="780" y="-1340"/>
      </p:cViewPr>
      <p:guideLst>
        <p:guide orient="horz" pos="2883"/>
        <p:guide pos="2163"/>
        <p:guide orient="horz" pos="3135"/>
        <p:guide pos="2147"/>
        <p:guide orient="horz" pos="2880"/>
        <p:guide orient="horz" pos="3131"/>
        <p:guide pos="2160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jpe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037456-A13E-4298-A041-094C526C93CF}" type="doc">
      <dgm:prSet loTypeId="urn:microsoft.com/office/officeart/2005/8/layout/vList3#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729649BE-A89B-4636-87CC-CB30E3B774C6}">
      <dgm:prSet phldrT="[文字]" custT="1"/>
      <dgm:spPr>
        <a:solidFill>
          <a:srgbClr val="BBC63D"/>
        </a:solidFill>
        <a:ln>
          <a:solidFill>
            <a:srgbClr val="BBC63D"/>
          </a:solidFill>
        </a:ln>
      </dgm:spPr>
      <dgm:t>
        <a:bodyPr/>
        <a:lstStyle/>
        <a:p>
          <a:pPr algn="l"/>
          <a:r>
            <a:rPr lang="zh-TW" altLang="en-US" sz="3000" dirty="0">
              <a:latin typeface="標楷體" panose="03000509000000000000" pitchFamily="65" charset="-120"/>
              <a:ea typeface="標楷體" panose="03000509000000000000" pitchFamily="65" charset="-120"/>
            </a:rPr>
            <a:t> </a:t>
          </a:r>
          <a:r>
            <a: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rPr>
            <a:t>專案目的</a:t>
          </a:r>
        </a:p>
      </dgm:t>
    </dgm:pt>
    <dgm:pt modelId="{C9C24963-1FCC-4AAF-9885-B899E69FA4A1}" type="parTrans" cxnId="{1FDEA6C5-C00F-4ABB-8D85-F7A7C375BDFD}">
      <dgm:prSet/>
      <dgm:spPr/>
      <dgm:t>
        <a:bodyPr/>
        <a:lstStyle/>
        <a:p>
          <a:endParaRPr lang="zh-TW" altLang="en-US"/>
        </a:p>
      </dgm:t>
    </dgm:pt>
    <dgm:pt modelId="{C078BF7E-F132-422D-89B7-502B128423A6}" type="sibTrans" cxnId="{1FDEA6C5-C00F-4ABB-8D85-F7A7C375BDFD}">
      <dgm:prSet/>
      <dgm:spPr/>
      <dgm:t>
        <a:bodyPr/>
        <a:lstStyle/>
        <a:p>
          <a:endParaRPr lang="zh-TW" altLang="en-US"/>
        </a:p>
      </dgm:t>
    </dgm:pt>
    <dgm:pt modelId="{3656FC32-EB76-4430-8BCC-1E241E5900FF}">
      <dgm:prSet phldrT="[文字]" custT="1"/>
      <dgm:spPr>
        <a:solidFill>
          <a:srgbClr val="BBC63D"/>
        </a:solidFill>
        <a:ln>
          <a:solidFill>
            <a:srgbClr val="BBC63D"/>
          </a:solidFill>
        </a:ln>
      </dgm:spPr>
      <dgm:t>
        <a:bodyPr/>
        <a:lstStyle/>
        <a:p>
          <a:pPr algn="l"/>
          <a:r>
            <a:rPr lang="zh-TW" altLang="en-US" sz="3000" dirty="0">
              <a:latin typeface="標楷體" panose="03000509000000000000" pitchFamily="65" charset="-120"/>
              <a:ea typeface="標楷體" panose="03000509000000000000" pitchFamily="65" charset="-120"/>
            </a:rPr>
            <a:t> </a:t>
          </a:r>
          <a:r>
            <a: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rPr>
            <a:t>系統架構說明</a:t>
          </a:r>
        </a:p>
      </dgm:t>
    </dgm:pt>
    <dgm:pt modelId="{9448C0CC-1FC7-4985-AE0E-DA758DBDF641}" type="parTrans" cxnId="{80738825-1525-4ACA-811A-71B860D2AA8E}">
      <dgm:prSet/>
      <dgm:spPr/>
      <dgm:t>
        <a:bodyPr/>
        <a:lstStyle/>
        <a:p>
          <a:endParaRPr lang="zh-TW" altLang="en-US"/>
        </a:p>
      </dgm:t>
    </dgm:pt>
    <dgm:pt modelId="{B3066B98-0F11-4DAD-9D3A-4D9CA16CCBB6}" type="sibTrans" cxnId="{80738825-1525-4ACA-811A-71B860D2AA8E}">
      <dgm:prSet/>
      <dgm:spPr/>
      <dgm:t>
        <a:bodyPr/>
        <a:lstStyle/>
        <a:p>
          <a:endParaRPr lang="zh-TW" altLang="en-US"/>
        </a:p>
      </dgm:t>
    </dgm:pt>
    <dgm:pt modelId="{29312329-7050-4171-A472-86EA45FE19D0}">
      <dgm:prSet phldrT="[文字]" custT="1"/>
      <dgm:spPr>
        <a:solidFill>
          <a:srgbClr val="BBC63D"/>
        </a:solidFill>
        <a:ln>
          <a:solidFill>
            <a:srgbClr val="BBC63D"/>
          </a:solidFill>
        </a:ln>
      </dgm:spPr>
      <dgm:t>
        <a:bodyPr/>
        <a:lstStyle/>
        <a:p>
          <a:pPr algn="l"/>
          <a:r>
            <a:rPr lang="zh-TW" altLang="en-US" sz="1700" dirty="0">
              <a:latin typeface="標楷體" panose="03000509000000000000" pitchFamily="65" charset="-120"/>
              <a:ea typeface="標楷體" panose="03000509000000000000" pitchFamily="65" charset="-120"/>
            </a:rPr>
            <a:t>  </a:t>
          </a:r>
          <a:r>
            <a: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rPr>
            <a:t>軟硬體容量規劃統計</a:t>
          </a:r>
        </a:p>
      </dgm:t>
    </dgm:pt>
    <dgm:pt modelId="{1E45FB54-177D-44F2-999A-C3D6489DF271}" type="parTrans" cxnId="{AA72C990-FA37-4DD1-87EB-DB34648C3FFD}">
      <dgm:prSet/>
      <dgm:spPr/>
      <dgm:t>
        <a:bodyPr/>
        <a:lstStyle/>
        <a:p>
          <a:endParaRPr lang="zh-TW" altLang="en-US"/>
        </a:p>
      </dgm:t>
    </dgm:pt>
    <dgm:pt modelId="{7949ED27-FC8D-4354-8402-C09F555C9BED}" type="sibTrans" cxnId="{AA72C990-FA37-4DD1-87EB-DB34648C3FFD}">
      <dgm:prSet/>
      <dgm:spPr/>
      <dgm:t>
        <a:bodyPr/>
        <a:lstStyle/>
        <a:p>
          <a:endParaRPr lang="zh-TW" altLang="en-US"/>
        </a:p>
      </dgm:t>
    </dgm:pt>
    <dgm:pt modelId="{D1DAE732-F8FA-4C34-B432-7F9BBEB89718}" type="pres">
      <dgm:prSet presAssocID="{67037456-A13E-4298-A041-094C526C93CF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0F78834C-7E22-4EBF-88B8-AD523AB71FEF}" type="pres">
      <dgm:prSet presAssocID="{729649BE-A89B-4636-87CC-CB30E3B774C6}" presName="composite" presStyleCnt="0"/>
      <dgm:spPr/>
    </dgm:pt>
    <dgm:pt modelId="{90B6B01E-21B2-499F-8960-209CAEB13CEA}" type="pres">
      <dgm:prSet presAssocID="{729649BE-A89B-4636-87CC-CB30E3B774C6}" presName="imgShp" presStyleLbl="fgImgPlace1" presStyleIdx="0" presStyleCnt="3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A76FEB45-2CE1-4408-947C-5570F25BD09F}" type="pres">
      <dgm:prSet presAssocID="{729649BE-A89B-4636-87CC-CB30E3B774C6}" presName="txShp" presStyleLbl="node1" presStyleIdx="0" presStyleCnt="3" custScaleX="111157" custScaleY="67868" custLinFactNeighborX="271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60E26EE4-098C-4986-A5D9-66FA99BF248E}" type="pres">
      <dgm:prSet presAssocID="{C078BF7E-F132-422D-89B7-502B128423A6}" presName="spacing" presStyleCnt="0"/>
      <dgm:spPr/>
    </dgm:pt>
    <dgm:pt modelId="{8C0A42C8-FB17-498D-A02C-1FB5257CEEAD}" type="pres">
      <dgm:prSet presAssocID="{3656FC32-EB76-4430-8BCC-1E241E5900FF}" presName="composite" presStyleCnt="0"/>
      <dgm:spPr/>
    </dgm:pt>
    <dgm:pt modelId="{810E42A8-FE9B-4BD5-B42F-4F26932ADB9B}" type="pres">
      <dgm:prSet presAssocID="{3656FC32-EB76-4430-8BCC-1E241E5900FF}" presName="imgShp" presStyleLbl="fgImgPlace1" presStyleIdx="1" presStyleCnt="3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39C5C047-C8DB-44A8-9541-84BF013340C0}" type="pres">
      <dgm:prSet presAssocID="{3656FC32-EB76-4430-8BCC-1E241E5900FF}" presName="txShp" presStyleLbl="node1" presStyleIdx="1" presStyleCnt="3" custScaleX="111157" custScaleY="67868" custLinFactNeighborX="271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B98FD25-1D42-4AC1-BED0-2FDB4C6113D7}" type="pres">
      <dgm:prSet presAssocID="{B3066B98-0F11-4DAD-9D3A-4D9CA16CCBB6}" presName="spacing" presStyleCnt="0"/>
      <dgm:spPr/>
    </dgm:pt>
    <dgm:pt modelId="{D90D683E-121F-428D-BEC7-B62C27CEBEE7}" type="pres">
      <dgm:prSet presAssocID="{29312329-7050-4171-A472-86EA45FE19D0}" presName="composite" presStyleCnt="0"/>
      <dgm:spPr/>
    </dgm:pt>
    <dgm:pt modelId="{31858FBA-144D-43BE-872C-B3A5B06CB949}" type="pres">
      <dgm:prSet presAssocID="{29312329-7050-4171-A472-86EA45FE19D0}" presName="imgShp" presStyleLbl="fgImgPlace1" presStyleIdx="2" presStyleCnt="3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2DB6E31F-060D-4CA0-A7F5-581E1964EE98}" type="pres">
      <dgm:prSet presAssocID="{29312329-7050-4171-A472-86EA45FE19D0}" presName="txShp" presStyleLbl="node1" presStyleIdx="2" presStyleCnt="3" custScaleX="111157" custScaleY="67868" custLinFactNeighborX="205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80738825-1525-4ACA-811A-71B860D2AA8E}" srcId="{67037456-A13E-4298-A041-094C526C93CF}" destId="{3656FC32-EB76-4430-8BCC-1E241E5900FF}" srcOrd="1" destOrd="0" parTransId="{9448C0CC-1FC7-4985-AE0E-DA758DBDF641}" sibTransId="{B3066B98-0F11-4DAD-9D3A-4D9CA16CCBB6}"/>
    <dgm:cxn modelId="{C9A8827E-C6A3-47AD-8F14-FFA3080EAD65}" type="presOf" srcId="{3656FC32-EB76-4430-8BCC-1E241E5900FF}" destId="{39C5C047-C8DB-44A8-9541-84BF013340C0}" srcOrd="0" destOrd="0" presId="urn:microsoft.com/office/officeart/2005/8/layout/vList3#1"/>
    <dgm:cxn modelId="{AB277A56-1D52-4B13-8D6D-E1251C892465}" type="presOf" srcId="{67037456-A13E-4298-A041-094C526C93CF}" destId="{D1DAE732-F8FA-4C34-B432-7F9BBEB89718}" srcOrd="0" destOrd="0" presId="urn:microsoft.com/office/officeart/2005/8/layout/vList3#1"/>
    <dgm:cxn modelId="{AA72C990-FA37-4DD1-87EB-DB34648C3FFD}" srcId="{67037456-A13E-4298-A041-094C526C93CF}" destId="{29312329-7050-4171-A472-86EA45FE19D0}" srcOrd="2" destOrd="0" parTransId="{1E45FB54-177D-44F2-999A-C3D6489DF271}" sibTransId="{7949ED27-FC8D-4354-8402-C09F555C9BED}"/>
    <dgm:cxn modelId="{1253AF77-EBBA-4017-9150-4AF95D5C1B6E}" type="presOf" srcId="{729649BE-A89B-4636-87CC-CB30E3B774C6}" destId="{A76FEB45-2CE1-4408-947C-5570F25BD09F}" srcOrd="0" destOrd="0" presId="urn:microsoft.com/office/officeart/2005/8/layout/vList3#1"/>
    <dgm:cxn modelId="{1FDEA6C5-C00F-4ABB-8D85-F7A7C375BDFD}" srcId="{67037456-A13E-4298-A041-094C526C93CF}" destId="{729649BE-A89B-4636-87CC-CB30E3B774C6}" srcOrd="0" destOrd="0" parTransId="{C9C24963-1FCC-4AAF-9885-B899E69FA4A1}" sibTransId="{C078BF7E-F132-422D-89B7-502B128423A6}"/>
    <dgm:cxn modelId="{1298F1CD-41EB-4026-ADFF-6C0A50E46B1A}" type="presOf" srcId="{29312329-7050-4171-A472-86EA45FE19D0}" destId="{2DB6E31F-060D-4CA0-A7F5-581E1964EE98}" srcOrd="0" destOrd="0" presId="urn:microsoft.com/office/officeart/2005/8/layout/vList3#1"/>
    <dgm:cxn modelId="{D4307E81-6FEA-4E23-8808-072748D66472}" type="presParOf" srcId="{D1DAE732-F8FA-4C34-B432-7F9BBEB89718}" destId="{0F78834C-7E22-4EBF-88B8-AD523AB71FEF}" srcOrd="0" destOrd="0" presId="urn:microsoft.com/office/officeart/2005/8/layout/vList3#1"/>
    <dgm:cxn modelId="{907B6B99-45CD-451E-98B4-AAE6A3A2DC64}" type="presParOf" srcId="{0F78834C-7E22-4EBF-88B8-AD523AB71FEF}" destId="{90B6B01E-21B2-499F-8960-209CAEB13CEA}" srcOrd="0" destOrd="0" presId="urn:microsoft.com/office/officeart/2005/8/layout/vList3#1"/>
    <dgm:cxn modelId="{388E9A15-5F5D-4386-A0A6-DFB803554208}" type="presParOf" srcId="{0F78834C-7E22-4EBF-88B8-AD523AB71FEF}" destId="{A76FEB45-2CE1-4408-947C-5570F25BD09F}" srcOrd="1" destOrd="0" presId="urn:microsoft.com/office/officeart/2005/8/layout/vList3#1"/>
    <dgm:cxn modelId="{9BD2E28A-A668-42CE-A930-BD4EAFB75354}" type="presParOf" srcId="{D1DAE732-F8FA-4C34-B432-7F9BBEB89718}" destId="{60E26EE4-098C-4986-A5D9-66FA99BF248E}" srcOrd="1" destOrd="0" presId="urn:microsoft.com/office/officeart/2005/8/layout/vList3#1"/>
    <dgm:cxn modelId="{617C5828-D8EF-4166-8FFC-6327023EDAD6}" type="presParOf" srcId="{D1DAE732-F8FA-4C34-B432-7F9BBEB89718}" destId="{8C0A42C8-FB17-498D-A02C-1FB5257CEEAD}" srcOrd="2" destOrd="0" presId="urn:microsoft.com/office/officeart/2005/8/layout/vList3#1"/>
    <dgm:cxn modelId="{94FBA260-E275-4A41-9BC8-3CE34250791A}" type="presParOf" srcId="{8C0A42C8-FB17-498D-A02C-1FB5257CEEAD}" destId="{810E42A8-FE9B-4BD5-B42F-4F26932ADB9B}" srcOrd="0" destOrd="0" presId="urn:microsoft.com/office/officeart/2005/8/layout/vList3#1"/>
    <dgm:cxn modelId="{0266734C-4CBB-44E4-95B3-BDE13DAB6224}" type="presParOf" srcId="{8C0A42C8-FB17-498D-A02C-1FB5257CEEAD}" destId="{39C5C047-C8DB-44A8-9541-84BF013340C0}" srcOrd="1" destOrd="0" presId="urn:microsoft.com/office/officeart/2005/8/layout/vList3#1"/>
    <dgm:cxn modelId="{95D0DBFD-15D0-43EF-A90C-DFBBF08EE521}" type="presParOf" srcId="{D1DAE732-F8FA-4C34-B432-7F9BBEB89718}" destId="{FB98FD25-1D42-4AC1-BED0-2FDB4C6113D7}" srcOrd="3" destOrd="0" presId="urn:microsoft.com/office/officeart/2005/8/layout/vList3#1"/>
    <dgm:cxn modelId="{3C078F93-9C53-477B-9DE2-6DE211ED0600}" type="presParOf" srcId="{D1DAE732-F8FA-4C34-B432-7F9BBEB89718}" destId="{D90D683E-121F-428D-BEC7-B62C27CEBEE7}" srcOrd="4" destOrd="0" presId="urn:microsoft.com/office/officeart/2005/8/layout/vList3#1"/>
    <dgm:cxn modelId="{1DA828C6-2BFA-4921-88B8-1C4BB5D7A686}" type="presParOf" srcId="{D90D683E-121F-428D-BEC7-B62C27CEBEE7}" destId="{31858FBA-144D-43BE-872C-B3A5B06CB949}" srcOrd="0" destOrd="0" presId="urn:microsoft.com/office/officeart/2005/8/layout/vList3#1"/>
    <dgm:cxn modelId="{7A9CCF43-53DC-49F3-8A25-9FB1E0CA1A36}" type="presParOf" srcId="{D90D683E-121F-428D-BEC7-B62C27CEBEE7}" destId="{2DB6E31F-060D-4CA0-A7F5-581E1964EE98}" srcOrd="1" destOrd="0" presId="urn:microsoft.com/office/officeart/2005/8/layout/vList3#1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6FEB45-2CE1-4408-947C-5570F25BD09F}">
      <dsp:nvSpPr>
        <dsp:cNvPr id="0" name=""/>
        <dsp:cNvSpPr/>
      </dsp:nvSpPr>
      <dsp:spPr>
        <a:xfrm rot="10800000">
          <a:off x="1405237" y="193063"/>
          <a:ext cx="6288536" cy="815045"/>
        </a:xfrm>
        <a:prstGeom prst="homePlate">
          <a:avLst/>
        </a:prstGeom>
        <a:solidFill>
          <a:srgbClr val="BBC63D"/>
        </a:solidFill>
        <a:ln w="25400" cap="flat" cmpd="sng" algn="ctr">
          <a:solidFill>
            <a:srgbClr val="BBC63D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9576" tIns="114300" rIns="213360" bIns="1143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000" kern="1200" dirty="0">
              <a:latin typeface="標楷體" panose="03000509000000000000" pitchFamily="65" charset="-120"/>
              <a:ea typeface="標楷體" panose="03000509000000000000" pitchFamily="65" charset="-120"/>
            </a:rPr>
            <a:t> </a:t>
          </a:r>
          <a:r>
            <a:rPr lang="zh-TW" altLang="en-US" sz="2800" kern="1200" dirty="0">
              <a:latin typeface="標楷體" panose="03000509000000000000" pitchFamily="65" charset="-120"/>
              <a:ea typeface="標楷體" panose="03000509000000000000" pitchFamily="65" charset="-120"/>
            </a:rPr>
            <a:t>專案目的</a:t>
          </a:r>
        </a:p>
      </dsp:txBody>
      <dsp:txXfrm rot="10800000">
        <a:off x="1608998" y="193063"/>
        <a:ext cx="6084775" cy="815045"/>
      </dsp:txXfrm>
    </dsp:sp>
    <dsp:sp modelId="{90B6B01E-21B2-499F-8960-209CAEB13CEA}">
      <dsp:nvSpPr>
        <dsp:cNvPr id="0" name=""/>
        <dsp:cNvSpPr/>
      </dsp:nvSpPr>
      <dsp:spPr>
        <a:xfrm>
          <a:off x="966941" y="122"/>
          <a:ext cx="1200927" cy="1200927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C5C047-C8DB-44A8-9541-84BF013340C0}">
      <dsp:nvSpPr>
        <dsp:cNvPr id="0" name=""/>
        <dsp:cNvSpPr/>
      </dsp:nvSpPr>
      <dsp:spPr>
        <a:xfrm rot="10800000">
          <a:off x="1405237" y="1752477"/>
          <a:ext cx="6288536" cy="815045"/>
        </a:xfrm>
        <a:prstGeom prst="homePlate">
          <a:avLst/>
        </a:prstGeom>
        <a:solidFill>
          <a:srgbClr val="BBC63D"/>
        </a:solidFill>
        <a:ln w="25400" cap="flat" cmpd="sng" algn="ctr">
          <a:solidFill>
            <a:srgbClr val="BBC63D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9576" tIns="114300" rIns="213360" bIns="1143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000" kern="1200" dirty="0">
              <a:latin typeface="標楷體" panose="03000509000000000000" pitchFamily="65" charset="-120"/>
              <a:ea typeface="標楷體" panose="03000509000000000000" pitchFamily="65" charset="-120"/>
            </a:rPr>
            <a:t> </a:t>
          </a:r>
          <a:r>
            <a:rPr lang="zh-TW" altLang="en-US" sz="2800" kern="1200" dirty="0">
              <a:latin typeface="標楷體" panose="03000509000000000000" pitchFamily="65" charset="-120"/>
              <a:ea typeface="標楷體" panose="03000509000000000000" pitchFamily="65" charset="-120"/>
            </a:rPr>
            <a:t>系統架構說明</a:t>
          </a:r>
        </a:p>
      </dsp:txBody>
      <dsp:txXfrm rot="10800000">
        <a:off x="1608998" y="1752477"/>
        <a:ext cx="6084775" cy="815045"/>
      </dsp:txXfrm>
    </dsp:sp>
    <dsp:sp modelId="{810E42A8-FE9B-4BD5-B42F-4F26932ADB9B}">
      <dsp:nvSpPr>
        <dsp:cNvPr id="0" name=""/>
        <dsp:cNvSpPr/>
      </dsp:nvSpPr>
      <dsp:spPr>
        <a:xfrm>
          <a:off x="966941" y="1559536"/>
          <a:ext cx="1200927" cy="1200927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B6E31F-060D-4CA0-A7F5-581E1964EE98}">
      <dsp:nvSpPr>
        <dsp:cNvPr id="0" name=""/>
        <dsp:cNvSpPr/>
      </dsp:nvSpPr>
      <dsp:spPr>
        <a:xfrm rot="10800000">
          <a:off x="1368125" y="3311890"/>
          <a:ext cx="6288536" cy="815045"/>
        </a:xfrm>
        <a:prstGeom prst="homePlate">
          <a:avLst/>
        </a:prstGeom>
        <a:solidFill>
          <a:srgbClr val="BBC63D"/>
        </a:solidFill>
        <a:ln w="25400" cap="flat" cmpd="sng" algn="ctr">
          <a:solidFill>
            <a:srgbClr val="BBC63D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9576" tIns="64770" rIns="120904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>
              <a:latin typeface="標楷體" panose="03000509000000000000" pitchFamily="65" charset="-120"/>
              <a:ea typeface="標楷體" panose="03000509000000000000" pitchFamily="65" charset="-120"/>
            </a:rPr>
            <a:t>  </a:t>
          </a:r>
          <a:r>
            <a:rPr lang="zh-TW" altLang="en-US" sz="2800" kern="1200" dirty="0">
              <a:latin typeface="標楷體" panose="03000509000000000000" pitchFamily="65" charset="-120"/>
              <a:ea typeface="標楷體" panose="03000509000000000000" pitchFamily="65" charset="-120"/>
            </a:rPr>
            <a:t>軟硬體容量規劃統計</a:t>
          </a:r>
        </a:p>
      </dsp:txBody>
      <dsp:txXfrm rot="10800000">
        <a:off x="1571886" y="3311890"/>
        <a:ext cx="6084775" cy="815045"/>
      </dsp:txXfrm>
    </dsp:sp>
    <dsp:sp modelId="{31858FBA-144D-43BE-872C-B3A5B06CB949}">
      <dsp:nvSpPr>
        <dsp:cNvPr id="0" name=""/>
        <dsp:cNvSpPr/>
      </dsp:nvSpPr>
      <dsp:spPr>
        <a:xfrm>
          <a:off x="966941" y="3118949"/>
          <a:ext cx="1200927" cy="1200927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#1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49786" cy="496967"/>
          </a:xfrm>
          <a:prstGeom prst="rect">
            <a:avLst/>
          </a:prstGeom>
        </p:spPr>
        <p:txBody>
          <a:bodyPr vert="horz" lIns="91431" tIns="45716" rIns="91431" bIns="45716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5839" y="1"/>
            <a:ext cx="2949786" cy="496967"/>
          </a:xfrm>
          <a:prstGeom prst="rect">
            <a:avLst/>
          </a:prstGeom>
        </p:spPr>
        <p:txBody>
          <a:bodyPr vert="horz" lIns="91431" tIns="45716" rIns="91431" bIns="45716" rtlCol="0"/>
          <a:lstStyle>
            <a:lvl1pPr algn="r">
              <a:defRPr sz="1200"/>
            </a:lvl1pPr>
          </a:lstStyle>
          <a:p>
            <a:fld id="{F1E307A3-DB64-4974-AA85-AE7AE866EBFE}" type="datetimeFigureOut">
              <a:rPr lang="ko-KR" altLang="en-US" smtClean="0"/>
              <a:pPr/>
              <a:t>2023-09-27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2" y="9440647"/>
            <a:ext cx="2949786" cy="496967"/>
          </a:xfrm>
          <a:prstGeom prst="rect">
            <a:avLst/>
          </a:prstGeom>
        </p:spPr>
        <p:txBody>
          <a:bodyPr vert="horz" lIns="91431" tIns="45716" rIns="91431" bIns="45716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5839" y="9440647"/>
            <a:ext cx="2949786" cy="496967"/>
          </a:xfrm>
          <a:prstGeom prst="rect">
            <a:avLst/>
          </a:prstGeom>
        </p:spPr>
        <p:txBody>
          <a:bodyPr vert="horz" lIns="91431" tIns="45716" rIns="91431" bIns="45716" rtlCol="0" anchor="b"/>
          <a:lstStyle>
            <a:lvl1pPr algn="r">
              <a:defRPr sz="1200"/>
            </a:lvl1pPr>
          </a:lstStyle>
          <a:p>
            <a:fld id="{9AD418B6-72C5-4EB9-BEE8-4F09FF79716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24163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49786" cy="496967"/>
          </a:xfrm>
          <a:prstGeom prst="rect">
            <a:avLst/>
          </a:prstGeom>
        </p:spPr>
        <p:txBody>
          <a:bodyPr vert="horz" lIns="91431" tIns="45716" rIns="91431" bIns="45716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5839" y="1"/>
            <a:ext cx="2949786" cy="496967"/>
          </a:xfrm>
          <a:prstGeom prst="rect">
            <a:avLst/>
          </a:prstGeom>
        </p:spPr>
        <p:txBody>
          <a:bodyPr vert="horz" lIns="91431" tIns="45716" rIns="91431" bIns="45716" rtlCol="0"/>
          <a:lstStyle>
            <a:lvl1pPr algn="r">
              <a:defRPr sz="1200"/>
            </a:lvl1pPr>
          </a:lstStyle>
          <a:p>
            <a:fld id="{314E6D6A-545C-4B33-B4F4-AAAE5BFB1BD9}" type="datetimeFigureOut">
              <a:rPr lang="ko-KR" altLang="en-US" smtClean="0"/>
              <a:pPr/>
              <a:t>2023-09-27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68875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1" tIns="45716" rIns="91431" bIns="45716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721" y="4721186"/>
            <a:ext cx="5445760" cy="4472702"/>
          </a:xfrm>
          <a:prstGeom prst="rect">
            <a:avLst/>
          </a:prstGeom>
        </p:spPr>
        <p:txBody>
          <a:bodyPr vert="horz" lIns="91431" tIns="45716" rIns="91431" bIns="45716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9440647"/>
            <a:ext cx="2949786" cy="496967"/>
          </a:xfrm>
          <a:prstGeom prst="rect">
            <a:avLst/>
          </a:prstGeom>
        </p:spPr>
        <p:txBody>
          <a:bodyPr vert="horz" lIns="91431" tIns="45716" rIns="91431" bIns="45716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5839" y="9440647"/>
            <a:ext cx="2949786" cy="496967"/>
          </a:xfrm>
          <a:prstGeom prst="rect">
            <a:avLst/>
          </a:prstGeom>
        </p:spPr>
        <p:txBody>
          <a:bodyPr vert="horz" lIns="91431" tIns="45716" rIns="91431" bIns="45716" rtlCol="0" anchor="b"/>
          <a:lstStyle>
            <a:lvl1pPr algn="r">
              <a:defRPr sz="1200"/>
            </a:lvl1pPr>
          </a:lstStyle>
          <a:p>
            <a:fld id="{B0A2B5CC-88EA-4DAF-B723-D1D09D07043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100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A2B5CC-88EA-4DAF-B723-D1D09D070432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226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A2B5CC-88EA-4DAF-B723-D1D09D070432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35966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A2B5CC-88EA-4DAF-B723-D1D09D070432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04467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A2B5CC-88EA-4DAF-B723-D1D09D070432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4707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 noChangeArrowheads="1"/>
          </p:cNvPicPr>
          <p:nvPr userDrawn="1"/>
        </p:nvPicPr>
        <p:blipFill>
          <a:blip r:embed="rId2" cstate="print"/>
          <a:srcRect r="2538" b="77673"/>
          <a:stretch>
            <a:fillRect/>
          </a:stretch>
        </p:blipFill>
        <p:spPr bwMode="auto">
          <a:xfrm>
            <a:off x="0" y="4714875"/>
            <a:ext cx="9144000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圖片 9" descr="BIG5__bar條.jp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858250" y="0"/>
            <a:ext cx="28575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圖片 8" descr="LOGO-CE(FB1).jpg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380365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rgbClr val="DB812E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660420"/>
            <a:ext cx="6400800" cy="1752600"/>
          </a:xfrm>
        </p:spPr>
        <p:txBody>
          <a:bodyPr/>
          <a:lstStyle>
            <a:lvl1pPr marL="0" indent="0" algn="ctr">
              <a:buNone/>
              <a:defRPr b="1">
                <a:solidFill>
                  <a:srgbClr val="08584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CE36C1-5BF5-644F-9450-2FB23DE9C215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2023/9/27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454033-AC08-40E9-8DFA-EFE4851DB3DD}" type="slidenum">
              <a:rPr lang="zh-TW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5253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F4F98D-E79D-154B-9237-0F3E675093BF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2023/9/27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AED4E5-E65D-474C-89FE-25E2C26963C6}" type="slidenum">
              <a:rPr lang="zh-TW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0906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B388A1-1570-E44D-A10A-52E3889B3961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2023/9/27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16E661-D3BC-46BA-A411-9B9D7ADDF333}" type="slidenum">
              <a:rPr lang="zh-TW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8983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/>
          </p:cNvPr>
          <p:cNvSpPr/>
          <p:nvPr userDrawn="1"/>
        </p:nvSpPr>
        <p:spPr>
          <a:xfrm>
            <a:off x="0" y="571500"/>
            <a:ext cx="9144000" cy="6000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  <a:defRPr/>
            </a:pPr>
            <a:endParaRPr kumimoji="1" lang="zh-TW" altLang="en-US">
              <a:solidFill>
                <a:prstClr val="white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rgbClr val="DB812E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="1">
                <a:solidFill>
                  <a:srgbClr val="08584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5" name="日期版面配置區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57C53D-AA27-4231-B7B8-E33F0D3DC41E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2023/9/27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22011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Tx/>
              <a:buBlip>
                <a:blip r:embed="rId2"/>
              </a:buBlip>
              <a:defRPr/>
            </a:lvl1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663214-1EB2-4DB2-B782-F0EF6B368F81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2023/9/27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>
            <a:extLst/>
          </p:cNvPr>
          <p:cNvSpPr>
            <a:spLocks noGrp="1"/>
          </p:cNvSpPr>
          <p:nvPr>
            <p:ph type="ftr" sz="quarter" idx="11"/>
          </p:nvPr>
        </p:nvSpPr>
        <p:spPr>
          <a:xfrm>
            <a:off x="5712146" y="656507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>
                <a:solidFill>
                  <a:prstClr val="white"/>
                </a:solidFill>
              </a:rPr>
              <a:t>內部文件，請勿外流</a:t>
            </a:r>
          </a:p>
        </p:txBody>
      </p:sp>
      <p:sp>
        <p:nvSpPr>
          <p:cNvPr id="6" name="投影片編號版面配置區 5">
            <a:extLst/>
          </p:cNvPr>
          <p:cNvSpPr>
            <a:spLocks noGrp="1"/>
          </p:cNvSpPr>
          <p:nvPr>
            <p:ph type="sldNum" sz="quarter" idx="12"/>
          </p:nvPr>
        </p:nvSpPr>
        <p:spPr>
          <a:xfrm>
            <a:off x="8154793" y="6575166"/>
            <a:ext cx="514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BEE5D2-726A-428C-9207-DC6DED3A3A91}" type="slidenum">
              <a:rPr lang="zh-TW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27300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541362-299B-4038-8C24-035DCA67E15A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2023/9/27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>
            <a:extLst/>
          </p:cNvPr>
          <p:cNvSpPr>
            <a:spLocks noGrp="1"/>
          </p:cNvSpPr>
          <p:nvPr>
            <p:ph type="ftr" sz="quarter" idx="11"/>
          </p:nvPr>
        </p:nvSpPr>
        <p:spPr>
          <a:xfrm>
            <a:off x="5712146" y="656507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>
                <a:solidFill>
                  <a:prstClr val="white"/>
                </a:solidFill>
              </a:rPr>
              <a:t>內部文件，請勿外流</a:t>
            </a:r>
          </a:p>
        </p:txBody>
      </p:sp>
      <p:sp>
        <p:nvSpPr>
          <p:cNvPr id="6" name="投影片編號版面配置區 5">
            <a:extLst/>
          </p:cNvPr>
          <p:cNvSpPr>
            <a:spLocks noGrp="1"/>
          </p:cNvSpPr>
          <p:nvPr>
            <p:ph type="sldNum" sz="quarter" idx="12"/>
          </p:nvPr>
        </p:nvSpPr>
        <p:spPr>
          <a:xfrm>
            <a:off x="8166668" y="6563291"/>
            <a:ext cx="514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6AC6E5-96E7-40FE-BA21-D5E22FE2E625}" type="slidenum">
              <a:rPr lang="zh-TW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57305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810725-D2A8-4AA3-BB0A-38E0C38DA184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2023/9/27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4">
            <a:extLst/>
          </p:cNvPr>
          <p:cNvSpPr>
            <a:spLocks noGrp="1"/>
          </p:cNvSpPr>
          <p:nvPr>
            <p:ph type="ftr" sz="quarter" idx="11"/>
          </p:nvPr>
        </p:nvSpPr>
        <p:spPr>
          <a:xfrm>
            <a:off x="5712146" y="656507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>
                <a:solidFill>
                  <a:prstClr val="white"/>
                </a:solidFill>
              </a:rPr>
              <a:t>內部文件，請勿外流</a:t>
            </a:r>
          </a:p>
        </p:txBody>
      </p:sp>
      <p:sp>
        <p:nvSpPr>
          <p:cNvPr id="7" name="投影片編號版面配置區 5">
            <a:extLst/>
          </p:cNvPr>
          <p:cNvSpPr>
            <a:spLocks noGrp="1"/>
          </p:cNvSpPr>
          <p:nvPr>
            <p:ph type="sldNum" sz="quarter" idx="12"/>
          </p:nvPr>
        </p:nvSpPr>
        <p:spPr>
          <a:xfrm>
            <a:off x="8166668" y="6563291"/>
            <a:ext cx="514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758F52-E424-4FA1-B05C-6034A5743994}" type="slidenum">
              <a:rPr lang="zh-TW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62656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2D0802-D9C8-4123-8FD2-A8E70237A376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2023/9/27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頁尾版面配置區 4">
            <a:extLst/>
          </p:cNvPr>
          <p:cNvSpPr>
            <a:spLocks noGrp="1"/>
          </p:cNvSpPr>
          <p:nvPr>
            <p:ph type="ftr" sz="quarter" idx="11"/>
          </p:nvPr>
        </p:nvSpPr>
        <p:spPr>
          <a:xfrm>
            <a:off x="5712146" y="656507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>
                <a:solidFill>
                  <a:prstClr val="white"/>
                </a:solidFill>
              </a:rPr>
              <a:t>內部文件，請勿外流</a:t>
            </a:r>
          </a:p>
        </p:txBody>
      </p:sp>
      <p:sp>
        <p:nvSpPr>
          <p:cNvPr id="9" name="投影片編號版面配置區 5">
            <a:extLst/>
          </p:cNvPr>
          <p:cNvSpPr>
            <a:spLocks noGrp="1"/>
          </p:cNvSpPr>
          <p:nvPr>
            <p:ph type="sldNum" sz="quarter" idx="12"/>
          </p:nvPr>
        </p:nvSpPr>
        <p:spPr>
          <a:xfrm>
            <a:off x="8166668" y="6563291"/>
            <a:ext cx="514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093DB5-FE8C-4717-AE78-8F5BB8EAF8C1}" type="slidenum">
              <a:rPr lang="zh-TW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7424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798498-E0F7-4291-A0A0-12EF21C9B2EB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2023/9/27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4">
            <a:extLst/>
          </p:cNvPr>
          <p:cNvSpPr>
            <a:spLocks noGrp="1"/>
          </p:cNvSpPr>
          <p:nvPr>
            <p:ph type="ftr" sz="quarter" idx="11"/>
          </p:nvPr>
        </p:nvSpPr>
        <p:spPr>
          <a:xfrm>
            <a:off x="5712146" y="655432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>
                <a:solidFill>
                  <a:prstClr val="white"/>
                </a:solidFill>
              </a:rPr>
              <a:t>內部文件，請勿外流</a:t>
            </a:r>
          </a:p>
        </p:txBody>
      </p:sp>
      <p:sp>
        <p:nvSpPr>
          <p:cNvPr id="7" name="投影片編號版面配置區 5">
            <a:extLst/>
          </p:cNvPr>
          <p:cNvSpPr>
            <a:spLocks noGrp="1"/>
          </p:cNvSpPr>
          <p:nvPr>
            <p:ph type="sldNum" sz="quarter" idx="12"/>
          </p:nvPr>
        </p:nvSpPr>
        <p:spPr>
          <a:xfrm>
            <a:off x="8166668" y="6563291"/>
            <a:ext cx="514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A58D3F-729C-4815-A867-F9A2804D6618}" type="slidenum">
              <a:rPr lang="zh-TW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4765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838F13-340A-45BA-AD2E-14099C98358F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2023/9/27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頁尾版面配置區 4">
            <a:extLst/>
          </p:cNvPr>
          <p:cNvSpPr>
            <a:spLocks noGrp="1"/>
          </p:cNvSpPr>
          <p:nvPr>
            <p:ph type="ftr" sz="quarter" idx="11"/>
          </p:nvPr>
        </p:nvSpPr>
        <p:spPr>
          <a:xfrm>
            <a:off x="5712146" y="656507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>
                <a:solidFill>
                  <a:prstClr val="white"/>
                </a:solidFill>
              </a:rPr>
              <a:t>內部文件，請勿外流</a:t>
            </a:r>
          </a:p>
        </p:txBody>
      </p:sp>
      <p:sp>
        <p:nvSpPr>
          <p:cNvPr id="4" name="投影片編號版面配置區 5">
            <a:extLst/>
          </p:cNvPr>
          <p:cNvSpPr>
            <a:spLocks noGrp="1"/>
          </p:cNvSpPr>
          <p:nvPr>
            <p:ph type="sldNum" sz="quarter" idx="12"/>
          </p:nvPr>
        </p:nvSpPr>
        <p:spPr>
          <a:xfrm>
            <a:off x="8166668" y="6563291"/>
            <a:ext cx="514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A58D3F-729C-4815-A867-F9A2804D6618}" type="slidenum">
              <a:rPr lang="zh-TW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57906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C06E51-0BC6-4F25-8B20-AFA2A0704F20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2023/9/27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4">
            <a:extLst/>
          </p:cNvPr>
          <p:cNvSpPr>
            <a:spLocks noGrp="1"/>
          </p:cNvSpPr>
          <p:nvPr>
            <p:ph type="ftr" sz="quarter" idx="11"/>
          </p:nvPr>
        </p:nvSpPr>
        <p:spPr>
          <a:xfrm>
            <a:off x="5712146" y="656507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>
                <a:solidFill>
                  <a:prstClr val="white"/>
                </a:solidFill>
              </a:rPr>
              <a:t>內部文件，請勿外流</a:t>
            </a:r>
          </a:p>
        </p:txBody>
      </p:sp>
      <p:sp>
        <p:nvSpPr>
          <p:cNvPr id="7" name="投影片編號版面配置區 5">
            <a:extLst/>
          </p:cNvPr>
          <p:cNvSpPr>
            <a:spLocks noGrp="1"/>
          </p:cNvSpPr>
          <p:nvPr>
            <p:ph type="sldNum" sz="quarter" idx="12"/>
          </p:nvPr>
        </p:nvSpPr>
        <p:spPr>
          <a:xfrm>
            <a:off x="8166668" y="6563291"/>
            <a:ext cx="514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4DA40D-2333-4AFF-BF8A-59020A975898}" type="slidenum">
              <a:rPr lang="zh-TW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2191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Tx/>
              <a:buBlip>
                <a:blip r:embed="rId2"/>
              </a:buBlip>
              <a:defRPr/>
            </a:lvl1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926E9F-A6B8-8B4C-9151-1D0638703311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2023/9/27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614864" y="6381328"/>
            <a:ext cx="2133600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26E474F-CD45-444F-8836-3734BA5B4109}" type="slidenum">
              <a:rPr lang="zh-TW" altLang="en-US" smtClean="0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zh-TW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4004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83B776-916F-419C-8EC9-2EC59B2D4A99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2023/9/27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4">
            <a:extLst/>
          </p:cNvPr>
          <p:cNvSpPr>
            <a:spLocks noGrp="1"/>
          </p:cNvSpPr>
          <p:nvPr>
            <p:ph type="ftr" sz="quarter" idx="11"/>
          </p:nvPr>
        </p:nvSpPr>
        <p:spPr>
          <a:xfrm>
            <a:off x="5712146" y="656507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>
                <a:solidFill>
                  <a:prstClr val="white"/>
                </a:solidFill>
              </a:rPr>
              <a:t>內部文件，請勿外流</a:t>
            </a:r>
          </a:p>
        </p:txBody>
      </p:sp>
      <p:sp>
        <p:nvSpPr>
          <p:cNvPr id="7" name="投影片編號版面配置區 5">
            <a:extLst/>
          </p:cNvPr>
          <p:cNvSpPr>
            <a:spLocks noGrp="1"/>
          </p:cNvSpPr>
          <p:nvPr>
            <p:ph type="sldNum" sz="quarter" idx="12"/>
          </p:nvPr>
        </p:nvSpPr>
        <p:spPr>
          <a:xfrm>
            <a:off x="8166668" y="6563291"/>
            <a:ext cx="514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D80FCA-B7A6-4F83-A35A-3D12D3B2048D}" type="slidenum">
              <a:rPr lang="zh-TW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94210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E45C9E-EDC3-49EB-B126-E863F5E8D110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2023/9/27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>
            <a:extLst/>
          </p:cNvPr>
          <p:cNvSpPr>
            <a:spLocks noGrp="1"/>
          </p:cNvSpPr>
          <p:nvPr>
            <p:ph type="ftr" sz="quarter" idx="11"/>
          </p:nvPr>
        </p:nvSpPr>
        <p:spPr>
          <a:xfrm>
            <a:off x="5712146" y="656507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>
                <a:solidFill>
                  <a:prstClr val="white"/>
                </a:solidFill>
              </a:rPr>
              <a:t>內部文件，請勿外流</a:t>
            </a:r>
          </a:p>
        </p:txBody>
      </p:sp>
      <p:sp>
        <p:nvSpPr>
          <p:cNvPr id="6" name="投影片編號版面配置區 5">
            <a:extLst/>
          </p:cNvPr>
          <p:cNvSpPr>
            <a:spLocks noGrp="1"/>
          </p:cNvSpPr>
          <p:nvPr>
            <p:ph type="sldNum" sz="quarter" idx="12"/>
          </p:nvPr>
        </p:nvSpPr>
        <p:spPr>
          <a:xfrm>
            <a:off x="8166668" y="6563291"/>
            <a:ext cx="514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37F9B7-C1BB-4905-A1F7-6ACD97723465}" type="slidenum">
              <a:rPr lang="zh-TW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937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0E9EB4-44AB-7A42-82A7-2BAD82A82C47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2023/9/27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B77086-1624-4BF9-9E3E-81E817F0E0EB}" type="slidenum">
              <a:rPr lang="zh-TW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6939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883AFA-CA67-554B-AEB3-196CC4761C33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2023/9/27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D13DF4-BC0B-4383-ADEC-05B463561848}" type="slidenum">
              <a:rPr lang="zh-TW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2955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611E29-8CEB-2D4D-AA5A-E062567D8D99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2023/9/27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3F9EDC-0F8D-422C-92B2-068FD2A00196}" type="slidenum">
              <a:rPr lang="zh-TW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6213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73DEFA-99B1-2145-BAAA-8356C36C3097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2023/9/27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2D31CD-8DEF-45EF-A9E0-DA5C93B9D3ED}" type="slidenum">
              <a:rPr lang="zh-TW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3004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9147D6-70A8-E64F-B222-87BB4338F7DD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2023/9/27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F3A81E-1CAA-46F1-A378-0CEE078EDDA9}" type="slidenum">
              <a:rPr lang="zh-TW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9347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649816-51B4-704C-8F91-BE67E0214916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2023/9/27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D6EF6C-732B-4E93-A011-AA5A01E2230A}" type="slidenum">
              <a:rPr lang="zh-TW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2290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A28A7D-AF7C-384E-9FDC-E4786E0892A5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2023/9/27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CB5CAB-681C-4D62-AF96-34FEA0ABB24D}" type="slidenum">
              <a:rPr lang="zh-TW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1289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7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image" Target="../media/image6.jpe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atinLnBrk="0">
              <a:defRPr/>
            </a:pPr>
            <a:fld id="{1B3755DF-766A-7D4E-98C8-EB98CF6365C8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latinLnBrk="0">
                <a:defRPr/>
              </a:pPr>
              <a:t>2023/9/27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微軟正黑體" pitchFamily="34" charset="-120"/>
                <a:ea typeface="微軟正黑體" pitchFamily="34" charset="-120"/>
              </a:defRPr>
            </a:lvl1pPr>
          </a:lstStyle>
          <a:p>
            <a:pPr latinLnBrk="0">
              <a:defRPr/>
            </a:pP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atinLnBrk="0">
              <a:defRPr/>
            </a:pPr>
            <a:fld id="{E8905D56-9242-492B-82AF-DA9CCC1EC12F}" type="slidenum">
              <a:rPr lang="zh-TW" altLang="en-US">
                <a:solidFill>
                  <a:prstClr val="black">
                    <a:tint val="75000"/>
                  </a:prstClr>
                </a:solidFill>
              </a:rPr>
              <a:pPr latinLnBrk="0">
                <a:defRPr/>
              </a:pPr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31" name="Picture 6" descr="ppbar.jp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175" y="0"/>
            <a:ext cx="9140825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/>
        </p:nvSpPr>
        <p:spPr>
          <a:xfrm>
            <a:off x="0" y="642918"/>
            <a:ext cx="9144000" cy="5715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endParaRPr kumimoji="1" lang="zh-TW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6113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DB812E"/>
          </a:solidFill>
          <a:latin typeface="微軟正黑體" pitchFamily="34" charset="-120"/>
          <a:ea typeface="微軟正黑體" pitchFamily="34" charset="-12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DB812E"/>
          </a:solidFill>
          <a:latin typeface="微軟正黑體" pitchFamily="34" charset="-120"/>
          <a:ea typeface="微軟正黑體" pitchFamily="34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DB812E"/>
          </a:solidFill>
          <a:latin typeface="微軟正黑體" pitchFamily="34" charset="-120"/>
          <a:ea typeface="微軟正黑體" pitchFamily="34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DB812E"/>
          </a:solidFill>
          <a:latin typeface="微軟正黑體" pitchFamily="34" charset="-120"/>
          <a:ea typeface="微軟正黑體" pitchFamily="34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DB812E"/>
          </a:solidFill>
          <a:latin typeface="微軟正黑體" pitchFamily="34" charset="-120"/>
          <a:ea typeface="微軟正黑體" pitchFamily="34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DB812E"/>
          </a:solidFill>
          <a:latin typeface="微軟正黑體" pitchFamily="34" charset="-120"/>
          <a:ea typeface="微軟正黑體" pitchFamily="34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DB812E"/>
          </a:solidFill>
          <a:latin typeface="微軟正黑體" pitchFamily="34" charset="-120"/>
          <a:ea typeface="微軟正黑體" pitchFamily="34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DB812E"/>
          </a:solidFill>
          <a:latin typeface="微軟正黑體" pitchFamily="34" charset="-120"/>
          <a:ea typeface="微軟正黑體" pitchFamily="34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DB812E"/>
          </a:solidFill>
          <a:latin typeface="微軟正黑體" pitchFamily="34" charset="-120"/>
          <a:ea typeface="微軟正黑體" pitchFamily="34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sz="3200" kern="1200">
          <a:solidFill>
            <a:srgbClr val="085840"/>
          </a:solidFill>
          <a:latin typeface="Arial" pitchFamily="34" charset="0"/>
          <a:ea typeface="微軟正黑體" pitchFamily="34" charset="-120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rgbClr val="085840"/>
          </a:solidFill>
          <a:latin typeface="Arial" pitchFamily="34" charset="0"/>
          <a:ea typeface="微軟正黑體" pitchFamily="34" charset="-120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rgbClr val="085840"/>
          </a:solidFill>
          <a:latin typeface="Arial" pitchFamily="34" charset="0"/>
          <a:ea typeface="微軟正黑體" pitchFamily="34" charset="-120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rgbClr val="085840"/>
          </a:solidFill>
          <a:latin typeface="Arial" pitchFamily="34" charset="0"/>
          <a:ea typeface="微軟正黑體" pitchFamily="34" charset="-120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rgbClr val="085840"/>
          </a:solidFill>
          <a:latin typeface="Arial" pitchFamily="34" charset="0"/>
          <a:ea typeface="微軟正黑體" pitchFamily="34" charset="-120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圖片 7" descr="LOGO-CE(FB1).jpg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8" y="0"/>
            <a:ext cx="2640012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8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/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atinLnBrk="0">
              <a:defRPr/>
            </a:pPr>
            <a:fld id="{DB7C397A-A263-40E2-B607-F2C50B9E90EF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latinLnBrk="0">
                <a:defRPr/>
              </a:pPr>
              <a:t>2023/9/27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32" name="圖片 9" descr="BIG5__bar條.jpg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43688"/>
            <a:ext cx="91440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頁尾版面配置區 1"/>
          <p:cNvSpPr>
            <a:spLocks noGrp="1"/>
          </p:cNvSpPr>
          <p:nvPr>
            <p:ph type="ftr" sz="quarter" idx="3"/>
          </p:nvPr>
        </p:nvSpPr>
        <p:spPr>
          <a:xfrm>
            <a:off x="5852864" y="6568517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zh-TW" altLang="en-US">
                <a:solidFill>
                  <a:prstClr val="white"/>
                </a:solidFill>
                <a:latin typeface="Arial" charset="0"/>
              </a:rPr>
              <a:t>內部文件，請勿外流</a:t>
            </a:r>
            <a:endParaRPr kumimoji="1" lang="zh-TW" altLang="en-US" dirty="0">
              <a:solidFill>
                <a:prstClr val="white"/>
              </a:solidFill>
              <a:latin typeface="Arial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>
          <a:xfrm>
            <a:off x="6541325" y="656851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fld id="{DE6BFD40-9D2C-4EC7-9C71-6B80C3CE3986}" type="slidenum">
              <a:rPr kumimoji="1" lang="zh-TW" altLang="en-US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zh-TW" altLang="en-US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7058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DB812E"/>
          </a:solidFill>
          <a:latin typeface="微軟正黑體" pitchFamily="34" charset="-120"/>
          <a:ea typeface="微軟正黑體" pitchFamily="34" charset="-12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DB812E"/>
          </a:solidFill>
          <a:latin typeface="微軟正黑體" pitchFamily="34" charset="-120"/>
          <a:ea typeface="微軟正黑體" pitchFamily="34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DB812E"/>
          </a:solidFill>
          <a:latin typeface="微軟正黑體" pitchFamily="34" charset="-120"/>
          <a:ea typeface="微軟正黑體" pitchFamily="34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DB812E"/>
          </a:solidFill>
          <a:latin typeface="微軟正黑體" pitchFamily="34" charset="-120"/>
          <a:ea typeface="微軟正黑體" pitchFamily="34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DB812E"/>
          </a:solidFill>
          <a:latin typeface="微軟正黑體" pitchFamily="34" charset="-120"/>
          <a:ea typeface="微軟正黑體" pitchFamily="34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DB812E"/>
          </a:solidFill>
          <a:latin typeface="微軟正黑體" pitchFamily="34" charset="-120"/>
          <a:ea typeface="微軟正黑體" pitchFamily="34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DB812E"/>
          </a:solidFill>
          <a:latin typeface="微軟正黑體" pitchFamily="34" charset="-120"/>
          <a:ea typeface="微軟正黑體" pitchFamily="34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DB812E"/>
          </a:solidFill>
          <a:latin typeface="微軟正黑體" pitchFamily="34" charset="-120"/>
          <a:ea typeface="微軟正黑體" pitchFamily="34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DB812E"/>
          </a:solidFill>
          <a:latin typeface="微軟正黑體" pitchFamily="34" charset="-120"/>
          <a:ea typeface="微軟正黑體" pitchFamily="34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sz="3200" kern="1200">
          <a:solidFill>
            <a:srgbClr val="085840"/>
          </a:solidFill>
          <a:latin typeface="Arial" pitchFamily="34" charset="0"/>
          <a:ea typeface="微軟正黑體" pitchFamily="34" charset="-120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rgbClr val="085840"/>
          </a:solidFill>
          <a:latin typeface="Arial" pitchFamily="34" charset="0"/>
          <a:ea typeface="微軟正黑體" pitchFamily="34" charset="-120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rgbClr val="085840"/>
          </a:solidFill>
          <a:latin typeface="Arial" pitchFamily="34" charset="0"/>
          <a:ea typeface="微軟正黑體" pitchFamily="34" charset="-120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rgbClr val="085840"/>
          </a:solidFill>
          <a:latin typeface="Arial" pitchFamily="34" charset="0"/>
          <a:ea typeface="微軟正黑體" pitchFamily="34" charset="-120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rgbClr val="085840"/>
          </a:solidFill>
          <a:latin typeface="Arial" pitchFamily="34" charset="0"/>
          <a:ea typeface="微軟正黑體" pitchFamily="34" charset="-120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7"/>
          <p:cNvSpPr txBox="1">
            <a:spLocks/>
          </p:cNvSpPr>
          <p:nvPr/>
        </p:nvSpPr>
        <p:spPr bwMode="auto">
          <a:xfrm>
            <a:off x="1" y="1741488"/>
            <a:ext cx="9144000" cy="2044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fontAlgn="base" latinLnBrk="0">
              <a:lnSpc>
                <a:spcPts val="8000"/>
              </a:lnSpc>
              <a:defRPr/>
            </a:pPr>
            <a:r>
              <a:rPr lang="zh-TW" altLang="en-US" sz="4400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資訊處系統架構檢視會議</a:t>
            </a:r>
            <a:endParaRPr lang="en-US" altLang="zh-TW" sz="4400" b="1" dirty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標楷體" pitchFamily="65" charset="-120"/>
              <a:ea typeface="標楷體" pitchFamily="65" charset="-120"/>
              <a:cs typeface="Times New Roman" pitchFamily="18" charset="0"/>
            </a:endParaRPr>
          </a:p>
          <a:p>
            <a:pPr lvl="0" algn="ctr" fontAlgn="base" latinLnBrk="0">
              <a:lnSpc>
                <a:spcPts val="8000"/>
              </a:lnSpc>
              <a:defRPr/>
            </a:pPr>
            <a:r>
              <a:rPr lang="zh-TW" altLang="en-US" sz="3200" b="1" dirty="0">
                <a:solidFill>
                  <a:srgbClr val="008000"/>
                </a:solidFill>
                <a:latin typeface="標楷體" pitchFamily="65" charset="-120"/>
                <a:cs typeface="+mj-cs"/>
              </a:rPr>
              <a:t>「行銷活動管理平台提升案</a:t>
            </a:r>
            <a:r>
              <a:rPr kumimoji="0" lang="zh-TW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標楷體" pitchFamily="65" charset="-120"/>
                <a:ea typeface="標楷體" pitchFamily="65" charset="-120"/>
                <a:cs typeface="+mj-cs"/>
              </a:rPr>
              <a:t>」</a:t>
            </a:r>
          </a:p>
        </p:txBody>
      </p:sp>
      <p:sp>
        <p:nvSpPr>
          <p:cNvPr id="5" name="副標題 1"/>
          <p:cNvSpPr txBox="1">
            <a:spLocks/>
          </p:cNvSpPr>
          <p:nvPr/>
        </p:nvSpPr>
        <p:spPr>
          <a:xfrm>
            <a:off x="2643206" y="4967114"/>
            <a:ext cx="4572000" cy="1079500"/>
          </a:xfrm>
          <a:prstGeom prst="rect">
            <a:avLst/>
          </a:prstGeom>
        </p:spPr>
        <p:txBody>
          <a:bodyPr/>
          <a:lstStyle/>
          <a:p>
            <a:pPr marL="342900" lvl="0" indent="-290513" eaLnBrk="0" fontAlgn="base" latinLnBrk="0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/>
            </a:pPr>
            <a:r>
              <a:rPr kumimoji="1" lang="zh-TW" altLang="en-US" sz="2400" b="1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標楷體" pitchFamily="65" charset="-120"/>
                <a:ea typeface="標楷體" pitchFamily="65" charset="-120"/>
                <a:cs typeface="Arial" pitchFamily="34" charset="0"/>
              </a:rPr>
              <a:t>部門：知識系統開發部</a:t>
            </a:r>
            <a:endParaRPr kumimoji="1" lang="en-US" altLang="zh-TW" sz="24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標楷體" pitchFamily="65" charset="-120"/>
              <a:ea typeface="標楷體" pitchFamily="65" charset="-120"/>
              <a:cs typeface="Arial" pitchFamily="34" charset="0"/>
            </a:endParaRPr>
          </a:p>
          <a:p>
            <a:pPr marL="342900" marR="0" lvl="0" indent="-290513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r>
              <a:rPr kumimoji="1" lang="zh-TW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標楷體" pitchFamily="65" charset="-120"/>
                <a:ea typeface="標楷體" pitchFamily="65" charset="-120"/>
                <a:cs typeface="Arial" pitchFamily="34" charset="0"/>
              </a:rPr>
              <a:t>日期：</a:t>
            </a:r>
            <a:r>
              <a:rPr kumimoji="1" lang="en-US" altLang="zh-TW" sz="24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2023</a:t>
            </a:r>
            <a:r>
              <a:rPr kumimoji="1" lang="zh-TW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年</a:t>
            </a:r>
            <a:r>
              <a:rPr kumimoji="1" lang="en-US" altLang="zh-TW" sz="2400" b="1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07</a:t>
            </a:r>
            <a:r>
              <a:rPr kumimoji="1" lang="zh-TW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月</a:t>
            </a:r>
            <a:r>
              <a:rPr kumimoji="1" lang="en-US" altLang="zh-TW" sz="24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11</a:t>
            </a:r>
            <a:r>
              <a:rPr kumimoji="1" lang="zh-TW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日　</a:t>
            </a:r>
            <a:endParaRPr kumimoji="0" lang="zh-TW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標楷體" pitchFamily="65" charset="-120"/>
              <a:ea typeface="標楷體" pitchFamily="65" charset="-12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143000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會議議程</a:t>
            </a:r>
          </a:p>
        </p:txBody>
      </p:sp>
      <p:graphicFrame>
        <p:nvGraphicFramePr>
          <p:cNvPr id="4" name="內容版面配置區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348560"/>
              </p:ext>
            </p:extLst>
          </p:nvPr>
        </p:nvGraphicFramePr>
        <p:xfrm>
          <a:off x="323528" y="1628800"/>
          <a:ext cx="8507288" cy="432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41779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 txBox="1">
            <a:spLocks/>
          </p:cNvSpPr>
          <p:nvPr/>
        </p:nvSpPr>
        <p:spPr>
          <a:xfrm>
            <a:off x="356367" y="260648"/>
            <a:ext cx="8229600" cy="796483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DB812E"/>
                </a:solidFill>
                <a:latin typeface="微軟正黑體" pitchFamily="34" charset="-120"/>
                <a:ea typeface="微軟正黑體" pitchFamily="34" charset="-120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DB812E"/>
                </a:solidFill>
                <a:latin typeface="微軟正黑體" pitchFamily="34" charset="-120"/>
                <a:ea typeface="微軟正黑體" pitchFamily="34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DB812E"/>
                </a:solidFill>
                <a:latin typeface="微軟正黑體" pitchFamily="34" charset="-120"/>
                <a:ea typeface="微軟正黑體" pitchFamily="34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DB812E"/>
                </a:solidFill>
                <a:latin typeface="微軟正黑體" pitchFamily="34" charset="-120"/>
                <a:ea typeface="微軟正黑體" pitchFamily="34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DB812E"/>
                </a:solidFill>
                <a:latin typeface="微軟正黑體" pitchFamily="34" charset="-120"/>
                <a:ea typeface="微軟正黑體" pitchFamily="34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DB812E"/>
                </a:solidFill>
                <a:latin typeface="微軟正黑體" pitchFamily="34" charset="-120"/>
                <a:ea typeface="微軟正黑體" pitchFamily="34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DB812E"/>
                </a:solidFill>
                <a:latin typeface="微軟正黑體" pitchFamily="34" charset="-120"/>
                <a:ea typeface="微軟正黑體" pitchFamily="34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DB812E"/>
                </a:solidFill>
                <a:latin typeface="微軟正黑體" pitchFamily="34" charset="-120"/>
                <a:ea typeface="微軟正黑體" pitchFamily="34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DB812E"/>
                </a:solidFill>
                <a:latin typeface="微軟正黑體" pitchFamily="34" charset="-120"/>
                <a:ea typeface="微軟正黑體" pitchFamily="34" charset="-120"/>
              </a:defRPr>
            </a:lvl9pPr>
          </a:lstStyle>
          <a:p>
            <a:pPr lvl="0"/>
            <a:r>
              <a:rPr lang="zh-TW" altLang="en-US" sz="2800" dirty="0">
                <a:solidFill>
                  <a:schemeClr val="accent6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專案目的</a:t>
            </a:r>
            <a:endParaRPr lang="en-US" altLang="zh-TW" sz="2800" dirty="0">
              <a:solidFill>
                <a:schemeClr val="accent6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Google Shape;200;p3"/>
          <p:cNvSpPr/>
          <p:nvPr/>
        </p:nvSpPr>
        <p:spPr>
          <a:xfrm>
            <a:off x="323528" y="980728"/>
            <a:ext cx="8517632" cy="1092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spcBef>
                <a:spcPts val="600"/>
              </a:spcBef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為因應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Windows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系統即將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EOS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(End of service)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，並</a:t>
            </a:r>
            <a:r>
              <a:rPr lang="zh-TW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考量各業管單位已充分運用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行銷活動管理平台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(CM)</a:t>
            </a:r>
            <a:r>
              <a:rPr lang="zh-TW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執行行銷活動並追蹤活動成效來穩定創造獲利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，並擴大數位行銷效益充分發揮本系統平台功能，擬將系統全面升級。</a:t>
            </a:r>
            <a:endParaRPr i="0" u="none" strike="noStrike" cap="none" dirty="0">
              <a:solidFill>
                <a:schemeClr val="dk1"/>
              </a:solidFill>
              <a:latin typeface="標楷體" panose="03000509000000000000" pitchFamily="65" charset="-120"/>
              <a:ea typeface="標楷體" panose="03000509000000000000" pitchFamily="65" charset="-120"/>
              <a:cs typeface="Constantia"/>
              <a:sym typeface="Constantia"/>
            </a:endParaRPr>
          </a:p>
        </p:txBody>
      </p:sp>
    </p:spTree>
    <p:extLst>
      <p:ext uri="{BB962C8B-B14F-4D97-AF65-F5344CB8AC3E}">
        <p14:creationId xmlns:p14="http://schemas.microsoft.com/office/powerpoint/2010/main" val="2090240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03C32463-0C8A-4A0C-B0C5-822943DF4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TW" altLang="en-US">
                <a:solidFill>
                  <a:prstClr val="white"/>
                </a:solidFill>
              </a:rPr>
              <a:t>內部文件，請勿外流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1209FD6-7A6A-4B68-BC75-26E48D717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A58D3F-729C-4815-A867-F9A2804D6618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CA55C7A-93D6-4A16-891B-22291829E0E1}"/>
              </a:ext>
            </a:extLst>
          </p:cNvPr>
          <p:cNvSpPr txBox="1"/>
          <p:nvPr/>
        </p:nvSpPr>
        <p:spPr>
          <a:xfrm>
            <a:off x="2987824" y="188640"/>
            <a:ext cx="4392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chemeClr val="accent6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系統架構說明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16CB09A-EDB0-4552-9D68-529C000D49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44400"/>
            <a:ext cx="9144000" cy="5169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334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0F84BB83-05AD-4BC2-9826-740331522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TW" altLang="en-US">
                <a:solidFill>
                  <a:prstClr val="white"/>
                </a:solidFill>
              </a:rPr>
              <a:t>內部文件，請勿外流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F8ED868B-2A40-4E3A-AF41-5FC6B3E24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A58D3F-729C-4815-A867-F9A2804D6618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9430DAD-2E7C-4EAE-8192-B6B379F619D9}"/>
              </a:ext>
            </a:extLst>
          </p:cNvPr>
          <p:cNvSpPr txBox="1"/>
          <p:nvPr/>
        </p:nvSpPr>
        <p:spPr>
          <a:xfrm>
            <a:off x="2987824" y="188640"/>
            <a:ext cx="3240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chemeClr val="accent6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系統架構說明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92125AA-34B2-4BCF-8664-DCCCDC1B27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602"/>
            <a:ext cx="9144000" cy="5148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33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59D3A9-9F65-4AF3-BA8D-A7275FA2D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063" y="116632"/>
            <a:ext cx="8229600" cy="1143000"/>
          </a:xfrm>
        </p:spPr>
        <p:txBody>
          <a:bodyPr/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軟硬體容量規劃統計</a:t>
            </a:r>
            <a:endParaRPr lang="zh-TW" altLang="en-US" sz="2800" dirty="0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3E4F2A2-5B5F-4313-98A9-DE07A005E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TW" altLang="en-US">
                <a:solidFill>
                  <a:prstClr val="white"/>
                </a:solidFill>
              </a:rPr>
              <a:t>內部文件，請勿外流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3616BC3-67FD-4820-865D-DE1B182E7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A58D3F-729C-4815-A867-F9A2804D6618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55BF02D2-B0A5-4A4C-94C2-1A7160C301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2422655"/>
              </p:ext>
            </p:extLst>
          </p:nvPr>
        </p:nvGraphicFramePr>
        <p:xfrm>
          <a:off x="148845" y="1173480"/>
          <a:ext cx="8884578" cy="2255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627">
                  <a:extLst>
                    <a:ext uri="{9D8B030D-6E8A-4147-A177-3AD203B41FA5}">
                      <a16:colId xmlns:a16="http://schemas.microsoft.com/office/drawing/2014/main" val="300682056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39115149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1717077139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3556157340"/>
                    </a:ext>
                  </a:extLst>
                </a:gridCol>
                <a:gridCol w="1679674">
                  <a:extLst>
                    <a:ext uri="{9D8B030D-6E8A-4147-A177-3AD203B41FA5}">
                      <a16:colId xmlns:a16="http://schemas.microsoft.com/office/drawing/2014/main" val="3172094019"/>
                    </a:ext>
                  </a:extLst>
                </a:gridCol>
                <a:gridCol w="449347">
                  <a:extLst>
                    <a:ext uri="{9D8B030D-6E8A-4147-A177-3AD203B41FA5}">
                      <a16:colId xmlns:a16="http://schemas.microsoft.com/office/drawing/2014/main" val="23690417"/>
                    </a:ext>
                  </a:extLst>
                </a:gridCol>
                <a:gridCol w="641415">
                  <a:extLst>
                    <a:ext uri="{9D8B030D-6E8A-4147-A177-3AD203B41FA5}">
                      <a16:colId xmlns:a16="http://schemas.microsoft.com/office/drawing/2014/main" val="3386207814"/>
                    </a:ext>
                  </a:extLst>
                </a:gridCol>
                <a:gridCol w="812935">
                  <a:extLst>
                    <a:ext uri="{9D8B030D-6E8A-4147-A177-3AD203B41FA5}">
                      <a16:colId xmlns:a16="http://schemas.microsoft.com/office/drawing/2014/main" val="2381786418"/>
                    </a:ext>
                  </a:extLst>
                </a:gridCol>
                <a:gridCol w="1745220">
                  <a:extLst>
                    <a:ext uri="{9D8B030D-6E8A-4147-A177-3AD203B41FA5}">
                      <a16:colId xmlns:a16="http://schemas.microsoft.com/office/drawing/2014/main" val="24117374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項目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伺服器用途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伺服器型態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作業系統版本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軟體版本</a:t>
                      </a:r>
                      <a:r>
                        <a:rPr lang="en-US" altLang="zh-TW" sz="1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(WEB/AP/DB)</a:t>
                      </a:r>
                      <a:endParaRPr lang="zh-TW" altLang="en-US" sz="14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數量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CPU</a:t>
                      </a:r>
                    </a:p>
                    <a:p>
                      <a:pPr algn="ctr"/>
                      <a:r>
                        <a:rPr lang="en-US" altLang="zh-TW" sz="1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(Core)</a:t>
                      </a:r>
                      <a:endParaRPr lang="zh-TW" altLang="en-US" sz="14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RAM</a:t>
                      </a:r>
                    </a:p>
                    <a:p>
                      <a:pPr algn="ctr"/>
                      <a:r>
                        <a:rPr lang="en-US" altLang="zh-TW" sz="1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(GB)</a:t>
                      </a:r>
                      <a:endParaRPr lang="zh-TW" altLang="en-US" sz="14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磁碟空間</a:t>
                      </a:r>
                      <a:r>
                        <a:rPr lang="en-US" altLang="zh-TW" sz="1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(GB)</a:t>
                      </a:r>
                      <a:endParaRPr lang="zh-TW" altLang="en-US" sz="14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3413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</a:t>
                      </a:r>
                      <a:endParaRPr lang="zh-TW" altLang="en-US" sz="16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應用程式伺服器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實體機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+mn-lt"/>
                          <a:ea typeface="標楷體" panose="03000509000000000000" pitchFamily="65" charset="-120"/>
                        </a:rPr>
                        <a:t>Windows</a:t>
                      </a:r>
                      <a:r>
                        <a:rPr lang="zh-TW" altLang="en-US" sz="1600" dirty="0">
                          <a:latin typeface="+mn-lt"/>
                          <a:ea typeface="標楷體" panose="03000509000000000000" pitchFamily="65" charset="-120"/>
                        </a:rPr>
                        <a:t> </a:t>
                      </a:r>
                      <a:r>
                        <a:rPr lang="en-US" altLang="zh-TW" sz="1600" dirty="0">
                          <a:latin typeface="+mn-lt"/>
                          <a:ea typeface="標楷體" panose="03000509000000000000" pitchFamily="65" charset="-120"/>
                        </a:rPr>
                        <a:t>Server</a:t>
                      </a:r>
                      <a:r>
                        <a:rPr lang="zh-TW" altLang="en-US" sz="1600" dirty="0">
                          <a:latin typeface="+mn-lt"/>
                          <a:ea typeface="標楷體" panose="03000509000000000000" pitchFamily="65" charset="-120"/>
                        </a:rPr>
                        <a:t> </a:t>
                      </a:r>
                      <a:r>
                        <a:rPr lang="en-US" altLang="zh-TW" sz="1600" dirty="0">
                          <a:latin typeface="+mn-lt"/>
                          <a:ea typeface="標楷體" panose="03000509000000000000" pitchFamily="65" charset="-120"/>
                        </a:rPr>
                        <a:t>2019</a:t>
                      </a:r>
                      <a:endParaRPr lang="zh-TW" altLang="en-US" sz="16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+mn-lt"/>
                          <a:ea typeface="標楷體" panose="03000509000000000000" pitchFamily="65" charset="-120"/>
                        </a:rPr>
                        <a:t>Unica 12.1</a:t>
                      </a:r>
                      <a:endParaRPr lang="zh-TW" altLang="en-US" sz="16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+mn-lt"/>
                          <a:ea typeface="標楷體" panose="03000509000000000000" pitchFamily="65" charset="-120"/>
                        </a:rPr>
                        <a:t>1</a:t>
                      </a:r>
                      <a:endParaRPr lang="zh-TW" altLang="en-US" sz="16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+mn-lt"/>
                          <a:ea typeface="標楷體" panose="03000509000000000000" pitchFamily="65" charset="-120"/>
                        </a:rPr>
                        <a:t>32</a:t>
                      </a:r>
                      <a:endParaRPr lang="zh-TW" altLang="en-US" sz="16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+mn-lt"/>
                          <a:ea typeface="標楷體" panose="03000509000000000000" pitchFamily="65" charset="-120"/>
                        </a:rPr>
                        <a:t>512</a:t>
                      </a:r>
                      <a:endParaRPr lang="zh-TW" altLang="en-US" sz="16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600" dirty="0">
                          <a:latin typeface="+mn-lt"/>
                          <a:ea typeface="標楷體" panose="03000509000000000000" pitchFamily="65" charset="-120"/>
                        </a:rPr>
                        <a:t>SSD</a:t>
                      </a:r>
                      <a:r>
                        <a:rPr lang="zh-TW" altLang="en-US" sz="1600" dirty="0">
                          <a:latin typeface="+mn-lt"/>
                          <a:ea typeface="標楷體" panose="03000509000000000000" pitchFamily="65" charset="-120"/>
                        </a:rPr>
                        <a:t>：</a:t>
                      </a:r>
                      <a:r>
                        <a:rPr lang="en-US" altLang="zh-TW" sz="1600" dirty="0">
                          <a:latin typeface="+mn-lt"/>
                          <a:ea typeface="標楷體" panose="03000509000000000000" pitchFamily="65" charset="-120"/>
                        </a:rPr>
                        <a:t>960GB</a:t>
                      </a:r>
                      <a:r>
                        <a:rPr lang="zh-TW" altLang="en-US" sz="1600" dirty="0">
                          <a:latin typeface="+mn-lt"/>
                          <a:ea typeface="標楷體" panose="03000509000000000000" pitchFamily="65" charset="-120"/>
                        </a:rPr>
                        <a:t>*</a:t>
                      </a:r>
                      <a:r>
                        <a:rPr lang="en-US" altLang="zh-TW" sz="1600" dirty="0">
                          <a:latin typeface="+mn-lt"/>
                          <a:ea typeface="標楷體" panose="03000509000000000000" pitchFamily="65" charset="-120"/>
                        </a:rPr>
                        <a:t>3</a:t>
                      </a:r>
                      <a:r>
                        <a:rPr lang="zh-TW" altLang="en-US" sz="1600" dirty="0">
                          <a:latin typeface="+mn-lt"/>
                          <a:ea typeface="標楷體" panose="03000509000000000000" pitchFamily="65" charset="-120"/>
                        </a:rPr>
                        <a:t>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1791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</a:t>
                      </a:r>
                      <a:endParaRPr lang="zh-TW" altLang="en-US" sz="16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資料庫伺服器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實體機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latin typeface="+mn-lt"/>
                          <a:ea typeface="標楷體" panose="03000509000000000000" pitchFamily="65" charset="-120"/>
                        </a:rPr>
                        <a:t>Windows</a:t>
                      </a:r>
                      <a:r>
                        <a:rPr lang="zh-TW" altLang="en-US" sz="1600" dirty="0">
                          <a:latin typeface="+mn-lt"/>
                          <a:ea typeface="標楷體" panose="03000509000000000000" pitchFamily="65" charset="-120"/>
                        </a:rPr>
                        <a:t> </a:t>
                      </a:r>
                      <a:r>
                        <a:rPr lang="en-US" altLang="zh-TW" sz="1600" dirty="0">
                          <a:latin typeface="+mn-lt"/>
                          <a:ea typeface="標楷體" panose="03000509000000000000" pitchFamily="65" charset="-120"/>
                        </a:rPr>
                        <a:t>Server</a:t>
                      </a:r>
                      <a:r>
                        <a:rPr lang="zh-TW" altLang="en-US" sz="1600" dirty="0">
                          <a:latin typeface="+mn-lt"/>
                          <a:ea typeface="標楷體" panose="03000509000000000000" pitchFamily="65" charset="-120"/>
                        </a:rPr>
                        <a:t> </a:t>
                      </a:r>
                      <a:r>
                        <a:rPr lang="en-US" altLang="zh-TW" sz="1600" dirty="0">
                          <a:latin typeface="+mn-lt"/>
                          <a:ea typeface="標楷體" panose="03000509000000000000" pitchFamily="65" charset="-120"/>
                        </a:rPr>
                        <a:t>2019</a:t>
                      </a:r>
                      <a:endParaRPr lang="zh-TW" altLang="en-US" sz="16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+mn-lt"/>
                          <a:ea typeface="標楷體" panose="03000509000000000000" pitchFamily="65" charset="-120"/>
                        </a:rPr>
                        <a:t>SQL Server 2019</a:t>
                      </a:r>
                      <a:endParaRPr lang="zh-TW" altLang="en-US" sz="16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+mn-lt"/>
                          <a:ea typeface="標楷體" panose="03000509000000000000" pitchFamily="65" charset="-120"/>
                        </a:rPr>
                        <a:t>1</a:t>
                      </a:r>
                      <a:endParaRPr lang="zh-TW" altLang="en-US" sz="16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+mn-lt"/>
                          <a:ea typeface="標楷體" panose="03000509000000000000" pitchFamily="65" charset="-120"/>
                        </a:rPr>
                        <a:t>32</a:t>
                      </a:r>
                      <a:endParaRPr lang="zh-TW" altLang="en-US" sz="16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+mn-lt"/>
                          <a:ea typeface="標楷體" panose="03000509000000000000" pitchFamily="65" charset="-120"/>
                        </a:rPr>
                        <a:t>512</a:t>
                      </a:r>
                      <a:endParaRPr lang="zh-TW" altLang="en-US" sz="16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latin typeface="+mn-lt"/>
                          <a:ea typeface="標楷體" panose="03000509000000000000" pitchFamily="65" charset="-120"/>
                        </a:rPr>
                        <a:t>SSD</a:t>
                      </a:r>
                      <a:r>
                        <a:rPr lang="zh-TW" altLang="en-US" sz="1600" dirty="0">
                          <a:latin typeface="+mn-lt"/>
                          <a:ea typeface="標楷體" panose="03000509000000000000" pitchFamily="65" charset="-120"/>
                        </a:rPr>
                        <a:t>：</a:t>
                      </a:r>
                      <a:r>
                        <a:rPr lang="en-US" altLang="zh-TW" sz="1600" dirty="0">
                          <a:latin typeface="+mn-lt"/>
                          <a:ea typeface="標楷體" panose="03000509000000000000" pitchFamily="65" charset="-120"/>
                        </a:rPr>
                        <a:t>960GB</a:t>
                      </a:r>
                      <a:r>
                        <a:rPr lang="zh-TW" altLang="en-US" sz="1600" dirty="0">
                          <a:latin typeface="+mn-lt"/>
                          <a:ea typeface="標楷體" panose="03000509000000000000" pitchFamily="65" charset="-120"/>
                        </a:rPr>
                        <a:t>*</a:t>
                      </a:r>
                      <a:r>
                        <a:rPr lang="en-US" altLang="zh-TW" sz="1600" dirty="0">
                          <a:latin typeface="+mn-lt"/>
                          <a:ea typeface="標楷體" panose="03000509000000000000" pitchFamily="65" charset="-120"/>
                        </a:rPr>
                        <a:t>6</a:t>
                      </a:r>
                      <a:r>
                        <a:rPr lang="zh-TW" altLang="en-US" sz="1600" dirty="0" smtClean="0">
                          <a:latin typeface="+mn-lt"/>
                          <a:ea typeface="標楷體" panose="03000509000000000000" pitchFamily="65" charset="-120"/>
                        </a:rPr>
                        <a:t>顆</a:t>
                      </a:r>
                      <a:r>
                        <a:rPr lang="en-US" altLang="zh-TW" sz="1600" dirty="0" smtClean="0">
                          <a:latin typeface="+mn-lt"/>
                          <a:ea typeface="標楷體" panose="03000509000000000000" pitchFamily="65" charset="-120"/>
                        </a:rPr>
                        <a:t>SAN</a:t>
                      </a:r>
                      <a:r>
                        <a:rPr lang="zh-TW" altLang="en-US" sz="1600" dirty="0">
                          <a:latin typeface="+mn-lt"/>
                          <a:ea typeface="標楷體" panose="03000509000000000000" pitchFamily="65" charset="-120"/>
                        </a:rPr>
                        <a:t>：</a:t>
                      </a:r>
                      <a:r>
                        <a:rPr lang="en-US" altLang="zh-TW" sz="1600" dirty="0">
                          <a:latin typeface="+mn-lt"/>
                          <a:ea typeface="標楷體" panose="03000509000000000000" pitchFamily="65" charset="-120"/>
                        </a:rPr>
                        <a:t>6TB</a:t>
                      </a:r>
                      <a:endParaRPr lang="zh-TW" altLang="en-US" sz="16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046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3</a:t>
                      </a:r>
                      <a:endParaRPr lang="zh-TW" altLang="en-US" sz="16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資料庫伺服器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+mn-lt"/>
                          <a:ea typeface="標楷體" panose="03000509000000000000" pitchFamily="65" charset="-120"/>
                        </a:rPr>
                        <a:t>VM</a:t>
                      </a:r>
                      <a:endParaRPr lang="zh-TW" altLang="en-US" sz="16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+mn-lt"/>
                          <a:ea typeface="標楷體" panose="03000509000000000000" pitchFamily="65" charset="-120"/>
                        </a:rPr>
                        <a:t>AIX7.2</a:t>
                      </a:r>
                      <a:endParaRPr lang="zh-TW" altLang="en-US" sz="16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+mn-lt"/>
                          <a:ea typeface="標楷體" panose="03000509000000000000" pitchFamily="65" charset="-120"/>
                        </a:rPr>
                        <a:t>Oracle 19C</a:t>
                      </a:r>
                      <a:endParaRPr lang="zh-TW" altLang="en-US" sz="16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+mn-lt"/>
                          <a:ea typeface="標楷體" panose="03000509000000000000" pitchFamily="65" charset="-120"/>
                        </a:rPr>
                        <a:t>1</a:t>
                      </a:r>
                      <a:endParaRPr lang="zh-TW" altLang="en-US" sz="16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+mn-lt"/>
                          <a:ea typeface="標楷體" panose="03000509000000000000" pitchFamily="65" charset="-120"/>
                        </a:rPr>
                        <a:t>2</a:t>
                      </a:r>
                      <a:endParaRPr lang="zh-TW" altLang="en-US" sz="16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+mn-lt"/>
                          <a:ea typeface="標楷體" panose="03000509000000000000" pitchFamily="65" charset="-120"/>
                        </a:rPr>
                        <a:t>80</a:t>
                      </a:r>
                      <a:endParaRPr lang="zh-TW" altLang="en-US" sz="16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600" dirty="0">
                          <a:latin typeface="+mn-lt"/>
                          <a:ea typeface="標楷體" panose="03000509000000000000" pitchFamily="65" charset="-120"/>
                        </a:rPr>
                        <a:t>5300</a:t>
                      </a:r>
                      <a:r>
                        <a:rPr lang="zh-TW" altLang="en-US" sz="1600" dirty="0">
                          <a:latin typeface="+mn-lt"/>
                          <a:ea typeface="標楷體" panose="03000509000000000000" pitchFamily="65" charset="-120"/>
                        </a:rPr>
                        <a:t> </a:t>
                      </a:r>
                      <a:r>
                        <a:rPr lang="en-US" altLang="zh-TW" sz="1600" dirty="0">
                          <a:latin typeface="+mn-lt"/>
                          <a:ea typeface="標楷體" panose="03000509000000000000" pitchFamily="65" charset="-120"/>
                        </a:rPr>
                        <a:t>GB</a:t>
                      </a:r>
                      <a:r>
                        <a:rPr lang="zh-TW" altLang="en-US" sz="1600" dirty="0">
                          <a:latin typeface="+mn-lt"/>
                          <a:ea typeface="標楷體" panose="03000509000000000000" pitchFamily="65" charset="-120"/>
                        </a:rPr>
                        <a:t> </a:t>
                      </a:r>
                      <a:r>
                        <a:rPr lang="en-US" altLang="zh-TW" sz="1600" dirty="0">
                          <a:latin typeface="+mn-lt"/>
                          <a:ea typeface="標楷體" panose="03000509000000000000" pitchFamily="65" charset="-120"/>
                        </a:rPr>
                        <a:t>(DataVG)</a:t>
                      </a:r>
                      <a:endParaRPr lang="zh-TW" altLang="en-US" sz="16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5976794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05443A2D-220F-4F8C-8A53-D705F79606C1}"/>
              </a:ext>
            </a:extLst>
          </p:cNvPr>
          <p:cNvSpPr txBox="1"/>
          <p:nvPr/>
        </p:nvSpPr>
        <p:spPr>
          <a:xfrm>
            <a:off x="148845" y="821968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正式環境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09121D6-422B-4DE7-BE2E-5843F2EE9FE5}"/>
              </a:ext>
            </a:extLst>
          </p:cNvPr>
          <p:cNvSpPr txBox="1"/>
          <p:nvPr/>
        </p:nvSpPr>
        <p:spPr>
          <a:xfrm>
            <a:off x="140908" y="3429000"/>
            <a:ext cx="2564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測試環境</a:t>
            </a: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39633B7F-CE23-490A-B8C8-E891D66B88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9735505"/>
              </p:ext>
            </p:extLst>
          </p:nvPr>
        </p:nvGraphicFramePr>
        <p:xfrm>
          <a:off x="148845" y="3807303"/>
          <a:ext cx="8819910" cy="240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164">
                  <a:extLst>
                    <a:ext uri="{9D8B030D-6E8A-4147-A177-3AD203B41FA5}">
                      <a16:colId xmlns:a16="http://schemas.microsoft.com/office/drawing/2014/main" val="1185259787"/>
                    </a:ext>
                  </a:extLst>
                </a:gridCol>
                <a:gridCol w="1174501">
                  <a:extLst>
                    <a:ext uri="{9D8B030D-6E8A-4147-A177-3AD203B41FA5}">
                      <a16:colId xmlns:a16="http://schemas.microsoft.com/office/drawing/2014/main" val="2015534686"/>
                    </a:ext>
                  </a:extLst>
                </a:gridCol>
                <a:gridCol w="730613">
                  <a:extLst>
                    <a:ext uri="{9D8B030D-6E8A-4147-A177-3AD203B41FA5}">
                      <a16:colId xmlns:a16="http://schemas.microsoft.com/office/drawing/2014/main" val="938163186"/>
                    </a:ext>
                  </a:extLst>
                </a:gridCol>
                <a:gridCol w="1461183">
                  <a:extLst>
                    <a:ext uri="{9D8B030D-6E8A-4147-A177-3AD203B41FA5}">
                      <a16:colId xmlns:a16="http://schemas.microsoft.com/office/drawing/2014/main" val="2925896914"/>
                    </a:ext>
                  </a:extLst>
                </a:gridCol>
                <a:gridCol w="1168947">
                  <a:extLst>
                    <a:ext uri="{9D8B030D-6E8A-4147-A177-3AD203B41FA5}">
                      <a16:colId xmlns:a16="http://schemas.microsoft.com/office/drawing/2014/main" val="1245620672"/>
                    </a:ext>
                  </a:extLst>
                </a:gridCol>
                <a:gridCol w="577134">
                  <a:extLst>
                    <a:ext uri="{9D8B030D-6E8A-4147-A177-3AD203B41FA5}">
                      <a16:colId xmlns:a16="http://schemas.microsoft.com/office/drawing/2014/main" val="3725063632"/>
                    </a:ext>
                  </a:extLst>
                </a:gridCol>
                <a:gridCol w="762746">
                  <a:extLst>
                    <a:ext uri="{9D8B030D-6E8A-4147-A177-3AD203B41FA5}">
                      <a16:colId xmlns:a16="http://schemas.microsoft.com/office/drawing/2014/main" val="1458300294"/>
                    </a:ext>
                  </a:extLst>
                </a:gridCol>
                <a:gridCol w="511414">
                  <a:extLst>
                    <a:ext uri="{9D8B030D-6E8A-4147-A177-3AD203B41FA5}">
                      <a16:colId xmlns:a16="http://schemas.microsoft.com/office/drawing/2014/main" val="2989892233"/>
                    </a:ext>
                  </a:extLst>
                </a:gridCol>
                <a:gridCol w="2038208">
                  <a:extLst>
                    <a:ext uri="{9D8B030D-6E8A-4147-A177-3AD203B41FA5}">
                      <a16:colId xmlns:a16="http://schemas.microsoft.com/office/drawing/2014/main" val="1187215361"/>
                    </a:ext>
                  </a:extLst>
                </a:gridCol>
              </a:tblGrid>
              <a:tr h="33937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項目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伺服器用途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伺服器型態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作業系統版本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軟體版本</a:t>
                      </a:r>
                      <a:r>
                        <a:rPr lang="en-US" altLang="zh-TW" sz="1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(WEB/AP/DB)</a:t>
                      </a:r>
                      <a:endParaRPr lang="zh-TW" altLang="en-US" sz="14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數量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CPU</a:t>
                      </a:r>
                    </a:p>
                    <a:p>
                      <a:pPr algn="ctr"/>
                      <a:r>
                        <a:rPr lang="en-US" altLang="zh-TW" sz="1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(Core)</a:t>
                      </a:r>
                      <a:endParaRPr lang="zh-TW" altLang="en-US" sz="14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RAM(GB)</a:t>
                      </a:r>
                      <a:endParaRPr lang="zh-TW" altLang="en-US" sz="14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磁碟空間</a:t>
                      </a:r>
                      <a:r>
                        <a:rPr lang="en-US" altLang="zh-TW" sz="1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(GB)</a:t>
                      </a:r>
                      <a:endParaRPr lang="zh-TW" altLang="en-US" sz="14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7885388"/>
                  </a:ext>
                </a:extLst>
              </a:tr>
              <a:tr h="53901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</a:t>
                      </a:r>
                      <a:endParaRPr lang="zh-TW" altLang="en-US" sz="16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應用程式伺服器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+mn-lt"/>
                          <a:ea typeface="標楷體" panose="03000509000000000000" pitchFamily="65" charset="-120"/>
                        </a:rPr>
                        <a:t>VM</a:t>
                      </a:r>
                      <a:endParaRPr lang="zh-TW" altLang="en-US" sz="16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latin typeface="+mn-lt"/>
                          <a:ea typeface="標楷體" panose="03000509000000000000" pitchFamily="65" charset="-120"/>
                        </a:rPr>
                        <a:t>Windows</a:t>
                      </a:r>
                      <a:r>
                        <a:rPr lang="zh-TW" altLang="en-US" sz="1600" dirty="0">
                          <a:latin typeface="+mn-lt"/>
                          <a:ea typeface="標楷體" panose="03000509000000000000" pitchFamily="65" charset="-120"/>
                        </a:rPr>
                        <a:t> </a:t>
                      </a:r>
                      <a:r>
                        <a:rPr lang="en-US" altLang="zh-TW" sz="1600" dirty="0">
                          <a:latin typeface="+mn-lt"/>
                          <a:ea typeface="標楷體" panose="03000509000000000000" pitchFamily="65" charset="-120"/>
                        </a:rPr>
                        <a:t>Server</a:t>
                      </a:r>
                      <a:r>
                        <a:rPr lang="zh-TW" altLang="en-US" sz="1600" dirty="0">
                          <a:latin typeface="+mn-lt"/>
                          <a:ea typeface="標楷體" panose="03000509000000000000" pitchFamily="65" charset="-120"/>
                        </a:rPr>
                        <a:t> </a:t>
                      </a:r>
                      <a:r>
                        <a:rPr lang="en-US" altLang="zh-TW" sz="1600" dirty="0">
                          <a:latin typeface="+mn-lt"/>
                          <a:ea typeface="標楷體" panose="03000509000000000000" pitchFamily="65" charset="-120"/>
                        </a:rPr>
                        <a:t>2019</a:t>
                      </a:r>
                      <a:endParaRPr lang="zh-TW" altLang="en-US" sz="1600" dirty="0">
                        <a:latin typeface="+mn-lt"/>
                        <a:ea typeface="標楷體" panose="03000509000000000000" pitchFamily="65" charset="-120"/>
                      </a:endParaRPr>
                    </a:p>
                    <a:p>
                      <a:pPr algn="ctr"/>
                      <a:endParaRPr lang="zh-TW" altLang="en-US" sz="16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latin typeface="+mn-lt"/>
                          <a:ea typeface="標楷體" panose="03000509000000000000" pitchFamily="65" charset="-120"/>
                        </a:rPr>
                        <a:t>Unica 12.1</a:t>
                      </a:r>
                      <a:endParaRPr lang="zh-TW" altLang="en-US" sz="1600" dirty="0">
                        <a:latin typeface="+mn-lt"/>
                        <a:ea typeface="標楷體" panose="03000509000000000000" pitchFamily="65" charset="-120"/>
                      </a:endParaRPr>
                    </a:p>
                    <a:p>
                      <a:pPr algn="ctr"/>
                      <a:endParaRPr lang="zh-TW" altLang="en-US" sz="16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+mn-lt"/>
                          <a:ea typeface="標楷體" panose="03000509000000000000" pitchFamily="65" charset="-120"/>
                        </a:rPr>
                        <a:t>1</a:t>
                      </a:r>
                      <a:endParaRPr lang="zh-TW" altLang="en-US" sz="16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+mn-lt"/>
                          <a:ea typeface="標楷體" panose="03000509000000000000" pitchFamily="65" charset="-120"/>
                        </a:rPr>
                        <a:t>10</a:t>
                      </a:r>
                      <a:endParaRPr lang="zh-TW" altLang="en-US" sz="16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+mn-lt"/>
                          <a:ea typeface="標楷體" panose="03000509000000000000" pitchFamily="65" charset="-120"/>
                        </a:rPr>
                        <a:t>20</a:t>
                      </a:r>
                      <a:endParaRPr lang="zh-TW" altLang="en-US" sz="16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  <a:ea typeface="標楷體" panose="03000509000000000000" pitchFamily="65" charset="-120"/>
                        </a:rPr>
                        <a:t>C :    80GB</a:t>
                      </a:r>
                      <a:endParaRPr lang="en-US" altLang="zh-TW" sz="1600" dirty="0">
                        <a:latin typeface="+mn-lt"/>
                        <a:ea typeface="標楷體" panose="03000509000000000000" pitchFamily="65" charset="-120"/>
                      </a:endParaRPr>
                    </a:p>
                    <a:p>
                      <a:pPr algn="ctr"/>
                      <a:r>
                        <a:rPr lang="en-US" altLang="zh-TW" sz="1600" dirty="0" smtClean="0">
                          <a:latin typeface="+mn-lt"/>
                          <a:ea typeface="標楷體" panose="03000509000000000000" pitchFamily="65" charset="-120"/>
                        </a:rPr>
                        <a:t>D : 200GB</a:t>
                      </a:r>
                      <a:endParaRPr lang="zh-TW" altLang="en-US" sz="16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8296016"/>
                  </a:ext>
                </a:extLst>
              </a:tr>
              <a:tr h="83846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</a:t>
                      </a:r>
                      <a:endParaRPr lang="zh-TW" altLang="en-US" sz="16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資料庫伺服器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+mn-lt"/>
                          <a:ea typeface="標楷體" panose="03000509000000000000" pitchFamily="65" charset="-120"/>
                        </a:rPr>
                        <a:t>VM</a:t>
                      </a:r>
                      <a:endParaRPr lang="zh-TW" altLang="en-US" sz="16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latin typeface="+mn-lt"/>
                          <a:ea typeface="標楷體" panose="03000509000000000000" pitchFamily="65" charset="-120"/>
                        </a:rPr>
                        <a:t>Windows</a:t>
                      </a:r>
                      <a:r>
                        <a:rPr lang="zh-TW" altLang="en-US" sz="1600" dirty="0">
                          <a:latin typeface="+mn-lt"/>
                          <a:ea typeface="標楷體" panose="03000509000000000000" pitchFamily="65" charset="-120"/>
                        </a:rPr>
                        <a:t> </a:t>
                      </a:r>
                      <a:r>
                        <a:rPr lang="en-US" altLang="zh-TW" sz="1600" dirty="0">
                          <a:latin typeface="+mn-lt"/>
                          <a:ea typeface="標楷體" panose="03000509000000000000" pitchFamily="65" charset="-120"/>
                        </a:rPr>
                        <a:t>Server</a:t>
                      </a:r>
                      <a:r>
                        <a:rPr lang="zh-TW" altLang="en-US" sz="1600" dirty="0">
                          <a:latin typeface="+mn-lt"/>
                          <a:ea typeface="標楷體" panose="03000509000000000000" pitchFamily="65" charset="-120"/>
                        </a:rPr>
                        <a:t> </a:t>
                      </a:r>
                      <a:r>
                        <a:rPr lang="en-US" altLang="zh-TW" sz="1600" dirty="0">
                          <a:latin typeface="+mn-lt"/>
                          <a:ea typeface="標楷體" panose="03000509000000000000" pitchFamily="65" charset="-120"/>
                        </a:rPr>
                        <a:t>2019</a:t>
                      </a:r>
                      <a:endParaRPr lang="zh-TW" altLang="en-US" sz="1600" dirty="0">
                        <a:latin typeface="+mn-lt"/>
                        <a:ea typeface="標楷體" panose="03000509000000000000" pitchFamily="65" charset="-120"/>
                      </a:endParaRPr>
                    </a:p>
                    <a:p>
                      <a:pPr algn="ctr"/>
                      <a:endParaRPr lang="zh-TW" altLang="en-US" sz="16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latin typeface="+mn-lt"/>
                          <a:ea typeface="標楷體" panose="03000509000000000000" pitchFamily="65" charset="-120"/>
                        </a:rPr>
                        <a:t>SQL Server 2019</a:t>
                      </a:r>
                      <a:r>
                        <a:rPr lang="zh-TW" altLang="en-US" sz="1600" dirty="0">
                          <a:latin typeface="+mn-lt"/>
                          <a:ea typeface="標楷體" panose="03000509000000000000" pitchFamily="65" charset="-120"/>
                        </a:rPr>
                        <a:t> </a:t>
                      </a:r>
                      <a:r>
                        <a:rPr lang="en-US" altLang="zh-TW" sz="1600" dirty="0">
                          <a:latin typeface="+mn-lt"/>
                          <a:ea typeface="標楷體" panose="03000509000000000000" pitchFamily="65" charset="-120"/>
                        </a:rPr>
                        <a:t>Developer</a:t>
                      </a:r>
                      <a:endParaRPr lang="zh-TW" altLang="en-US" sz="1600" dirty="0">
                        <a:latin typeface="+mn-lt"/>
                        <a:ea typeface="標楷體" panose="03000509000000000000" pitchFamily="65" charset="-120"/>
                      </a:endParaRPr>
                    </a:p>
                    <a:p>
                      <a:pPr algn="ctr"/>
                      <a:endParaRPr lang="zh-TW" altLang="en-US" sz="16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+mn-lt"/>
                          <a:ea typeface="標楷體" panose="03000509000000000000" pitchFamily="65" charset="-120"/>
                        </a:rPr>
                        <a:t>1</a:t>
                      </a:r>
                      <a:endParaRPr lang="zh-TW" altLang="en-US" sz="16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+mn-lt"/>
                          <a:ea typeface="標楷體" panose="03000509000000000000" pitchFamily="65" charset="-120"/>
                        </a:rPr>
                        <a:t>10</a:t>
                      </a:r>
                      <a:endParaRPr lang="zh-TW" altLang="en-US" sz="16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+mn-lt"/>
                          <a:ea typeface="標楷體" panose="03000509000000000000" pitchFamily="65" charset="-120"/>
                        </a:rPr>
                        <a:t>20</a:t>
                      </a:r>
                      <a:endParaRPr lang="zh-TW" altLang="en-US" sz="16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  <a:ea typeface="標楷體" panose="03000509000000000000" pitchFamily="65" charset="-120"/>
                        </a:rPr>
                        <a:t>C :    80GB</a:t>
                      </a:r>
                    </a:p>
                    <a:p>
                      <a:pPr algn="ctr"/>
                      <a:r>
                        <a:rPr lang="en-US" altLang="zh-TW" sz="1600" dirty="0" smtClean="0">
                          <a:latin typeface="+mn-lt"/>
                          <a:ea typeface="標楷體" panose="03000509000000000000" pitchFamily="65" charset="-120"/>
                        </a:rPr>
                        <a:t>D : 200GB</a:t>
                      </a:r>
                      <a:endParaRPr lang="zh-TW" altLang="en-US" sz="1600" dirty="0" smtClean="0">
                        <a:latin typeface="+mn-lt"/>
                        <a:ea typeface="標楷體" panose="03000509000000000000" pitchFamily="65" charset="-120"/>
                      </a:endParaRPr>
                    </a:p>
                    <a:p>
                      <a:pPr algn="ctr"/>
                      <a:r>
                        <a:rPr lang="zh-TW" altLang="en-US" sz="1600" dirty="0" smtClean="0">
                          <a:latin typeface="+mn-lt"/>
                          <a:ea typeface="標楷體" panose="03000509000000000000" pitchFamily="65" charset="-120"/>
                        </a:rPr>
                        <a:t>資料</a:t>
                      </a:r>
                      <a:r>
                        <a:rPr lang="zh-TW" altLang="en-US" sz="1600" dirty="0">
                          <a:latin typeface="+mn-lt"/>
                          <a:ea typeface="標楷體" panose="03000509000000000000" pitchFamily="65" charset="-120"/>
                        </a:rPr>
                        <a:t>量約 </a:t>
                      </a:r>
                      <a:r>
                        <a:rPr lang="en-US" altLang="zh-TW" sz="1600" dirty="0" smtClean="0">
                          <a:latin typeface="+mn-lt"/>
                          <a:ea typeface="標楷體" panose="03000509000000000000" pitchFamily="65" charset="-120"/>
                        </a:rPr>
                        <a:t>15</a:t>
                      </a:r>
                      <a:r>
                        <a:rPr lang="zh-TW" altLang="en-US" sz="1600" dirty="0" smtClean="0">
                          <a:latin typeface="+mn-lt"/>
                          <a:ea typeface="標楷體" panose="03000509000000000000" pitchFamily="65" charset="-120"/>
                        </a:rPr>
                        <a:t> </a:t>
                      </a:r>
                      <a:r>
                        <a:rPr lang="en-US" altLang="zh-TW" sz="1600" dirty="0" smtClean="0">
                          <a:latin typeface="+mn-lt"/>
                          <a:ea typeface="標楷體" panose="03000509000000000000" pitchFamily="65" charset="-120"/>
                        </a:rPr>
                        <a:t>GB</a:t>
                      </a:r>
                      <a:endParaRPr lang="en-US" altLang="zh-TW" sz="1600" dirty="0">
                        <a:latin typeface="+mn-lt"/>
                        <a:ea typeface="標楷體" panose="03000509000000000000" pitchFamily="65" charset="-120"/>
                      </a:endParaRPr>
                    </a:p>
                    <a:p>
                      <a:pPr algn="ctr"/>
                      <a:r>
                        <a:rPr lang="zh-TW" altLang="en-US" sz="1600" dirty="0">
                          <a:latin typeface="+mn-lt"/>
                          <a:ea typeface="標楷體" panose="03000509000000000000" pitchFamily="65" charset="-120"/>
                        </a:rPr>
                        <a:t>每年增長約 </a:t>
                      </a:r>
                      <a:r>
                        <a:rPr lang="en-US" altLang="zh-TW" sz="1600" dirty="0" smtClean="0">
                          <a:latin typeface="+mn-lt"/>
                          <a:ea typeface="標楷體" panose="03000509000000000000" pitchFamily="65" charset="-120"/>
                        </a:rPr>
                        <a:t>500</a:t>
                      </a:r>
                      <a:r>
                        <a:rPr lang="zh-TW" altLang="en-US" sz="1600" dirty="0" smtClean="0">
                          <a:latin typeface="+mn-lt"/>
                          <a:ea typeface="標楷體" panose="03000509000000000000" pitchFamily="65" charset="-120"/>
                        </a:rPr>
                        <a:t> </a:t>
                      </a:r>
                      <a:r>
                        <a:rPr lang="en-US" altLang="zh-TW" sz="1600" dirty="0" smtClean="0">
                          <a:latin typeface="+mn-lt"/>
                          <a:ea typeface="標楷體" panose="03000509000000000000" pitchFamily="65" charset="-120"/>
                        </a:rPr>
                        <a:t>MB</a:t>
                      </a:r>
                      <a:endParaRPr lang="en-US" altLang="zh-TW" sz="16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3807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226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accent6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意見及討論</a:t>
            </a:r>
            <a:endParaRPr lang="zh-TW" alt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5777413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宣紙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D8A6E8"/>
        </a:solidFill>
      </a:spPr>
      <a:bodyPr rtlCol="0" anchor="ctr"/>
      <a:lstStyle>
        <a:defPPr>
          <a:defRPr sz="1000" dirty="0" smtClean="0">
            <a:solidFill>
              <a:schemeClr val="tx1"/>
            </a:solidFill>
            <a:latin typeface="微軟正黑體" panose="020B0604030504040204" pitchFamily="34" charset="-120"/>
            <a:ea typeface="微軟正黑體" panose="020B0604030504040204" pitchFamily="34" charset="-12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新一代財富管理系統架構_第一銀_20170208</Template>
  <TotalTime>13325</TotalTime>
  <Words>298</Words>
  <Application>Microsoft Office PowerPoint</Application>
  <PresentationFormat>如螢幕大小 (4:3)</PresentationFormat>
  <Paragraphs>96</Paragraphs>
  <Slides>7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7</vt:i4>
      </vt:variant>
    </vt:vector>
  </HeadingPairs>
  <TitlesOfParts>
    <vt:vector size="17" baseType="lpstr">
      <vt:lpstr>맑은 고딕</vt:lpstr>
      <vt:lpstr>微軟正黑體</vt:lpstr>
      <vt:lpstr>新細明體</vt:lpstr>
      <vt:lpstr>標楷體</vt:lpstr>
      <vt:lpstr>Arial</vt:lpstr>
      <vt:lpstr>Calibri</vt:lpstr>
      <vt:lpstr>Constantia</vt:lpstr>
      <vt:lpstr>Times New Roman</vt:lpstr>
      <vt:lpstr>2_Office 佈景主題</vt:lpstr>
      <vt:lpstr>Office 佈景主題</vt:lpstr>
      <vt:lpstr>PowerPoint 簡報</vt:lpstr>
      <vt:lpstr>會議議程</vt:lpstr>
      <vt:lpstr>PowerPoint 簡報</vt:lpstr>
      <vt:lpstr>PowerPoint 簡報</vt:lpstr>
      <vt:lpstr>PowerPoint 簡報</vt:lpstr>
      <vt:lpstr>軟硬體容量規劃統計</vt:lpstr>
      <vt:lpstr>意見及討論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建議系統架構-Unix架構配置</dc:title>
  <dc:creator>Steven Li-李炳中-財富管理研發處</dc:creator>
  <cp:lastModifiedBy>周維駿(i93077)</cp:lastModifiedBy>
  <cp:revision>691</cp:revision>
  <cp:lastPrinted>2019-11-27T05:45:05Z</cp:lastPrinted>
  <dcterms:created xsi:type="dcterms:W3CDTF">2017-02-20T16:20:57Z</dcterms:created>
  <dcterms:modified xsi:type="dcterms:W3CDTF">2023-09-27T01:38:16Z</dcterms:modified>
</cp:coreProperties>
</file>