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1" r:id="rId4"/>
    <p:sldId id="272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0708A4-2BB4-4AC3-BDB4-7A2479DB9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A1990C-013E-4B57-849E-6130038FE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3605DC-19FD-407F-91DF-52763E56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51C3-2A9B-4E90-BF3B-F70E95DF1FA3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E44210-8708-4D47-BB57-35F5E978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1B1AFC-7542-4321-97F2-AFFF8961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6AEB-BBC2-424B-8802-4BD22CF02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35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CE6B56-23F0-4D0C-9187-E395E6B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B168D2A-7E53-40D3-B458-087EF13BB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A63E4F-A277-4758-9C77-64D07F03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51C3-2A9B-4E90-BF3B-F70E95DF1FA3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3D35EF-B08E-450C-8493-44C95EB1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2A3405-6C55-4D2B-B63C-149E83B2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6AEB-BBC2-424B-8802-4BD22CF02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83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4832590-4901-4D64-B4A9-40F3C9C3E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386409-18B7-4445-8ED6-81193EC77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B00237-1977-4FEC-AA1A-4ADA5A4E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51C3-2A9B-4E90-BF3B-F70E95DF1FA3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195CD3-AA07-445A-A7A9-A3AA37A61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443366-4ADB-4FEA-9092-F9948C46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6AEB-BBC2-424B-8802-4BD22CF02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08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F57763-0542-4946-A560-C018B784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50DC53-2CB2-4293-A059-F2407F08C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5A8247-0E86-47F2-A32C-18DBC0805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51C3-2A9B-4E90-BF3B-F70E95DF1FA3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3E2099-779C-4998-9639-3FD42D91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CFB0D7-0E67-4C40-A2C2-AB843997D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6AEB-BBC2-424B-8802-4BD22CF02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70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6A86F4-EDC2-4196-B5DE-2EE81E369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9AEF30-0049-4381-8864-FEF2A1AB4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964E7B-9819-457B-8BB4-2012E5430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51C3-2A9B-4E90-BF3B-F70E95DF1FA3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26BE16-A603-4068-80F6-20316E73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A7BD5C-3D4D-4B2B-B0B9-4EAB63B25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6AEB-BBC2-424B-8802-4BD22CF02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02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583E89-67E6-46CA-9986-ED84BC39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AA6C90-1FE9-46A3-82B1-5C0BEFA43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7FC4C3-4CF4-416E-ABCD-53C4688B2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F97EC6-C736-49E5-BD17-8B2E730F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51C3-2A9B-4E90-BF3B-F70E95DF1FA3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F7BB04-05C7-4866-946F-DCC64BD82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A91ACF-F44B-4E25-A3DA-87EF97E2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6AEB-BBC2-424B-8802-4BD22CF02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5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2F6D20-502D-4459-A709-AE0C11C8D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3FF1C1-4ECA-4662-8AEC-1ED589500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082A67-1B03-49D4-96E0-C42B522D6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04CE755-2B19-4C02-A5FC-D21316A9E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43BBD27-6F4D-4EF5-A7CE-D8BD70E8C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53040AE-6984-4721-8436-AC2EDF7E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51C3-2A9B-4E90-BF3B-F70E95DF1FA3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C82A2B-20D7-4908-930D-5BB31B9D9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C8E2DC0-2F78-480C-9009-474429E00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6AEB-BBC2-424B-8802-4BD22CF02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21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954A9B-4B47-4DA4-80E8-6F2168C74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107D116-F70C-430F-B09E-271CC863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51C3-2A9B-4E90-BF3B-F70E95DF1FA3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1FEF03F-771E-4395-8B94-BF25AAFB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84DC2B3-D15C-4F95-8B12-83B21352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6AEB-BBC2-424B-8802-4BD22CF02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53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11C8BE0-A1D1-47EF-BE59-6E8FBE0E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51C3-2A9B-4E90-BF3B-F70E95DF1FA3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AF1C5A3-248E-4C28-B4FB-86968BD8A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937B98-32A7-45C2-A46E-A26A7D7B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6AEB-BBC2-424B-8802-4BD22CF02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83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EB9277-48B2-45EE-89B7-071F8BDF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327D6-4056-48DF-87B7-545E80414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A1BD34-FA2B-4C11-9000-4FC35F8CA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6F18283-FB14-4BFB-A820-927E4A3B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51C3-2A9B-4E90-BF3B-F70E95DF1FA3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457F8A-AD5C-41A2-AEB5-48639C558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4450BF-5A87-489A-8C64-3A3D7ACD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6AEB-BBC2-424B-8802-4BD22CF02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02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C3F5AA-3A7F-40BD-974A-F2D84360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863B90D-5369-4697-B5D0-7A3E0957B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D20908-E423-4D56-96F5-FFE0E3C05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3758D7-3357-4979-BD43-BACF47330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51C3-2A9B-4E90-BF3B-F70E95DF1FA3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CBF9614-5A4C-4E34-8EB9-F92F507F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D9B100-DD9F-418C-9D4A-C42612F2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6AEB-BBC2-424B-8802-4BD22CF02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37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DC5553-D002-4F8D-90DD-E82AA2E7D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BFA561-78E6-48EE-B75D-3CE7BCE9D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E60F4A-882B-4AEB-9253-22D18DF6C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651C3-2A9B-4E90-BF3B-F70E95DF1FA3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522366-E107-4788-B036-68A6D50A0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71C252-1CD6-4AE4-88A6-0B2C619C8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16AEB-BBC2-424B-8802-4BD22CF02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71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tags" Target="../tags/tag7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tags" Target="../tags/tag8.xm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72CE174-F0B3-F724-7353-AB7523A246D8}"/>
              </a:ext>
            </a:extLst>
          </p:cNvPr>
          <p:cNvCxnSpPr>
            <a:cxnSpLocks/>
          </p:cNvCxnSpPr>
          <p:nvPr/>
        </p:nvCxnSpPr>
        <p:spPr>
          <a:xfrm>
            <a:off x="1778768" y="40425"/>
            <a:ext cx="60228" cy="669228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1A001189-3BB1-AF58-C13A-0D321E846E78}"/>
              </a:ext>
            </a:extLst>
          </p:cNvPr>
          <p:cNvCxnSpPr>
            <a:cxnSpLocks/>
          </p:cNvCxnSpPr>
          <p:nvPr/>
        </p:nvCxnSpPr>
        <p:spPr>
          <a:xfrm>
            <a:off x="864524" y="3520922"/>
            <a:ext cx="45720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" name="群組 347">
            <a:extLst>
              <a:ext uri="{FF2B5EF4-FFF2-40B4-BE49-F238E27FC236}">
                <a16:creationId xmlns:a16="http://schemas.microsoft.com/office/drawing/2014/main" id="{8AC65566-7B6F-A940-2D27-11A138D31E15}"/>
              </a:ext>
            </a:extLst>
          </p:cNvPr>
          <p:cNvGrpSpPr/>
          <p:nvPr/>
        </p:nvGrpSpPr>
        <p:grpSpPr>
          <a:xfrm>
            <a:off x="185328" y="3033505"/>
            <a:ext cx="1222569" cy="1059304"/>
            <a:chOff x="138127" y="2963647"/>
            <a:chExt cx="1222569" cy="1059304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D95F06F7-17A2-5151-2E4A-2481F72E1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986" y="2963647"/>
              <a:ext cx="476888" cy="723024"/>
            </a:xfrm>
            <a:prstGeom prst="rect">
              <a:avLst/>
            </a:prstGeom>
          </p:spPr>
        </p:pic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EDC7E368-E593-6F09-04BB-9BFD6F0519BB}"/>
                </a:ext>
              </a:extLst>
            </p:cNvPr>
            <p:cNvSpPr txBox="1"/>
            <p:nvPr/>
          </p:nvSpPr>
          <p:spPr>
            <a:xfrm>
              <a:off x="138127" y="3761341"/>
              <a:ext cx="12225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Internet User</a:t>
              </a:r>
              <a:endParaRPr lang="zh-TW" altLang="en-US" sz="1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endParaRPr>
            </a:p>
          </p:txBody>
        </p:sp>
      </p:grpSp>
      <p:pic>
        <p:nvPicPr>
          <p:cNvPr id="24" name="圖片 23">
            <a:extLst>
              <a:ext uri="{FF2B5EF4-FFF2-40B4-BE49-F238E27FC236}">
                <a16:creationId xmlns:a16="http://schemas.microsoft.com/office/drawing/2014/main" id="{C783A08F-1738-4DAF-06EE-580840A19E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31238" y="3214977"/>
            <a:ext cx="570389" cy="570389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BFB668B6-4F6B-A908-656C-894C52A4E8B5}"/>
              </a:ext>
            </a:extLst>
          </p:cNvPr>
          <p:cNvSpPr txBox="1"/>
          <p:nvPr/>
        </p:nvSpPr>
        <p:spPr>
          <a:xfrm>
            <a:off x="1989471" y="3829701"/>
            <a:ext cx="1307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F5 Load Balancer</a:t>
            </a:r>
            <a:endParaRPr lang="zh-TW" altLang="en-US" sz="12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A92D99B-6DAE-DC7E-01E7-37DEA8A46B7B}"/>
              </a:ext>
            </a:extLst>
          </p:cNvPr>
          <p:cNvCxnSpPr>
            <a:cxnSpLocks/>
          </p:cNvCxnSpPr>
          <p:nvPr/>
        </p:nvCxnSpPr>
        <p:spPr>
          <a:xfrm>
            <a:off x="2170044" y="3520922"/>
            <a:ext cx="28550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4202253B-0C7D-D605-A95B-D0371A41305B}"/>
              </a:ext>
            </a:extLst>
          </p:cNvPr>
          <p:cNvGrpSpPr/>
          <p:nvPr/>
        </p:nvGrpSpPr>
        <p:grpSpPr>
          <a:xfrm>
            <a:off x="7339798" y="3130284"/>
            <a:ext cx="1924474" cy="1261717"/>
            <a:chOff x="8367505" y="2735471"/>
            <a:chExt cx="1924474" cy="1261717"/>
          </a:xfrm>
        </p:grpSpPr>
        <p:grpSp>
          <p:nvGrpSpPr>
            <p:cNvPr id="54" name="Group 115">
              <a:extLst>
                <a:ext uri="{FF2B5EF4-FFF2-40B4-BE49-F238E27FC236}">
                  <a16:creationId xmlns:a16="http://schemas.microsoft.com/office/drawing/2014/main" id="{1FB76C4C-251D-4C61-44CF-C6C863745B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38133" y="2735471"/>
              <a:ext cx="550862" cy="647700"/>
              <a:chOff x="3326" y="3076"/>
              <a:chExt cx="347" cy="408"/>
            </a:xfrm>
          </p:grpSpPr>
          <p:pic>
            <p:nvPicPr>
              <p:cNvPr id="55" name="Picture 9" descr="HIS">
                <a:extLst>
                  <a:ext uri="{FF2B5EF4-FFF2-40B4-BE49-F238E27FC236}">
                    <a16:creationId xmlns:a16="http://schemas.microsoft.com/office/drawing/2014/main" id="{A08F5F20-A308-C1EB-1C90-FEAEB7CD360B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tags r:id="rId3"/>
                </p:custDataLst>
              </p:nvPr>
            </p:nvPicPr>
            <p:blipFill>
              <a:blip r:embed="rId8">
                <a:clrChange>
                  <a:clrFrom>
                    <a:srgbClr val="08369A"/>
                  </a:clrFrom>
                  <a:clrTo>
                    <a:srgbClr val="08369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26" y="3076"/>
                <a:ext cx="308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9" name="Picture 8" descr="db">
                <a:extLst>
                  <a:ext uri="{FF2B5EF4-FFF2-40B4-BE49-F238E27FC236}">
                    <a16:creationId xmlns:a16="http://schemas.microsoft.com/office/drawing/2014/main" id="{503BE272-335E-0615-3CA3-2C452B872149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tags r:id="rId4"/>
                </p:custDataLst>
              </p:nvPr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3" y="3274"/>
                <a:ext cx="13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455E2F6B-3374-B884-2C33-E41569C5B53E}"/>
                </a:ext>
              </a:extLst>
            </p:cNvPr>
            <p:cNvSpPr txBox="1"/>
            <p:nvPr/>
          </p:nvSpPr>
          <p:spPr>
            <a:xfrm>
              <a:off x="8367505" y="3473968"/>
              <a:ext cx="19244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Campaign DB Server</a:t>
              </a:r>
              <a:br>
                <a:rPr lang="en-US" altLang="zh-TW" sz="1400" b="1" dirty="0">
                  <a:solidFill>
                    <a:srgbClr val="FF0000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</a:br>
              <a:r>
                <a:rPr lang="en-US" altLang="zh-TW" sz="1400" b="1" dirty="0">
                  <a:solidFill>
                    <a:srgbClr val="FF0000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1. CDP</a:t>
              </a:r>
              <a:r>
                <a:rPr lang="zh-TW" altLang="en-US" sz="1400" b="1" dirty="0">
                  <a:solidFill>
                    <a:srgbClr val="FF0000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 </a:t>
              </a:r>
              <a:endParaRPr lang="zh-TW" alt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471" name="群組 470">
            <a:extLst>
              <a:ext uri="{FF2B5EF4-FFF2-40B4-BE49-F238E27FC236}">
                <a16:creationId xmlns:a16="http://schemas.microsoft.com/office/drawing/2014/main" id="{086E3C7D-4037-9563-1544-F4E8A24590C1}"/>
              </a:ext>
            </a:extLst>
          </p:cNvPr>
          <p:cNvGrpSpPr/>
          <p:nvPr/>
        </p:nvGrpSpPr>
        <p:grpSpPr>
          <a:xfrm>
            <a:off x="7107542" y="43377"/>
            <a:ext cx="2230036" cy="715492"/>
            <a:chOff x="6504668" y="306119"/>
            <a:chExt cx="2230036" cy="715492"/>
          </a:xfrm>
        </p:grpSpPr>
        <p:grpSp>
          <p:nvGrpSpPr>
            <p:cNvPr id="164" name="群組 163">
              <a:extLst>
                <a:ext uri="{FF2B5EF4-FFF2-40B4-BE49-F238E27FC236}">
                  <a16:creationId xmlns:a16="http://schemas.microsoft.com/office/drawing/2014/main" id="{0F80D409-6146-19FA-59FF-759365FC5AD3}"/>
                </a:ext>
              </a:extLst>
            </p:cNvPr>
            <p:cNvGrpSpPr/>
            <p:nvPr/>
          </p:nvGrpSpPr>
          <p:grpSpPr>
            <a:xfrm>
              <a:off x="7647365" y="309335"/>
              <a:ext cx="1087339" cy="712276"/>
              <a:chOff x="6942625" y="771745"/>
              <a:chExt cx="1479529" cy="893829"/>
            </a:xfrm>
          </p:grpSpPr>
          <p:pic>
            <p:nvPicPr>
              <p:cNvPr id="162" name="圖片 161">
                <a:extLst>
                  <a:ext uri="{FF2B5EF4-FFF2-40B4-BE49-F238E27FC236}">
                    <a16:creationId xmlns:a16="http://schemas.microsoft.com/office/drawing/2014/main" id="{8D561210-7DC8-AB30-DEF5-9547A55022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1012" y="771745"/>
                <a:ext cx="624761" cy="624761"/>
              </a:xfrm>
              <a:prstGeom prst="rect">
                <a:avLst/>
              </a:prstGeom>
            </p:spPr>
          </p:pic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3C6B11D6-0D30-D65B-10FC-18EE58D2BE4C}"/>
                  </a:ext>
                </a:extLst>
              </p:cNvPr>
              <p:cNvSpPr txBox="1"/>
              <p:nvPr/>
            </p:nvSpPr>
            <p:spPr>
              <a:xfrm>
                <a:off x="6942625" y="1356593"/>
                <a:ext cx="1479529" cy="3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>
                  <a:defRPr sz="100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defRPr>
                </a:lvl1pPr>
              </a:lstStyle>
              <a:p>
                <a:r>
                  <a:rPr lang="zh-TW" altLang="en-US" dirty="0"/>
                  <a:t>行銷</a:t>
                </a:r>
                <a:r>
                  <a:rPr lang="en-US" altLang="zh-TW" dirty="0"/>
                  <a:t>/</a:t>
                </a:r>
                <a:r>
                  <a:rPr lang="zh-TW" altLang="en-US" dirty="0"/>
                  <a:t>客服人員</a:t>
                </a:r>
              </a:p>
            </p:txBody>
          </p:sp>
        </p:grpSp>
        <p:grpSp>
          <p:nvGrpSpPr>
            <p:cNvPr id="167" name="群組 166">
              <a:extLst>
                <a:ext uri="{FF2B5EF4-FFF2-40B4-BE49-F238E27FC236}">
                  <a16:creationId xmlns:a16="http://schemas.microsoft.com/office/drawing/2014/main" id="{7FAA43BC-EE7F-75D9-369E-8FB728A04B11}"/>
                </a:ext>
              </a:extLst>
            </p:cNvPr>
            <p:cNvGrpSpPr/>
            <p:nvPr/>
          </p:nvGrpSpPr>
          <p:grpSpPr>
            <a:xfrm>
              <a:off x="6504668" y="306119"/>
              <a:ext cx="1087339" cy="701721"/>
              <a:chOff x="5042256" y="703832"/>
              <a:chExt cx="1911949" cy="1065006"/>
            </a:xfrm>
          </p:grpSpPr>
          <p:sp>
            <p:nvSpPr>
              <p:cNvPr id="155" name="文字方塊 154">
                <a:extLst>
                  <a:ext uri="{FF2B5EF4-FFF2-40B4-BE49-F238E27FC236}">
                    <a16:creationId xmlns:a16="http://schemas.microsoft.com/office/drawing/2014/main" id="{58527A32-34E7-2D2C-22D1-7FD986DF7211}"/>
                  </a:ext>
                </a:extLst>
              </p:cNvPr>
              <p:cNvSpPr txBox="1"/>
              <p:nvPr/>
            </p:nvSpPr>
            <p:spPr>
              <a:xfrm>
                <a:off x="5042256" y="1395147"/>
                <a:ext cx="1911949" cy="373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000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數據分析使用者</a:t>
                </a:r>
                <a:endParaRPr lang="zh-TW" altLang="en-US" sz="1050" dirty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endParaRPr>
              </a:p>
            </p:txBody>
          </p:sp>
          <p:pic>
            <p:nvPicPr>
              <p:cNvPr id="166" name="圖片 165">
                <a:extLst>
                  <a:ext uri="{FF2B5EF4-FFF2-40B4-BE49-F238E27FC236}">
                    <a16:creationId xmlns:a16="http://schemas.microsoft.com/office/drawing/2014/main" id="{A25A2B10-2D8A-4CA7-44BE-A21F13B84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8990" y="703832"/>
                <a:ext cx="1243964" cy="760586"/>
              </a:xfrm>
              <a:prstGeom prst="rect">
                <a:avLst/>
              </a:prstGeom>
            </p:spPr>
          </p:pic>
        </p:grpSp>
      </p:grpSp>
      <p:grpSp>
        <p:nvGrpSpPr>
          <p:cNvPr id="256" name="群組 255">
            <a:extLst>
              <a:ext uri="{FF2B5EF4-FFF2-40B4-BE49-F238E27FC236}">
                <a16:creationId xmlns:a16="http://schemas.microsoft.com/office/drawing/2014/main" id="{718BDFA4-A776-ACB8-0BA4-41177C2A047E}"/>
              </a:ext>
            </a:extLst>
          </p:cNvPr>
          <p:cNvGrpSpPr/>
          <p:nvPr/>
        </p:nvGrpSpPr>
        <p:grpSpPr>
          <a:xfrm>
            <a:off x="7413624" y="5069292"/>
            <a:ext cx="1641963" cy="1284579"/>
            <a:chOff x="9896306" y="5059275"/>
            <a:chExt cx="1641963" cy="1284579"/>
          </a:xfrm>
        </p:grpSpPr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902AACDE-604C-5511-BD32-D31BFB234339}"/>
                </a:ext>
              </a:extLst>
            </p:cNvPr>
            <p:cNvGrpSpPr/>
            <p:nvPr/>
          </p:nvGrpSpPr>
          <p:grpSpPr>
            <a:xfrm>
              <a:off x="9944884" y="5336510"/>
              <a:ext cx="1593385" cy="978059"/>
              <a:chOff x="7917259" y="1771923"/>
              <a:chExt cx="1593385" cy="978059"/>
            </a:xfrm>
          </p:grpSpPr>
          <p:pic>
            <p:nvPicPr>
              <p:cNvPr id="70" name="圖片 51">
                <a:extLst>
                  <a:ext uri="{FF2B5EF4-FFF2-40B4-BE49-F238E27FC236}">
                    <a16:creationId xmlns:a16="http://schemas.microsoft.com/office/drawing/2014/main" id="{2DD05AB6-AABA-F37A-BFDC-F1ACD75899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27218" y="1771923"/>
                <a:ext cx="687878" cy="6869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1" name="圖片 51">
                <a:extLst>
                  <a:ext uri="{FF2B5EF4-FFF2-40B4-BE49-F238E27FC236}">
                    <a16:creationId xmlns:a16="http://schemas.microsoft.com/office/drawing/2014/main" id="{C5FD6080-6BE0-23A3-21E4-57461D310D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5957" y="1771923"/>
                <a:ext cx="687878" cy="6869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CDA5078E-7635-8FE0-8525-6DB87C736D83}"/>
                  </a:ext>
                </a:extLst>
              </p:cNvPr>
              <p:cNvSpPr txBox="1"/>
              <p:nvPr/>
            </p:nvSpPr>
            <p:spPr>
              <a:xfrm>
                <a:off x="7917259" y="2442205"/>
                <a:ext cx="15933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CDP EAI Server</a:t>
                </a:r>
                <a:endParaRPr lang="zh-TW" altLang="en-US" sz="1600" b="1" dirty="0">
                  <a:solidFill>
                    <a:srgbClr val="FF0000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3" name="矩形: 圓角 222">
              <a:extLst>
                <a:ext uri="{FF2B5EF4-FFF2-40B4-BE49-F238E27FC236}">
                  <a16:creationId xmlns:a16="http://schemas.microsoft.com/office/drawing/2014/main" id="{6C06DF12-B088-3732-22F9-7015857D66D5}"/>
                </a:ext>
              </a:extLst>
            </p:cNvPr>
            <p:cNvSpPr/>
            <p:nvPr/>
          </p:nvSpPr>
          <p:spPr>
            <a:xfrm>
              <a:off x="9896306" y="5059275"/>
              <a:ext cx="1632655" cy="1284579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endParaRPr>
            </a:p>
          </p:txBody>
        </p:sp>
      </p:grpSp>
      <p:cxnSp>
        <p:nvCxnSpPr>
          <p:cNvPr id="241" name="直線單箭頭接點 240">
            <a:extLst>
              <a:ext uri="{FF2B5EF4-FFF2-40B4-BE49-F238E27FC236}">
                <a16:creationId xmlns:a16="http://schemas.microsoft.com/office/drawing/2014/main" id="{6D6D0108-1217-20D1-6860-B88A3C0B1DE0}"/>
              </a:ext>
            </a:extLst>
          </p:cNvPr>
          <p:cNvCxnSpPr/>
          <p:nvPr/>
        </p:nvCxnSpPr>
        <p:spPr>
          <a:xfrm>
            <a:off x="8182439" y="2559753"/>
            <a:ext cx="0" cy="47353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單箭頭接點 246">
            <a:extLst>
              <a:ext uri="{FF2B5EF4-FFF2-40B4-BE49-F238E27FC236}">
                <a16:creationId xmlns:a16="http://schemas.microsoft.com/office/drawing/2014/main" id="{4F49AEB1-F4A2-D55E-49D3-539E13FFB070}"/>
              </a:ext>
            </a:extLst>
          </p:cNvPr>
          <p:cNvCxnSpPr>
            <a:cxnSpLocks/>
          </p:cNvCxnSpPr>
          <p:nvPr/>
        </p:nvCxnSpPr>
        <p:spPr>
          <a:xfrm>
            <a:off x="8171409" y="789709"/>
            <a:ext cx="5947" cy="33989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單箭頭接點 247">
            <a:extLst>
              <a:ext uri="{FF2B5EF4-FFF2-40B4-BE49-F238E27FC236}">
                <a16:creationId xmlns:a16="http://schemas.microsoft.com/office/drawing/2014/main" id="{8C89733D-753E-A581-EB5C-7638ADCC7C6A}"/>
              </a:ext>
            </a:extLst>
          </p:cNvPr>
          <p:cNvCxnSpPr>
            <a:cxnSpLocks/>
          </p:cNvCxnSpPr>
          <p:nvPr/>
        </p:nvCxnSpPr>
        <p:spPr>
          <a:xfrm flipV="1">
            <a:off x="5370022" y="3550401"/>
            <a:ext cx="1787678" cy="2551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單箭頭接點 254">
            <a:extLst>
              <a:ext uri="{FF2B5EF4-FFF2-40B4-BE49-F238E27FC236}">
                <a16:creationId xmlns:a16="http://schemas.microsoft.com/office/drawing/2014/main" id="{85146749-7972-225A-59DC-FA5675B2D8DE}"/>
              </a:ext>
            </a:extLst>
          </p:cNvPr>
          <p:cNvCxnSpPr>
            <a:cxnSpLocks/>
          </p:cNvCxnSpPr>
          <p:nvPr/>
        </p:nvCxnSpPr>
        <p:spPr>
          <a:xfrm flipV="1">
            <a:off x="8180995" y="4492085"/>
            <a:ext cx="3459" cy="46312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文字方塊 262">
            <a:extLst>
              <a:ext uri="{FF2B5EF4-FFF2-40B4-BE49-F238E27FC236}">
                <a16:creationId xmlns:a16="http://schemas.microsoft.com/office/drawing/2014/main" id="{6194C83D-710F-DADD-9AA5-3D96CD9BAB73}"/>
              </a:ext>
            </a:extLst>
          </p:cNvPr>
          <p:cNvSpPr txBox="1"/>
          <p:nvPr/>
        </p:nvSpPr>
        <p:spPr>
          <a:xfrm>
            <a:off x="71555" y="71291"/>
            <a:ext cx="860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i="1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Internet</a:t>
            </a:r>
            <a:endParaRPr lang="zh-TW" altLang="en-US" sz="1600" b="1" i="1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292" name="文字方塊 291">
            <a:extLst>
              <a:ext uri="{FF2B5EF4-FFF2-40B4-BE49-F238E27FC236}">
                <a16:creationId xmlns:a16="http://schemas.microsoft.com/office/drawing/2014/main" id="{E6E670A0-0785-D65A-A335-044A0B3E4B6F}"/>
              </a:ext>
            </a:extLst>
          </p:cNvPr>
          <p:cNvSpPr txBox="1"/>
          <p:nvPr/>
        </p:nvSpPr>
        <p:spPr>
          <a:xfrm>
            <a:off x="7771496" y="3745670"/>
            <a:ext cx="1002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10.20.2.15</a:t>
            </a:r>
            <a:endParaRPr lang="zh-TW" altLang="en-US" sz="105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D85038C-92DB-3965-CD46-D6F568956E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817" y="3135722"/>
            <a:ext cx="704227" cy="704227"/>
          </a:xfrm>
          <a:prstGeom prst="rect">
            <a:avLst/>
          </a:prstGeom>
          <a:ln>
            <a:prstDash val="sysDash"/>
            <a:tailEnd type="triangle"/>
          </a:ln>
        </p:spPr>
      </p:pic>
      <p:cxnSp>
        <p:nvCxnSpPr>
          <p:cNvPr id="353" name="直線接點 352">
            <a:extLst>
              <a:ext uri="{FF2B5EF4-FFF2-40B4-BE49-F238E27FC236}">
                <a16:creationId xmlns:a16="http://schemas.microsoft.com/office/drawing/2014/main" id="{D89526D7-6561-C14B-B5C6-64C52EE43E20}"/>
              </a:ext>
            </a:extLst>
          </p:cNvPr>
          <p:cNvCxnSpPr>
            <a:cxnSpLocks/>
          </p:cNvCxnSpPr>
          <p:nvPr/>
        </p:nvCxnSpPr>
        <p:spPr>
          <a:xfrm flipH="1">
            <a:off x="5448407" y="23729"/>
            <a:ext cx="9307" cy="668157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1" name="文字方塊 360">
            <a:extLst>
              <a:ext uri="{FF2B5EF4-FFF2-40B4-BE49-F238E27FC236}">
                <a16:creationId xmlns:a16="http://schemas.microsoft.com/office/drawing/2014/main" id="{530EE6AE-8CB2-12DC-5A2C-8B9FF3BD7A67}"/>
              </a:ext>
            </a:extLst>
          </p:cNvPr>
          <p:cNvSpPr txBox="1"/>
          <p:nvPr/>
        </p:nvSpPr>
        <p:spPr>
          <a:xfrm>
            <a:off x="1849387" y="51130"/>
            <a:ext cx="1001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i="1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Intranet (DMZ)</a:t>
            </a:r>
            <a:endParaRPr lang="zh-TW" altLang="en-US" sz="1600" b="1" i="1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370" name="文字方塊 369">
            <a:extLst>
              <a:ext uri="{FF2B5EF4-FFF2-40B4-BE49-F238E27FC236}">
                <a16:creationId xmlns:a16="http://schemas.microsoft.com/office/drawing/2014/main" id="{2F37C83B-8607-880E-4B1A-9A7181D33D96}"/>
              </a:ext>
            </a:extLst>
          </p:cNvPr>
          <p:cNvSpPr txBox="1"/>
          <p:nvPr/>
        </p:nvSpPr>
        <p:spPr>
          <a:xfrm>
            <a:off x="5475424" y="51130"/>
            <a:ext cx="1001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i="1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Intranet</a:t>
            </a:r>
            <a:endParaRPr lang="zh-TW" altLang="en-US" sz="1600" b="1" i="1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grpSp>
        <p:nvGrpSpPr>
          <p:cNvPr id="373" name="群組 372">
            <a:extLst>
              <a:ext uri="{FF2B5EF4-FFF2-40B4-BE49-F238E27FC236}">
                <a16:creationId xmlns:a16="http://schemas.microsoft.com/office/drawing/2014/main" id="{BC535575-F1F5-E62F-A4BE-B3E92081D88F}"/>
              </a:ext>
            </a:extLst>
          </p:cNvPr>
          <p:cNvGrpSpPr/>
          <p:nvPr/>
        </p:nvGrpSpPr>
        <p:grpSpPr>
          <a:xfrm>
            <a:off x="9771437" y="5438836"/>
            <a:ext cx="1498530" cy="903288"/>
            <a:chOff x="8506152" y="2735471"/>
            <a:chExt cx="1498530" cy="903288"/>
          </a:xfrm>
        </p:grpSpPr>
        <p:grpSp>
          <p:nvGrpSpPr>
            <p:cNvPr id="374" name="Group 115">
              <a:extLst>
                <a:ext uri="{FF2B5EF4-FFF2-40B4-BE49-F238E27FC236}">
                  <a16:creationId xmlns:a16="http://schemas.microsoft.com/office/drawing/2014/main" id="{999EAE1C-D768-B332-9063-F0272F1FD3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38133" y="2735471"/>
              <a:ext cx="550862" cy="647700"/>
              <a:chOff x="3326" y="3076"/>
              <a:chExt cx="347" cy="408"/>
            </a:xfrm>
          </p:grpSpPr>
          <p:pic>
            <p:nvPicPr>
              <p:cNvPr id="376" name="Picture 9" descr="HIS">
                <a:extLst>
                  <a:ext uri="{FF2B5EF4-FFF2-40B4-BE49-F238E27FC236}">
                    <a16:creationId xmlns:a16="http://schemas.microsoft.com/office/drawing/2014/main" id="{FF320D8E-614D-C92B-9833-A5E47ADD4FB8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tags r:id="rId1"/>
                </p:custDataLst>
              </p:nvPr>
            </p:nvPicPr>
            <p:blipFill>
              <a:blip r:embed="rId8">
                <a:clrChange>
                  <a:clrFrom>
                    <a:srgbClr val="08369A"/>
                  </a:clrFrom>
                  <a:clrTo>
                    <a:srgbClr val="08369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26" y="3076"/>
                <a:ext cx="308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7" name="Picture 8" descr="db">
                <a:extLst>
                  <a:ext uri="{FF2B5EF4-FFF2-40B4-BE49-F238E27FC236}">
                    <a16:creationId xmlns:a16="http://schemas.microsoft.com/office/drawing/2014/main" id="{B238C834-F713-5140-6CB1-66A20CEC59B8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tags r:id="rId2"/>
                </p:custDataLst>
              </p:nvPr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3" y="3274"/>
                <a:ext cx="13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75" name="文字方塊 374">
              <a:extLst>
                <a:ext uri="{FF2B5EF4-FFF2-40B4-BE49-F238E27FC236}">
                  <a16:creationId xmlns:a16="http://schemas.microsoft.com/office/drawing/2014/main" id="{03A1D788-D5B5-0841-0A8A-3C4CF80E43AB}"/>
                </a:ext>
              </a:extLst>
            </p:cNvPr>
            <p:cNvSpPr txBox="1"/>
            <p:nvPr/>
          </p:nvSpPr>
          <p:spPr>
            <a:xfrm>
              <a:off x="8506152" y="3330982"/>
              <a:ext cx="14985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Exadata/CMDM</a:t>
              </a:r>
              <a:endParaRPr lang="zh-TW" altLang="en-US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endParaRPr>
            </a:p>
          </p:txBody>
        </p:sp>
      </p:grpSp>
      <p:cxnSp>
        <p:nvCxnSpPr>
          <p:cNvPr id="380" name="直線單箭頭接點 379">
            <a:extLst>
              <a:ext uri="{FF2B5EF4-FFF2-40B4-BE49-F238E27FC236}">
                <a16:creationId xmlns:a16="http://schemas.microsoft.com/office/drawing/2014/main" id="{800E50F7-5617-462A-B88C-D81CEC3E0C58}"/>
              </a:ext>
            </a:extLst>
          </p:cNvPr>
          <p:cNvCxnSpPr>
            <a:cxnSpLocks/>
          </p:cNvCxnSpPr>
          <p:nvPr/>
        </p:nvCxnSpPr>
        <p:spPr>
          <a:xfrm flipV="1">
            <a:off x="9154180" y="5972191"/>
            <a:ext cx="837751" cy="1338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矩形: 圓角 398">
            <a:extLst>
              <a:ext uri="{FF2B5EF4-FFF2-40B4-BE49-F238E27FC236}">
                <a16:creationId xmlns:a16="http://schemas.microsoft.com/office/drawing/2014/main" id="{5454DB6A-D91C-85C9-F7EC-3FFF2BA3BCC8}"/>
              </a:ext>
            </a:extLst>
          </p:cNvPr>
          <p:cNvSpPr/>
          <p:nvPr/>
        </p:nvSpPr>
        <p:spPr>
          <a:xfrm>
            <a:off x="7357512" y="3124744"/>
            <a:ext cx="1800999" cy="128457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grpSp>
        <p:nvGrpSpPr>
          <p:cNvPr id="406" name="群組 405">
            <a:extLst>
              <a:ext uri="{FF2B5EF4-FFF2-40B4-BE49-F238E27FC236}">
                <a16:creationId xmlns:a16="http://schemas.microsoft.com/office/drawing/2014/main" id="{60EE75FC-9F0F-CD14-0456-EBA583853BE4}"/>
              </a:ext>
            </a:extLst>
          </p:cNvPr>
          <p:cNvGrpSpPr/>
          <p:nvPr/>
        </p:nvGrpSpPr>
        <p:grpSpPr>
          <a:xfrm>
            <a:off x="10093448" y="1403288"/>
            <a:ext cx="745974" cy="981403"/>
            <a:chOff x="10362082" y="1587854"/>
            <a:chExt cx="745974" cy="981403"/>
          </a:xfrm>
        </p:grpSpPr>
        <p:pic>
          <p:nvPicPr>
            <p:cNvPr id="403" name="圖片 51">
              <a:extLst>
                <a:ext uri="{FF2B5EF4-FFF2-40B4-BE49-F238E27FC236}">
                  <a16:creationId xmlns:a16="http://schemas.microsoft.com/office/drawing/2014/main" id="{67D54A72-1080-F3B1-0212-26C849F9C0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2082" y="1587854"/>
              <a:ext cx="745974" cy="744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5" name="文字方塊 404">
              <a:extLst>
                <a:ext uri="{FF2B5EF4-FFF2-40B4-BE49-F238E27FC236}">
                  <a16:creationId xmlns:a16="http://schemas.microsoft.com/office/drawing/2014/main" id="{FDEC025C-2B27-C44D-F5D9-F7CE9374ADC3}"/>
                </a:ext>
              </a:extLst>
            </p:cNvPr>
            <p:cNvSpPr txBox="1"/>
            <p:nvPr/>
          </p:nvSpPr>
          <p:spPr>
            <a:xfrm>
              <a:off x="10366579" y="2261480"/>
              <a:ext cx="6572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140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1pPr>
            </a:lstStyle>
            <a:p>
              <a:r>
                <a:rPr lang="en-US" altLang="zh-TW" dirty="0"/>
                <a:t>LDAP</a:t>
              </a:r>
              <a:endParaRPr lang="zh-TW" altLang="en-US" dirty="0"/>
            </a:p>
          </p:txBody>
        </p:sp>
      </p:grpSp>
      <p:cxnSp>
        <p:nvCxnSpPr>
          <p:cNvPr id="407" name="直線單箭頭接點 406">
            <a:extLst>
              <a:ext uri="{FF2B5EF4-FFF2-40B4-BE49-F238E27FC236}">
                <a16:creationId xmlns:a16="http://schemas.microsoft.com/office/drawing/2014/main" id="{1AB9417D-10DF-088C-C3D3-767B97D86461}"/>
              </a:ext>
            </a:extLst>
          </p:cNvPr>
          <p:cNvCxnSpPr>
            <a:cxnSpLocks/>
          </p:cNvCxnSpPr>
          <p:nvPr/>
        </p:nvCxnSpPr>
        <p:spPr>
          <a:xfrm flipV="1">
            <a:off x="9231566" y="1833690"/>
            <a:ext cx="760365" cy="887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文字方塊 413">
            <a:extLst>
              <a:ext uri="{FF2B5EF4-FFF2-40B4-BE49-F238E27FC236}">
                <a16:creationId xmlns:a16="http://schemas.microsoft.com/office/drawing/2014/main" id="{AA7E37A1-C0D6-A2CB-B744-C8BB89526957}"/>
              </a:ext>
            </a:extLst>
          </p:cNvPr>
          <p:cNvSpPr txBox="1"/>
          <p:nvPr/>
        </p:nvSpPr>
        <p:spPr>
          <a:xfrm>
            <a:off x="7825256" y="5089482"/>
            <a:ext cx="824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新機</a:t>
            </a:r>
            <a:r>
              <a:rPr lang="en-US" altLang="zh-TW" sz="1400" b="1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VM</a:t>
            </a:r>
            <a:endParaRPr lang="zh-TW" altLang="en-US" sz="1600" b="1" dirty="0">
              <a:solidFill>
                <a:srgbClr val="FF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439" name="直線單箭頭接點 438">
            <a:extLst>
              <a:ext uri="{FF2B5EF4-FFF2-40B4-BE49-F238E27FC236}">
                <a16:creationId xmlns:a16="http://schemas.microsoft.com/office/drawing/2014/main" id="{A582B252-4D5D-311A-F99A-EB617F0D72F6}"/>
              </a:ext>
            </a:extLst>
          </p:cNvPr>
          <p:cNvCxnSpPr>
            <a:cxnSpLocks/>
          </p:cNvCxnSpPr>
          <p:nvPr/>
        </p:nvCxnSpPr>
        <p:spPr>
          <a:xfrm>
            <a:off x="2901627" y="3534960"/>
            <a:ext cx="53825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2" name="群組 461">
            <a:extLst>
              <a:ext uri="{FF2B5EF4-FFF2-40B4-BE49-F238E27FC236}">
                <a16:creationId xmlns:a16="http://schemas.microsoft.com/office/drawing/2014/main" id="{2658EDD7-0F99-F374-16E2-AE68AF7A2D3F}"/>
              </a:ext>
            </a:extLst>
          </p:cNvPr>
          <p:cNvGrpSpPr/>
          <p:nvPr/>
        </p:nvGrpSpPr>
        <p:grpSpPr>
          <a:xfrm>
            <a:off x="7413624" y="1212996"/>
            <a:ext cx="1641963" cy="1284579"/>
            <a:chOff x="10179865" y="1271681"/>
            <a:chExt cx="1641963" cy="1284579"/>
          </a:xfrm>
        </p:grpSpPr>
        <p:sp>
          <p:nvSpPr>
            <p:cNvPr id="413" name="文字方塊 412">
              <a:extLst>
                <a:ext uri="{FF2B5EF4-FFF2-40B4-BE49-F238E27FC236}">
                  <a16:creationId xmlns:a16="http://schemas.microsoft.com/office/drawing/2014/main" id="{16A7DF19-0B40-F136-CBC4-3E8EB09A6590}"/>
                </a:ext>
              </a:extLst>
            </p:cNvPr>
            <p:cNvSpPr txBox="1"/>
            <p:nvPr/>
          </p:nvSpPr>
          <p:spPr>
            <a:xfrm>
              <a:off x="10580852" y="1288969"/>
              <a:ext cx="8242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rgbClr val="FF0000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新機</a:t>
              </a:r>
              <a:r>
                <a:rPr lang="en-US" altLang="zh-TW" sz="1400" b="1" dirty="0">
                  <a:solidFill>
                    <a:srgbClr val="FF0000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VM</a:t>
              </a:r>
              <a:endParaRPr lang="zh-TW" alt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endParaRPr>
            </a:p>
          </p:txBody>
        </p:sp>
        <p:grpSp>
          <p:nvGrpSpPr>
            <p:cNvPr id="456" name="群組 455">
              <a:extLst>
                <a:ext uri="{FF2B5EF4-FFF2-40B4-BE49-F238E27FC236}">
                  <a16:creationId xmlns:a16="http://schemas.microsoft.com/office/drawing/2014/main" id="{CF0D2083-5F38-E210-CC3A-57EFA7B557C3}"/>
                </a:ext>
              </a:extLst>
            </p:cNvPr>
            <p:cNvGrpSpPr/>
            <p:nvPr/>
          </p:nvGrpSpPr>
          <p:grpSpPr>
            <a:xfrm>
              <a:off x="10179865" y="1271681"/>
              <a:ext cx="1641963" cy="1284579"/>
              <a:chOff x="9896306" y="5059275"/>
              <a:chExt cx="1641963" cy="1284579"/>
            </a:xfrm>
          </p:grpSpPr>
          <p:grpSp>
            <p:nvGrpSpPr>
              <p:cNvPr id="457" name="群組 456">
                <a:extLst>
                  <a:ext uri="{FF2B5EF4-FFF2-40B4-BE49-F238E27FC236}">
                    <a16:creationId xmlns:a16="http://schemas.microsoft.com/office/drawing/2014/main" id="{82F6831B-267D-B2CE-0D85-39958DD0ED8F}"/>
                  </a:ext>
                </a:extLst>
              </p:cNvPr>
              <p:cNvGrpSpPr/>
              <p:nvPr/>
            </p:nvGrpSpPr>
            <p:grpSpPr>
              <a:xfrm>
                <a:off x="9944884" y="5336510"/>
                <a:ext cx="1593385" cy="978059"/>
                <a:chOff x="7917259" y="1771923"/>
                <a:chExt cx="1593385" cy="978059"/>
              </a:xfrm>
            </p:grpSpPr>
            <p:pic>
              <p:nvPicPr>
                <p:cNvPr id="459" name="圖片 51">
                  <a:extLst>
                    <a:ext uri="{FF2B5EF4-FFF2-40B4-BE49-F238E27FC236}">
                      <a16:creationId xmlns:a16="http://schemas.microsoft.com/office/drawing/2014/main" id="{D7C6EDC6-2176-5EC4-D999-FE4B9BA1751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27218" y="1771923"/>
                  <a:ext cx="687878" cy="6869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60" name="圖片 51">
                  <a:extLst>
                    <a:ext uri="{FF2B5EF4-FFF2-40B4-BE49-F238E27FC236}">
                      <a16:creationId xmlns:a16="http://schemas.microsoft.com/office/drawing/2014/main" id="{749EBF07-741D-9658-1466-80A31223AB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75957" y="1771923"/>
                  <a:ext cx="687878" cy="6869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61" name="文字方塊 460">
                  <a:extLst>
                    <a:ext uri="{FF2B5EF4-FFF2-40B4-BE49-F238E27FC236}">
                      <a16:creationId xmlns:a16="http://schemas.microsoft.com/office/drawing/2014/main" id="{517B077B-08AE-76A2-7F11-AF4112547785}"/>
                    </a:ext>
                  </a:extLst>
                </p:cNvPr>
                <p:cNvSpPr txBox="1"/>
                <p:nvPr/>
              </p:nvSpPr>
              <p:spPr>
                <a:xfrm>
                  <a:off x="7917259" y="2442205"/>
                  <a:ext cx="159338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b="1" dirty="0">
                      <a:solidFill>
                        <a:srgbClr val="FF0000"/>
                      </a:solidFill>
                      <a:latin typeface="Arial" panose="020B0604020202020204" pitchFamily="34" charset="0"/>
                      <a:ea typeface="標楷體" panose="03000509000000000000" pitchFamily="65" charset="-120"/>
                      <a:cs typeface="Arial" panose="020B0604020202020204" pitchFamily="34" charset="0"/>
                    </a:rPr>
                    <a:t>CDP AP Server</a:t>
                  </a:r>
                  <a:endParaRPr lang="zh-TW" altLang="en-US" sz="16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58" name="矩形: 圓角 457">
                <a:extLst>
                  <a:ext uri="{FF2B5EF4-FFF2-40B4-BE49-F238E27FC236}">
                    <a16:creationId xmlns:a16="http://schemas.microsoft.com/office/drawing/2014/main" id="{A2157C49-22CE-E847-0EFC-E42DA514F5A3}"/>
                  </a:ext>
                </a:extLst>
              </p:cNvPr>
              <p:cNvSpPr/>
              <p:nvPr/>
            </p:nvSpPr>
            <p:spPr>
              <a:xfrm>
                <a:off x="9896306" y="5059275"/>
                <a:ext cx="1632655" cy="1284579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63" name="群組 462">
            <a:extLst>
              <a:ext uri="{FF2B5EF4-FFF2-40B4-BE49-F238E27FC236}">
                <a16:creationId xmlns:a16="http://schemas.microsoft.com/office/drawing/2014/main" id="{83E7053A-B3E5-2E15-6D1E-3578379449C3}"/>
              </a:ext>
            </a:extLst>
          </p:cNvPr>
          <p:cNvGrpSpPr/>
          <p:nvPr/>
        </p:nvGrpSpPr>
        <p:grpSpPr>
          <a:xfrm>
            <a:off x="3638560" y="2955220"/>
            <a:ext cx="1641963" cy="1284579"/>
            <a:chOff x="10179865" y="1271681"/>
            <a:chExt cx="1641963" cy="1284579"/>
          </a:xfrm>
        </p:grpSpPr>
        <p:sp>
          <p:nvSpPr>
            <p:cNvPr id="464" name="文字方塊 463">
              <a:extLst>
                <a:ext uri="{FF2B5EF4-FFF2-40B4-BE49-F238E27FC236}">
                  <a16:creationId xmlns:a16="http://schemas.microsoft.com/office/drawing/2014/main" id="{59912DE1-4892-7755-5B84-63089BB22EE3}"/>
                </a:ext>
              </a:extLst>
            </p:cNvPr>
            <p:cNvSpPr txBox="1"/>
            <p:nvPr/>
          </p:nvSpPr>
          <p:spPr>
            <a:xfrm>
              <a:off x="10580852" y="1288969"/>
              <a:ext cx="8242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rgbClr val="FF0000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新機</a:t>
              </a:r>
              <a:r>
                <a:rPr lang="en-US" altLang="zh-TW" sz="1400" b="1" dirty="0">
                  <a:solidFill>
                    <a:srgbClr val="FF0000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VM</a:t>
              </a:r>
              <a:endParaRPr lang="zh-TW" alt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endParaRPr>
            </a:p>
          </p:txBody>
        </p:sp>
        <p:grpSp>
          <p:nvGrpSpPr>
            <p:cNvPr id="465" name="群組 464">
              <a:extLst>
                <a:ext uri="{FF2B5EF4-FFF2-40B4-BE49-F238E27FC236}">
                  <a16:creationId xmlns:a16="http://schemas.microsoft.com/office/drawing/2014/main" id="{1D9D43DC-179D-9DFC-CF1B-B9A15D73C706}"/>
                </a:ext>
              </a:extLst>
            </p:cNvPr>
            <p:cNvGrpSpPr/>
            <p:nvPr/>
          </p:nvGrpSpPr>
          <p:grpSpPr>
            <a:xfrm>
              <a:off x="10179865" y="1271681"/>
              <a:ext cx="1641963" cy="1284579"/>
              <a:chOff x="9896306" y="5059275"/>
              <a:chExt cx="1641963" cy="1284579"/>
            </a:xfrm>
          </p:grpSpPr>
          <p:grpSp>
            <p:nvGrpSpPr>
              <p:cNvPr id="466" name="群組 465">
                <a:extLst>
                  <a:ext uri="{FF2B5EF4-FFF2-40B4-BE49-F238E27FC236}">
                    <a16:creationId xmlns:a16="http://schemas.microsoft.com/office/drawing/2014/main" id="{88F53990-99F4-B0DC-F95A-D9D177E88587}"/>
                  </a:ext>
                </a:extLst>
              </p:cNvPr>
              <p:cNvGrpSpPr/>
              <p:nvPr/>
            </p:nvGrpSpPr>
            <p:grpSpPr>
              <a:xfrm>
                <a:off x="9944884" y="5336510"/>
                <a:ext cx="1593385" cy="978059"/>
                <a:chOff x="7917259" y="1771923"/>
                <a:chExt cx="1593385" cy="978059"/>
              </a:xfrm>
            </p:grpSpPr>
            <p:pic>
              <p:nvPicPr>
                <p:cNvPr id="468" name="圖片 51">
                  <a:extLst>
                    <a:ext uri="{FF2B5EF4-FFF2-40B4-BE49-F238E27FC236}">
                      <a16:creationId xmlns:a16="http://schemas.microsoft.com/office/drawing/2014/main" id="{6E4F466B-43B3-A04F-5988-A23E7390933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27218" y="1771923"/>
                  <a:ext cx="687878" cy="6869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69" name="圖片 51">
                  <a:extLst>
                    <a:ext uri="{FF2B5EF4-FFF2-40B4-BE49-F238E27FC236}">
                      <a16:creationId xmlns:a16="http://schemas.microsoft.com/office/drawing/2014/main" id="{31260A74-D034-82FA-59C4-DC4A35D4000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75957" y="1771923"/>
                  <a:ext cx="687878" cy="6869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70" name="文字方塊 469">
                  <a:extLst>
                    <a:ext uri="{FF2B5EF4-FFF2-40B4-BE49-F238E27FC236}">
                      <a16:creationId xmlns:a16="http://schemas.microsoft.com/office/drawing/2014/main" id="{30E2A66B-F540-F170-3A4B-D5B87F41E96C}"/>
                    </a:ext>
                  </a:extLst>
                </p:cNvPr>
                <p:cNvSpPr txBox="1"/>
                <p:nvPr/>
              </p:nvSpPr>
              <p:spPr>
                <a:xfrm>
                  <a:off x="7917259" y="2442205"/>
                  <a:ext cx="159338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b="1" dirty="0">
                      <a:solidFill>
                        <a:srgbClr val="FF0000"/>
                      </a:solidFill>
                      <a:latin typeface="Arial" panose="020B0604020202020204" pitchFamily="34" charset="0"/>
                      <a:ea typeface="標楷體" panose="03000509000000000000" pitchFamily="65" charset="-120"/>
                      <a:cs typeface="Arial" panose="020B0604020202020204" pitchFamily="34" charset="0"/>
                    </a:rPr>
                    <a:t>CDP API Server</a:t>
                  </a:r>
                  <a:endParaRPr lang="zh-TW" altLang="en-US" sz="16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67" name="矩形: 圓角 466">
                <a:extLst>
                  <a:ext uri="{FF2B5EF4-FFF2-40B4-BE49-F238E27FC236}">
                    <a16:creationId xmlns:a16="http://schemas.microsoft.com/office/drawing/2014/main" id="{907B047A-842F-C64F-F88F-E4DEAA7AC25B}"/>
                  </a:ext>
                </a:extLst>
              </p:cNvPr>
              <p:cNvSpPr/>
              <p:nvPr/>
            </p:nvSpPr>
            <p:spPr>
              <a:xfrm>
                <a:off x="9896306" y="5059275"/>
                <a:ext cx="1632655" cy="1284579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BF706990-E1AD-A4D3-7F0D-32BCAAC5A0A0}"/>
              </a:ext>
            </a:extLst>
          </p:cNvPr>
          <p:cNvSpPr txBox="1"/>
          <p:nvPr/>
        </p:nvSpPr>
        <p:spPr>
          <a:xfrm>
            <a:off x="5718862" y="3234190"/>
            <a:ext cx="1098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1400"/>
            </a:lvl1pPr>
          </a:lstStyle>
          <a:p>
            <a:r>
              <a:rPr lang="en-US" altLang="zh-TW" dirty="0"/>
              <a:t>Port 1436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557270B-BED2-02EA-E0C2-590C294DDE7C}"/>
              </a:ext>
            </a:extLst>
          </p:cNvPr>
          <p:cNvSpPr txBox="1"/>
          <p:nvPr/>
        </p:nvSpPr>
        <p:spPr>
          <a:xfrm>
            <a:off x="8217267" y="2669001"/>
            <a:ext cx="897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1400"/>
            </a:lvl1pPr>
          </a:lstStyle>
          <a:p>
            <a:r>
              <a:rPr lang="en-US" altLang="zh-TW" dirty="0"/>
              <a:t>Port 1436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683B2A3-C207-6376-CD6D-8A8CF659AA64}"/>
              </a:ext>
            </a:extLst>
          </p:cNvPr>
          <p:cNvSpPr txBox="1"/>
          <p:nvPr/>
        </p:nvSpPr>
        <p:spPr>
          <a:xfrm>
            <a:off x="8216030" y="4609195"/>
            <a:ext cx="897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1400"/>
            </a:lvl1pPr>
          </a:lstStyle>
          <a:p>
            <a:r>
              <a:rPr lang="en-US" altLang="zh-TW" dirty="0"/>
              <a:t>Port 1436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3B39D7C-6068-6828-2EB5-34481AFBF843}"/>
              </a:ext>
            </a:extLst>
          </p:cNvPr>
          <p:cNvSpPr txBox="1"/>
          <p:nvPr/>
        </p:nvSpPr>
        <p:spPr>
          <a:xfrm>
            <a:off x="8262362" y="860235"/>
            <a:ext cx="981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Port 443</a:t>
            </a:r>
            <a:endParaRPr lang="zh-TW" altLang="en-US" sz="1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4504CCD-C5C4-FF58-57E3-F29EC9B12C96}"/>
              </a:ext>
            </a:extLst>
          </p:cNvPr>
          <p:cNvSpPr txBox="1"/>
          <p:nvPr/>
        </p:nvSpPr>
        <p:spPr>
          <a:xfrm>
            <a:off x="2764585" y="3169151"/>
            <a:ext cx="80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1400"/>
            </a:lvl1pPr>
          </a:lstStyle>
          <a:p>
            <a:r>
              <a:rPr lang="en-US" altLang="zh-TW" dirty="0"/>
              <a:t>Port 443</a:t>
            </a:r>
            <a:endParaRPr lang="zh-TW" altLang="en-US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CEECB18D-156F-AFF0-0AD7-D6305724AEFD}"/>
              </a:ext>
            </a:extLst>
          </p:cNvPr>
          <p:cNvGrpSpPr/>
          <p:nvPr/>
        </p:nvGrpSpPr>
        <p:grpSpPr>
          <a:xfrm>
            <a:off x="5717262" y="1420239"/>
            <a:ext cx="1114933" cy="1033778"/>
            <a:chOff x="10173890" y="1587854"/>
            <a:chExt cx="1114933" cy="1033778"/>
          </a:xfrm>
        </p:grpSpPr>
        <p:pic>
          <p:nvPicPr>
            <p:cNvPr id="18" name="圖片 51">
              <a:extLst>
                <a:ext uri="{FF2B5EF4-FFF2-40B4-BE49-F238E27FC236}">
                  <a16:creationId xmlns:a16="http://schemas.microsoft.com/office/drawing/2014/main" id="{3B37FC57-136D-C921-0B47-29A645CCFF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2082" y="1587854"/>
              <a:ext cx="745974" cy="744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39337F3-77E9-37A9-B986-4ADD56AC3282}"/>
                </a:ext>
              </a:extLst>
            </p:cNvPr>
            <p:cNvSpPr txBox="1"/>
            <p:nvPr/>
          </p:nvSpPr>
          <p:spPr>
            <a:xfrm>
              <a:off x="10173890" y="2313855"/>
              <a:ext cx="11149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140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1pPr>
            </a:lstStyle>
            <a:p>
              <a:r>
                <a:rPr lang="en-US" altLang="zh-TW" dirty="0"/>
                <a:t>Mail Server</a:t>
              </a:r>
              <a:endParaRPr lang="zh-TW" altLang="en-US" dirty="0"/>
            </a:p>
          </p:txBody>
        </p: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579D023-AE6E-4E61-BCA3-C5D368A88360}"/>
              </a:ext>
            </a:extLst>
          </p:cNvPr>
          <p:cNvCxnSpPr>
            <a:cxnSpLocks/>
          </p:cNvCxnSpPr>
          <p:nvPr/>
        </p:nvCxnSpPr>
        <p:spPr>
          <a:xfrm flipH="1">
            <a:off x="6802023" y="1852605"/>
            <a:ext cx="472644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95201A10-CACA-8125-FA15-125AD09D5436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1534246" y="5740376"/>
            <a:ext cx="5740421" cy="1278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7ADA7E0-616C-5C65-6488-D0425B27D0F5}"/>
              </a:ext>
            </a:extLst>
          </p:cNvPr>
          <p:cNvSpPr txBox="1"/>
          <p:nvPr/>
        </p:nvSpPr>
        <p:spPr>
          <a:xfrm>
            <a:off x="5795022" y="5453403"/>
            <a:ext cx="1098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1400"/>
            </a:lvl1pPr>
          </a:lstStyle>
          <a:p>
            <a:r>
              <a:rPr lang="en-US" altLang="zh-TW" dirty="0"/>
              <a:t>Port 443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1CE708D-A909-FF96-BDF4-FDA3229547F4}"/>
              </a:ext>
            </a:extLst>
          </p:cNvPr>
          <p:cNvSpPr txBox="1"/>
          <p:nvPr/>
        </p:nvSpPr>
        <p:spPr>
          <a:xfrm>
            <a:off x="9096984" y="5657748"/>
            <a:ext cx="1098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1400"/>
            </a:lvl1pPr>
          </a:lstStyle>
          <a:p>
            <a:r>
              <a:rPr lang="en-US" altLang="zh-TW" dirty="0"/>
              <a:t>Port 1523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3B395BD1-C746-BB4A-BF27-644F982D7740}"/>
              </a:ext>
            </a:extLst>
          </p:cNvPr>
          <p:cNvSpPr txBox="1"/>
          <p:nvPr/>
        </p:nvSpPr>
        <p:spPr>
          <a:xfrm>
            <a:off x="9136710" y="1462534"/>
            <a:ext cx="857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1400"/>
            </a:lvl1pPr>
          </a:lstStyle>
          <a:p>
            <a:r>
              <a:rPr lang="en-US" altLang="zh-TW" dirty="0"/>
              <a:t>Port 636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B50512EC-9826-C11C-3426-B444BB676239}"/>
              </a:ext>
            </a:extLst>
          </p:cNvPr>
          <p:cNvSpPr/>
          <p:nvPr/>
        </p:nvSpPr>
        <p:spPr>
          <a:xfrm>
            <a:off x="42022" y="526879"/>
            <a:ext cx="1513541" cy="242834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1.</a:t>
            </a: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官網</a:t>
            </a:r>
          </a:p>
          <a:p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2.</a:t>
            </a: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個網</a:t>
            </a:r>
          </a:p>
          <a:p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3.</a:t>
            </a: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基金理財網 </a:t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</a:b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4.</a:t>
            </a: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智能理財系統</a:t>
            </a:r>
            <a:endParaRPr lang="en-US" altLang="zh-TW" sz="1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5.</a:t>
            </a: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微企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e</a:t>
            </a: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時貸</a:t>
            </a:r>
            <a:endParaRPr lang="en-US" altLang="zh-TW" sz="1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6. ….</a:t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</a:br>
            <a:r>
              <a:rPr lang="en-US" altLang="zh-TW" sz="12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ps.</a:t>
            </a:r>
            <a:r>
              <a:rPr lang="zh-TW" altLang="en-US" sz="12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先列有看到的</a:t>
            </a:r>
            <a:endParaRPr lang="en-US" altLang="zh-TW" sz="1200" dirty="0">
              <a:solidFill>
                <a:srgbClr val="FF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682155E-7A80-19FF-1F12-D4E67CEC3CE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12" y="5412535"/>
            <a:ext cx="1307834" cy="68125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85F5199-1D11-FD29-50A6-BD97F35185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99" y="584511"/>
            <a:ext cx="837201" cy="493145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066E943B-BAD5-DEAE-3677-F804663CD228}"/>
              </a:ext>
            </a:extLst>
          </p:cNvPr>
          <p:cNvSpPr txBox="1"/>
          <p:nvPr/>
        </p:nvSpPr>
        <p:spPr>
          <a:xfrm>
            <a:off x="5795022" y="1649024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會用到</a:t>
            </a:r>
            <a:r>
              <a:rPr lang="en-US" altLang="zh-TW" b="1" dirty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CC16C10-EB36-AC60-6367-D1BEBA24306B}"/>
              </a:ext>
            </a:extLst>
          </p:cNvPr>
          <p:cNvGrpSpPr/>
          <p:nvPr/>
        </p:nvGrpSpPr>
        <p:grpSpPr>
          <a:xfrm>
            <a:off x="5721669" y="4065599"/>
            <a:ext cx="1114933" cy="1033778"/>
            <a:chOff x="10173890" y="1587854"/>
            <a:chExt cx="1114933" cy="1033778"/>
          </a:xfrm>
        </p:grpSpPr>
        <p:pic>
          <p:nvPicPr>
            <p:cNvPr id="28" name="圖片 51">
              <a:extLst>
                <a:ext uri="{FF2B5EF4-FFF2-40B4-BE49-F238E27FC236}">
                  <a16:creationId xmlns:a16="http://schemas.microsoft.com/office/drawing/2014/main" id="{FA57BE7E-2AB7-3092-731A-08EC041F52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2082" y="1587854"/>
              <a:ext cx="745974" cy="744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32B5F00-FA20-E4FC-84CE-DCEE1E7406AD}"/>
                </a:ext>
              </a:extLst>
            </p:cNvPr>
            <p:cNvSpPr txBox="1"/>
            <p:nvPr/>
          </p:nvSpPr>
          <p:spPr>
            <a:xfrm>
              <a:off x="10173890" y="2313855"/>
              <a:ext cx="11149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140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1pPr>
            </a:lstStyle>
            <a:p>
              <a:r>
                <a:rPr lang="en-US" altLang="zh-TW" dirty="0"/>
                <a:t>Mail Server</a:t>
              </a:r>
              <a:endParaRPr lang="zh-TW" altLang="en-US" dirty="0"/>
            </a:p>
          </p:txBody>
        </p:sp>
      </p:grp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B2EDF05-1196-5FA2-1A26-4FDD4C50A4D7}"/>
              </a:ext>
            </a:extLst>
          </p:cNvPr>
          <p:cNvCxnSpPr>
            <a:cxnSpLocks/>
          </p:cNvCxnSpPr>
          <p:nvPr/>
        </p:nvCxnSpPr>
        <p:spPr>
          <a:xfrm flipH="1" flipV="1">
            <a:off x="6844027" y="4834010"/>
            <a:ext cx="387078" cy="25071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F18BC96-94BF-2EDC-7779-F0236B15AAC6}"/>
              </a:ext>
            </a:extLst>
          </p:cNvPr>
          <p:cNvSpPr txBox="1"/>
          <p:nvPr/>
        </p:nvSpPr>
        <p:spPr>
          <a:xfrm>
            <a:off x="5782197" y="4348668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會用到</a:t>
            </a:r>
            <a:r>
              <a:rPr lang="en-US" altLang="zh-TW" b="1" dirty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8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5E053F2-DE17-9ACB-CFBC-0B21E2712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235860"/>
              </p:ext>
            </p:extLst>
          </p:nvPr>
        </p:nvGraphicFramePr>
        <p:xfrm>
          <a:off x="257694" y="849652"/>
          <a:ext cx="116586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18">
                  <a:extLst>
                    <a:ext uri="{9D8B030D-6E8A-4147-A177-3AD203B41FA5}">
                      <a16:colId xmlns:a16="http://schemas.microsoft.com/office/drawing/2014/main" val="475137677"/>
                    </a:ext>
                  </a:extLst>
                </a:gridCol>
                <a:gridCol w="1634315">
                  <a:extLst>
                    <a:ext uri="{9D8B030D-6E8A-4147-A177-3AD203B41FA5}">
                      <a16:colId xmlns:a16="http://schemas.microsoft.com/office/drawing/2014/main" val="271938346"/>
                    </a:ext>
                  </a:extLst>
                </a:gridCol>
                <a:gridCol w="1134534">
                  <a:extLst>
                    <a:ext uri="{9D8B030D-6E8A-4147-A177-3AD203B41FA5}">
                      <a16:colId xmlns:a16="http://schemas.microsoft.com/office/drawing/2014/main" val="1282635321"/>
                    </a:ext>
                  </a:extLst>
                </a:gridCol>
                <a:gridCol w="2243666">
                  <a:extLst>
                    <a:ext uri="{9D8B030D-6E8A-4147-A177-3AD203B41FA5}">
                      <a16:colId xmlns:a16="http://schemas.microsoft.com/office/drawing/2014/main" val="3814119681"/>
                    </a:ext>
                  </a:extLst>
                </a:gridCol>
                <a:gridCol w="1748137">
                  <a:extLst>
                    <a:ext uri="{9D8B030D-6E8A-4147-A177-3AD203B41FA5}">
                      <a16:colId xmlns:a16="http://schemas.microsoft.com/office/drawing/2014/main" val="14643881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9378972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680809051"/>
                    </a:ext>
                  </a:extLst>
                </a:gridCol>
                <a:gridCol w="964276">
                  <a:extLst>
                    <a:ext uri="{9D8B030D-6E8A-4147-A177-3AD203B41FA5}">
                      <a16:colId xmlns:a16="http://schemas.microsoft.com/office/drawing/2014/main" val="2427712376"/>
                    </a:ext>
                  </a:extLst>
                </a:gridCol>
                <a:gridCol w="2281843">
                  <a:extLst>
                    <a:ext uri="{9D8B030D-6E8A-4147-A177-3AD203B41FA5}">
                      <a16:colId xmlns:a16="http://schemas.microsoft.com/office/drawing/2014/main" val="2737847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伺服器用途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伺服器型態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作業系統版本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軟體版本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(WEB/AP/DB)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數量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CPU</a:t>
                      </a:r>
                    </a:p>
                    <a:p>
                      <a:pPr algn="ctr"/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(Core)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RAM</a:t>
                      </a:r>
                    </a:p>
                    <a:p>
                      <a:pPr algn="ctr"/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(GB)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磁碟空間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(GB)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115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DMZ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伺服器</a:t>
                      </a:r>
                      <a:b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(CDP API)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VM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Windows Server 2022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.NET Core 8.0</a:t>
                      </a:r>
                      <a:endParaRPr lang="zh-TW" altLang="zh-TW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IIS 8 +</a:t>
                      </a:r>
                    </a:p>
                    <a:p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Angular</a:t>
                      </a: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ESi</a:t>
                      </a: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AIM Server</a:t>
                      </a: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6.1</a:t>
                      </a:r>
                      <a:endParaRPr lang="zh-TW" altLang="zh-TW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C: 100GB</a:t>
                      </a:r>
                    </a:p>
                    <a:p>
                      <a:r>
                        <a:rPr lang="en-US" altLang="zh-TW" sz="1600" dirty="0"/>
                        <a:t>D: 100GB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45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應用程式伺服器</a:t>
                      </a:r>
                      <a:b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(CDP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AP)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VM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Windows Server 2022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.NET Core 8.0</a:t>
                      </a:r>
                      <a:endParaRPr lang="zh-TW" altLang="zh-TW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IIS 8 +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Angular</a:t>
                      </a: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ESi</a:t>
                      </a: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AIM Server</a:t>
                      </a: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6.1</a:t>
                      </a:r>
                      <a:endParaRPr lang="zh-TW" altLang="zh-TW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C: 100GB</a:t>
                      </a:r>
                    </a:p>
                    <a:p>
                      <a:r>
                        <a:rPr lang="en-US" altLang="zh-TW" sz="1600" dirty="0"/>
                        <a:t>D: 100GB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07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應用程式伺服器</a:t>
                      </a:r>
                      <a:b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(CDP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EAI)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VM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Windows Server 2022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.NET Core 8.0</a:t>
                      </a:r>
                      <a:endParaRPr lang="zh-TW" altLang="zh-TW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IIS 8 +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Angular</a:t>
                      </a: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ESi</a:t>
                      </a: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AIM Server</a:t>
                      </a: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6.1</a:t>
                      </a:r>
                      <a:endParaRPr lang="zh-TW" altLang="zh-TW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C: 100GB</a:t>
                      </a:r>
                    </a:p>
                    <a:p>
                      <a:r>
                        <a:rPr lang="en-US" altLang="zh-TW" sz="1600" dirty="0"/>
                        <a:t>D: 100GB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238055"/>
                  </a:ext>
                </a:extLst>
              </a:tr>
              <a:tr h="201029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資料庫伺服器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實體機</a:t>
                      </a:r>
                      <a:b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kumimoji="0" lang="zh-TW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既有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Windows Server 2022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SQL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Server 2022</a:t>
                      </a:r>
                      <a:br>
                        <a:rPr lang="en-US" altLang="zh-TW" sz="1600" dirty="0"/>
                      </a:br>
                      <a:r>
                        <a:rPr lang="en-US" altLang="zh-TW" sz="1600" dirty="0"/>
                        <a:t>Standard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32</a:t>
                      </a:r>
                      <a:br>
                        <a:rPr lang="en-US" altLang="zh-TW" sz="1600" dirty="0"/>
                      </a:br>
                      <a:r>
                        <a:rPr lang="en-US" altLang="zh-TW" sz="1600" dirty="0"/>
                        <a:t>(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24</a:t>
                      </a:r>
                      <a:r>
                        <a:rPr lang="en-US" altLang="zh-TW" sz="1600" dirty="0"/>
                        <a:t>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512</a:t>
                      </a:r>
                      <a:br>
                        <a:rPr lang="en-US" altLang="zh-TW" sz="1600" dirty="0"/>
                      </a:br>
                      <a:r>
                        <a:rPr lang="en-US" altLang="zh-TW" sz="1600" dirty="0"/>
                        <a:t>(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128</a:t>
                      </a:r>
                      <a:r>
                        <a:rPr lang="en-US" altLang="zh-TW" sz="1600" dirty="0"/>
                        <a:t>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2TB</a:t>
                      </a:r>
                      <a:r>
                        <a:rPr lang="zh-TW" altLang="en-US" sz="1600" dirty="0">
                          <a:solidFill>
                            <a:srgbClr val="FF0000"/>
                          </a:solidFill>
                        </a:rPr>
                        <a:t>可另外接</a:t>
                      </a:r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SAN</a:t>
                      </a:r>
                    </a:p>
                    <a:p>
                      <a:br>
                        <a:rPr lang="en-US" altLang="zh-TW" sz="1600" dirty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(3</a:t>
                      </a:r>
                      <a:r>
                        <a:rPr lang="zh-TW" altLang="en-US" sz="1600" dirty="0">
                          <a:solidFill>
                            <a:srgbClr val="FF0000"/>
                          </a:solidFill>
                        </a:rPr>
                        <a:t>年內資料量 約</a:t>
                      </a:r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2T,</a:t>
                      </a:r>
                      <a:br>
                        <a:rPr lang="en-US" altLang="zh-TW" sz="1600" dirty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zh-TW" altLang="en-US" sz="1600" dirty="0">
                          <a:solidFill>
                            <a:srgbClr val="FF0000"/>
                          </a:solidFill>
                        </a:rPr>
                        <a:t>一年增長</a:t>
                      </a:r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10-20%)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66699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CBE95F75-75B3-719E-76D7-FF77AE3EC5A5}"/>
              </a:ext>
            </a:extLst>
          </p:cNvPr>
          <p:cNvSpPr txBox="1"/>
          <p:nvPr/>
        </p:nvSpPr>
        <p:spPr>
          <a:xfrm>
            <a:off x="257694" y="2992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正式環境</a:t>
            </a:r>
          </a:p>
        </p:txBody>
      </p:sp>
    </p:spTree>
    <p:extLst>
      <p:ext uri="{BB962C8B-B14F-4D97-AF65-F5344CB8AC3E}">
        <p14:creationId xmlns:p14="http://schemas.microsoft.com/office/powerpoint/2010/main" val="1355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6207CF2D-9B84-16C4-3884-5D55D6E58096}"/>
              </a:ext>
            </a:extLst>
          </p:cNvPr>
          <p:cNvSpPr txBox="1"/>
          <p:nvPr/>
        </p:nvSpPr>
        <p:spPr>
          <a:xfrm>
            <a:off x="257694" y="2974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測試環境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A2FC833-8486-1415-6B97-DAECE112F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585948"/>
              </p:ext>
            </p:extLst>
          </p:nvPr>
        </p:nvGraphicFramePr>
        <p:xfrm>
          <a:off x="257694" y="849652"/>
          <a:ext cx="11658600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18">
                  <a:extLst>
                    <a:ext uri="{9D8B030D-6E8A-4147-A177-3AD203B41FA5}">
                      <a16:colId xmlns:a16="http://schemas.microsoft.com/office/drawing/2014/main" val="475137677"/>
                    </a:ext>
                  </a:extLst>
                </a:gridCol>
                <a:gridCol w="1634315">
                  <a:extLst>
                    <a:ext uri="{9D8B030D-6E8A-4147-A177-3AD203B41FA5}">
                      <a16:colId xmlns:a16="http://schemas.microsoft.com/office/drawing/2014/main" val="271938346"/>
                    </a:ext>
                  </a:extLst>
                </a:gridCol>
                <a:gridCol w="1134534">
                  <a:extLst>
                    <a:ext uri="{9D8B030D-6E8A-4147-A177-3AD203B41FA5}">
                      <a16:colId xmlns:a16="http://schemas.microsoft.com/office/drawing/2014/main" val="1282635321"/>
                    </a:ext>
                  </a:extLst>
                </a:gridCol>
                <a:gridCol w="2243666">
                  <a:extLst>
                    <a:ext uri="{9D8B030D-6E8A-4147-A177-3AD203B41FA5}">
                      <a16:colId xmlns:a16="http://schemas.microsoft.com/office/drawing/2014/main" val="3814119681"/>
                    </a:ext>
                  </a:extLst>
                </a:gridCol>
                <a:gridCol w="1748137">
                  <a:extLst>
                    <a:ext uri="{9D8B030D-6E8A-4147-A177-3AD203B41FA5}">
                      <a16:colId xmlns:a16="http://schemas.microsoft.com/office/drawing/2014/main" val="14643881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9378972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680809051"/>
                    </a:ext>
                  </a:extLst>
                </a:gridCol>
                <a:gridCol w="964276">
                  <a:extLst>
                    <a:ext uri="{9D8B030D-6E8A-4147-A177-3AD203B41FA5}">
                      <a16:colId xmlns:a16="http://schemas.microsoft.com/office/drawing/2014/main" val="2427712376"/>
                    </a:ext>
                  </a:extLst>
                </a:gridCol>
                <a:gridCol w="2281843">
                  <a:extLst>
                    <a:ext uri="{9D8B030D-6E8A-4147-A177-3AD203B41FA5}">
                      <a16:colId xmlns:a16="http://schemas.microsoft.com/office/drawing/2014/main" val="2737847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伺服器用途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伺服器型態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作業系統版本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軟體版本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(WEB/AP/DB)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數量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CPU</a:t>
                      </a:r>
                    </a:p>
                    <a:p>
                      <a:pPr algn="ctr"/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(Core)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RAM</a:t>
                      </a:r>
                    </a:p>
                    <a:p>
                      <a:pPr algn="ctr"/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(GB)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磁碟空間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(GB)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115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DMZ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伺服器</a:t>
                      </a:r>
                      <a:b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(CDP API)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VM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Windows Server 2022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.NET Core 8.0</a:t>
                      </a:r>
                      <a:endParaRPr lang="zh-TW" altLang="zh-TW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IIS 8 +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Angular</a:t>
                      </a: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ESi</a:t>
                      </a: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AIM Server</a:t>
                      </a: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6.1</a:t>
                      </a:r>
                      <a:endParaRPr lang="zh-TW" altLang="zh-TW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C: 100GB</a:t>
                      </a:r>
                    </a:p>
                    <a:p>
                      <a:r>
                        <a:rPr lang="en-US" altLang="zh-TW" sz="1600" dirty="0"/>
                        <a:t>D: 100GB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45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應用程式伺服器</a:t>
                      </a:r>
                      <a:b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(CDP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AP)</a:t>
                      </a:r>
                      <a:endPara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VM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Windows Server 2022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.NET Core 8.0</a:t>
                      </a:r>
                      <a:endParaRPr lang="zh-TW" altLang="zh-TW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IIS 8 +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Angular</a:t>
                      </a: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ESi</a:t>
                      </a: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AIM Server</a:t>
                      </a: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6.1</a:t>
                      </a:r>
                      <a:endParaRPr lang="zh-TW" altLang="zh-TW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C: 100GB</a:t>
                      </a:r>
                    </a:p>
                    <a:p>
                      <a:r>
                        <a:rPr lang="en-US" altLang="zh-TW" sz="1600" dirty="0"/>
                        <a:t>D: 100GB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07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應用程式伺服器</a:t>
                      </a:r>
                      <a:b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(CDP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EAI)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VM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Windows Server 2022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.NET Core 8.0</a:t>
                      </a:r>
                      <a:endParaRPr lang="zh-TW" altLang="zh-TW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IIS 8 +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Angular</a:t>
                      </a: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ESi</a:t>
                      </a: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AIM Server</a:t>
                      </a: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6.1</a:t>
                      </a:r>
                      <a:endParaRPr lang="zh-TW" altLang="zh-TW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C: 100GB</a:t>
                      </a:r>
                    </a:p>
                    <a:p>
                      <a:r>
                        <a:rPr lang="en-US" altLang="zh-TW" sz="1600" dirty="0"/>
                        <a:t>D: 100GB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238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資料庫伺服器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VM</a:t>
                      </a:r>
                      <a:b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kumimoji="0" lang="zh-TW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既有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Windows Server 2022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SQL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Server 2022</a:t>
                      </a:r>
                      <a:br>
                        <a:rPr lang="en-US" altLang="zh-TW" sz="1600" dirty="0"/>
                      </a:br>
                      <a:r>
                        <a:rPr lang="en-US" altLang="zh-TW" sz="1600" dirty="0"/>
                        <a:t>Standard</a:t>
                      </a:r>
                      <a:br>
                        <a:rPr lang="en-US" altLang="zh-TW" sz="1600" dirty="0"/>
                      </a:br>
                      <a:r>
                        <a:rPr lang="en-US" altLang="zh-TW" sz="1600" dirty="0"/>
                        <a:t>Developer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br>
                        <a:rPr lang="en-US" altLang="zh-TW" sz="1600" dirty="0"/>
                      </a:br>
                      <a:r>
                        <a:rPr lang="en-US" altLang="zh-TW" sz="1600" dirty="0"/>
                        <a:t>(4)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</a:t>
                      </a:r>
                      <a:br>
                        <a:rPr lang="en-US" altLang="zh-TW" sz="1600" dirty="0"/>
                      </a:br>
                      <a:r>
                        <a:rPr lang="en-US" altLang="zh-TW" sz="1600" dirty="0"/>
                        <a:t>(16)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200GB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801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83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72CE174-F0B3-F724-7353-AB7523A246D8}"/>
              </a:ext>
            </a:extLst>
          </p:cNvPr>
          <p:cNvCxnSpPr>
            <a:cxnSpLocks/>
          </p:cNvCxnSpPr>
          <p:nvPr/>
        </p:nvCxnSpPr>
        <p:spPr>
          <a:xfrm>
            <a:off x="1778768" y="40425"/>
            <a:ext cx="60228" cy="669228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1A001189-3BB1-AF58-C13A-0D321E846E78}"/>
              </a:ext>
            </a:extLst>
          </p:cNvPr>
          <p:cNvCxnSpPr>
            <a:cxnSpLocks/>
          </p:cNvCxnSpPr>
          <p:nvPr/>
        </p:nvCxnSpPr>
        <p:spPr>
          <a:xfrm>
            <a:off x="864524" y="3520922"/>
            <a:ext cx="45720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" name="群組 347">
            <a:extLst>
              <a:ext uri="{FF2B5EF4-FFF2-40B4-BE49-F238E27FC236}">
                <a16:creationId xmlns:a16="http://schemas.microsoft.com/office/drawing/2014/main" id="{8AC65566-7B6F-A940-2D27-11A138D31E15}"/>
              </a:ext>
            </a:extLst>
          </p:cNvPr>
          <p:cNvGrpSpPr/>
          <p:nvPr/>
        </p:nvGrpSpPr>
        <p:grpSpPr>
          <a:xfrm>
            <a:off x="185328" y="3033505"/>
            <a:ext cx="1222569" cy="1059304"/>
            <a:chOff x="138127" y="2963647"/>
            <a:chExt cx="1222569" cy="1059304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D95F06F7-17A2-5151-2E4A-2481F72E1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986" y="2963647"/>
              <a:ext cx="476888" cy="723024"/>
            </a:xfrm>
            <a:prstGeom prst="rect">
              <a:avLst/>
            </a:prstGeom>
          </p:spPr>
        </p:pic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EDC7E368-E593-6F09-04BB-9BFD6F0519BB}"/>
                </a:ext>
              </a:extLst>
            </p:cNvPr>
            <p:cNvSpPr txBox="1"/>
            <p:nvPr/>
          </p:nvSpPr>
          <p:spPr>
            <a:xfrm>
              <a:off x="138127" y="3761341"/>
              <a:ext cx="12225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Internet User</a:t>
              </a:r>
              <a:endParaRPr lang="zh-TW" altLang="en-US" sz="1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endParaRPr>
            </a:p>
          </p:txBody>
        </p:sp>
      </p:grpSp>
      <p:pic>
        <p:nvPicPr>
          <p:cNvPr id="24" name="圖片 23">
            <a:extLst>
              <a:ext uri="{FF2B5EF4-FFF2-40B4-BE49-F238E27FC236}">
                <a16:creationId xmlns:a16="http://schemas.microsoft.com/office/drawing/2014/main" id="{C783A08F-1738-4DAF-06EE-580840A19E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31238" y="3214977"/>
            <a:ext cx="570389" cy="570389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BFB668B6-4F6B-A908-656C-894C52A4E8B5}"/>
              </a:ext>
            </a:extLst>
          </p:cNvPr>
          <p:cNvSpPr txBox="1"/>
          <p:nvPr/>
        </p:nvSpPr>
        <p:spPr>
          <a:xfrm>
            <a:off x="1989471" y="3829701"/>
            <a:ext cx="1307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F5 Load Balancer</a:t>
            </a:r>
            <a:endParaRPr lang="zh-TW" altLang="en-US" sz="12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A92D99B-6DAE-DC7E-01E7-37DEA8A46B7B}"/>
              </a:ext>
            </a:extLst>
          </p:cNvPr>
          <p:cNvCxnSpPr>
            <a:cxnSpLocks/>
          </p:cNvCxnSpPr>
          <p:nvPr/>
        </p:nvCxnSpPr>
        <p:spPr>
          <a:xfrm>
            <a:off x="2170044" y="3520922"/>
            <a:ext cx="28550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4202253B-0C7D-D605-A95B-D0371A41305B}"/>
              </a:ext>
            </a:extLst>
          </p:cNvPr>
          <p:cNvGrpSpPr/>
          <p:nvPr/>
        </p:nvGrpSpPr>
        <p:grpSpPr>
          <a:xfrm>
            <a:off x="7339798" y="3130284"/>
            <a:ext cx="1924474" cy="1261717"/>
            <a:chOff x="8367505" y="2735471"/>
            <a:chExt cx="1924474" cy="1261717"/>
          </a:xfrm>
        </p:grpSpPr>
        <p:grpSp>
          <p:nvGrpSpPr>
            <p:cNvPr id="54" name="Group 115">
              <a:extLst>
                <a:ext uri="{FF2B5EF4-FFF2-40B4-BE49-F238E27FC236}">
                  <a16:creationId xmlns:a16="http://schemas.microsoft.com/office/drawing/2014/main" id="{1FB76C4C-251D-4C61-44CF-C6C863745B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38133" y="2735471"/>
              <a:ext cx="550862" cy="647700"/>
              <a:chOff x="3326" y="3076"/>
              <a:chExt cx="347" cy="408"/>
            </a:xfrm>
          </p:grpSpPr>
          <p:pic>
            <p:nvPicPr>
              <p:cNvPr id="55" name="Picture 9" descr="HIS">
                <a:extLst>
                  <a:ext uri="{FF2B5EF4-FFF2-40B4-BE49-F238E27FC236}">
                    <a16:creationId xmlns:a16="http://schemas.microsoft.com/office/drawing/2014/main" id="{A08F5F20-A308-C1EB-1C90-FEAEB7CD360B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tags r:id="rId3"/>
                </p:custDataLst>
              </p:nvPr>
            </p:nvPicPr>
            <p:blipFill>
              <a:blip r:embed="rId8">
                <a:clrChange>
                  <a:clrFrom>
                    <a:srgbClr val="08369A"/>
                  </a:clrFrom>
                  <a:clrTo>
                    <a:srgbClr val="08369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26" y="3076"/>
                <a:ext cx="308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9" name="Picture 8" descr="db">
                <a:extLst>
                  <a:ext uri="{FF2B5EF4-FFF2-40B4-BE49-F238E27FC236}">
                    <a16:creationId xmlns:a16="http://schemas.microsoft.com/office/drawing/2014/main" id="{503BE272-335E-0615-3CA3-2C452B872149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tags r:id="rId4"/>
                </p:custDataLst>
              </p:nvPr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3" y="3274"/>
                <a:ext cx="13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455E2F6B-3374-B884-2C33-E41569C5B53E}"/>
                </a:ext>
              </a:extLst>
            </p:cNvPr>
            <p:cNvSpPr txBox="1"/>
            <p:nvPr/>
          </p:nvSpPr>
          <p:spPr>
            <a:xfrm>
              <a:off x="8367505" y="3473968"/>
              <a:ext cx="19244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Campaign DB Server</a:t>
              </a:r>
              <a:br>
                <a:rPr lang="en-US" altLang="zh-TW" sz="1400" b="1" dirty="0">
                  <a:solidFill>
                    <a:srgbClr val="FF0000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</a:br>
              <a:r>
                <a:rPr lang="en-US" altLang="zh-TW" sz="1400" b="1" dirty="0">
                  <a:solidFill>
                    <a:srgbClr val="FF0000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1. CDP</a:t>
              </a:r>
              <a:r>
                <a:rPr lang="zh-TW" altLang="en-US" sz="1400" b="1" dirty="0">
                  <a:solidFill>
                    <a:srgbClr val="FF0000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 </a:t>
              </a:r>
              <a:endParaRPr lang="zh-TW" alt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471" name="群組 470">
            <a:extLst>
              <a:ext uri="{FF2B5EF4-FFF2-40B4-BE49-F238E27FC236}">
                <a16:creationId xmlns:a16="http://schemas.microsoft.com/office/drawing/2014/main" id="{086E3C7D-4037-9563-1544-F4E8A24590C1}"/>
              </a:ext>
            </a:extLst>
          </p:cNvPr>
          <p:cNvGrpSpPr/>
          <p:nvPr/>
        </p:nvGrpSpPr>
        <p:grpSpPr>
          <a:xfrm>
            <a:off x="7107542" y="43377"/>
            <a:ext cx="2230036" cy="715492"/>
            <a:chOff x="6504668" y="306119"/>
            <a:chExt cx="2230036" cy="715492"/>
          </a:xfrm>
        </p:grpSpPr>
        <p:grpSp>
          <p:nvGrpSpPr>
            <p:cNvPr id="164" name="群組 163">
              <a:extLst>
                <a:ext uri="{FF2B5EF4-FFF2-40B4-BE49-F238E27FC236}">
                  <a16:creationId xmlns:a16="http://schemas.microsoft.com/office/drawing/2014/main" id="{0F80D409-6146-19FA-59FF-759365FC5AD3}"/>
                </a:ext>
              </a:extLst>
            </p:cNvPr>
            <p:cNvGrpSpPr/>
            <p:nvPr/>
          </p:nvGrpSpPr>
          <p:grpSpPr>
            <a:xfrm>
              <a:off x="7647365" y="309335"/>
              <a:ext cx="1087339" cy="712276"/>
              <a:chOff x="6942625" y="771745"/>
              <a:chExt cx="1479529" cy="893829"/>
            </a:xfrm>
          </p:grpSpPr>
          <p:pic>
            <p:nvPicPr>
              <p:cNvPr id="162" name="圖片 161">
                <a:extLst>
                  <a:ext uri="{FF2B5EF4-FFF2-40B4-BE49-F238E27FC236}">
                    <a16:creationId xmlns:a16="http://schemas.microsoft.com/office/drawing/2014/main" id="{8D561210-7DC8-AB30-DEF5-9547A55022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1012" y="771745"/>
                <a:ext cx="624761" cy="624761"/>
              </a:xfrm>
              <a:prstGeom prst="rect">
                <a:avLst/>
              </a:prstGeom>
            </p:spPr>
          </p:pic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3C6B11D6-0D30-D65B-10FC-18EE58D2BE4C}"/>
                  </a:ext>
                </a:extLst>
              </p:cNvPr>
              <p:cNvSpPr txBox="1"/>
              <p:nvPr/>
            </p:nvSpPr>
            <p:spPr>
              <a:xfrm>
                <a:off x="6942625" y="1356593"/>
                <a:ext cx="1479529" cy="3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>
                  <a:defRPr sz="100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defRPr>
                </a:lvl1pPr>
              </a:lstStyle>
              <a:p>
                <a:r>
                  <a:rPr lang="zh-TW" altLang="en-US" dirty="0"/>
                  <a:t>行銷</a:t>
                </a:r>
                <a:r>
                  <a:rPr lang="en-US" altLang="zh-TW" dirty="0"/>
                  <a:t>/</a:t>
                </a:r>
                <a:r>
                  <a:rPr lang="zh-TW" altLang="en-US" dirty="0"/>
                  <a:t>客服人員</a:t>
                </a:r>
              </a:p>
            </p:txBody>
          </p:sp>
        </p:grpSp>
        <p:grpSp>
          <p:nvGrpSpPr>
            <p:cNvPr id="167" name="群組 166">
              <a:extLst>
                <a:ext uri="{FF2B5EF4-FFF2-40B4-BE49-F238E27FC236}">
                  <a16:creationId xmlns:a16="http://schemas.microsoft.com/office/drawing/2014/main" id="{7FAA43BC-EE7F-75D9-369E-8FB728A04B11}"/>
                </a:ext>
              </a:extLst>
            </p:cNvPr>
            <p:cNvGrpSpPr/>
            <p:nvPr/>
          </p:nvGrpSpPr>
          <p:grpSpPr>
            <a:xfrm>
              <a:off x="6504668" y="306119"/>
              <a:ext cx="1087339" cy="701721"/>
              <a:chOff x="5042256" y="703832"/>
              <a:chExt cx="1911949" cy="1065006"/>
            </a:xfrm>
          </p:grpSpPr>
          <p:sp>
            <p:nvSpPr>
              <p:cNvPr id="155" name="文字方塊 154">
                <a:extLst>
                  <a:ext uri="{FF2B5EF4-FFF2-40B4-BE49-F238E27FC236}">
                    <a16:creationId xmlns:a16="http://schemas.microsoft.com/office/drawing/2014/main" id="{58527A32-34E7-2D2C-22D1-7FD986DF7211}"/>
                  </a:ext>
                </a:extLst>
              </p:cNvPr>
              <p:cNvSpPr txBox="1"/>
              <p:nvPr/>
            </p:nvSpPr>
            <p:spPr>
              <a:xfrm>
                <a:off x="5042256" y="1395147"/>
                <a:ext cx="1911949" cy="373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000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數據分析使用者</a:t>
                </a:r>
                <a:endParaRPr lang="zh-TW" altLang="en-US" sz="1050" dirty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endParaRPr>
              </a:p>
            </p:txBody>
          </p:sp>
          <p:pic>
            <p:nvPicPr>
              <p:cNvPr id="166" name="圖片 165">
                <a:extLst>
                  <a:ext uri="{FF2B5EF4-FFF2-40B4-BE49-F238E27FC236}">
                    <a16:creationId xmlns:a16="http://schemas.microsoft.com/office/drawing/2014/main" id="{A25A2B10-2D8A-4CA7-44BE-A21F13B84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8990" y="703832"/>
                <a:ext cx="1243964" cy="760586"/>
              </a:xfrm>
              <a:prstGeom prst="rect">
                <a:avLst/>
              </a:prstGeom>
            </p:spPr>
          </p:pic>
        </p:grpSp>
      </p:grpSp>
      <p:grpSp>
        <p:nvGrpSpPr>
          <p:cNvPr id="256" name="群組 255">
            <a:extLst>
              <a:ext uri="{FF2B5EF4-FFF2-40B4-BE49-F238E27FC236}">
                <a16:creationId xmlns:a16="http://schemas.microsoft.com/office/drawing/2014/main" id="{718BDFA4-A776-ACB8-0BA4-41177C2A047E}"/>
              </a:ext>
            </a:extLst>
          </p:cNvPr>
          <p:cNvGrpSpPr/>
          <p:nvPr/>
        </p:nvGrpSpPr>
        <p:grpSpPr>
          <a:xfrm>
            <a:off x="7413624" y="5069292"/>
            <a:ext cx="1641963" cy="1284579"/>
            <a:chOff x="9896306" y="5059275"/>
            <a:chExt cx="1641963" cy="1284579"/>
          </a:xfrm>
        </p:grpSpPr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902AACDE-604C-5511-BD32-D31BFB234339}"/>
                </a:ext>
              </a:extLst>
            </p:cNvPr>
            <p:cNvGrpSpPr/>
            <p:nvPr/>
          </p:nvGrpSpPr>
          <p:grpSpPr>
            <a:xfrm>
              <a:off x="9944884" y="5336510"/>
              <a:ext cx="1593385" cy="978059"/>
              <a:chOff x="7917259" y="1771923"/>
              <a:chExt cx="1593385" cy="978059"/>
            </a:xfrm>
          </p:grpSpPr>
          <p:pic>
            <p:nvPicPr>
              <p:cNvPr id="70" name="圖片 51">
                <a:extLst>
                  <a:ext uri="{FF2B5EF4-FFF2-40B4-BE49-F238E27FC236}">
                    <a16:creationId xmlns:a16="http://schemas.microsoft.com/office/drawing/2014/main" id="{2DD05AB6-AABA-F37A-BFDC-F1ACD75899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27218" y="1771923"/>
                <a:ext cx="687878" cy="6869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1" name="圖片 51">
                <a:extLst>
                  <a:ext uri="{FF2B5EF4-FFF2-40B4-BE49-F238E27FC236}">
                    <a16:creationId xmlns:a16="http://schemas.microsoft.com/office/drawing/2014/main" id="{C5FD6080-6BE0-23A3-21E4-57461D310D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5957" y="1771923"/>
                <a:ext cx="687878" cy="6869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CDA5078E-7635-8FE0-8525-6DB87C736D83}"/>
                  </a:ext>
                </a:extLst>
              </p:cNvPr>
              <p:cNvSpPr txBox="1"/>
              <p:nvPr/>
            </p:nvSpPr>
            <p:spPr>
              <a:xfrm>
                <a:off x="7917259" y="2442205"/>
                <a:ext cx="15933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CDP EAI Server</a:t>
                </a:r>
                <a:endParaRPr lang="zh-TW" altLang="en-US" sz="1600" b="1" dirty="0">
                  <a:solidFill>
                    <a:srgbClr val="FF0000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3" name="矩形: 圓角 222">
              <a:extLst>
                <a:ext uri="{FF2B5EF4-FFF2-40B4-BE49-F238E27FC236}">
                  <a16:creationId xmlns:a16="http://schemas.microsoft.com/office/drawing/2014/main" id="{6C06DF12-B088-3732-22F9-7015857D66D5}"/>
                </a:ext>
              </a:extLst>
            </p:cNvPr>
            <p:cNvSpPr/>
            <p:nvPr/>
          </p:nvSpPr>
          <p:spPr>
            <a:xfrm>
              <a:off x="9896306" y="5059275"/>
              <a:ext cx="1632655" cy="1284579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endParaRPr>
            </a:p>
          </p:txBody>
        </p:sp>
      </p:grpSp>
      <p:cxnSp>
        <p:nvCxnSpPr>
          <p:cNvPr id="241" name="直線單箭頭接點 240">
            <a:extLst>
              <a:ext uri="{FF2B5EF4-FFF2-40B4-BE49-F238E27FC236}">
                <a16:creationId xmlns:a16="http://schemas.microsoft.com/office/drawing/2014/main" id="{6D6D0108-1217-20D1-6860-B88A3C0B1DE0}"/>
              </a:ext>
            </a:extLst>
          </p:cNvPr>
          <p:cNvCxnSpPr/>
          <p:nvPr/>
        </p:nvCxnSpPr>
        <p:spPr>
          <a:xfrm>
            <a:off x="8182439" y="2559753"/>
            <a:ext cx="0" cy="47353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單箭頭接點 246">
            <a:extLst>
              <a:ext uri="{FF2B5EF4-FFF2-40B4-BE49-F238E27FC236}">
                <a16:creationId xmlns:a16="http://schemas.microsoft.com/office/drawing/2014/main" id="{4F49AEB1-F4A2-D55E-49D3-539E13FFB070}"/>
              </a:ext>
            </a:extLst>
          </p:cNvPr>
          <p:cNvCxnSpPr>
            <a:cxnSpLocks/>
          </p:cNvCxnSpPr>
          <p:nvPr/>
        </p:nvCxnSpPr>
        <p:spPr>
          <a:xfrm>
            <a:off x="8171409" y="789709"/>
            <a:ext cx="5947" cy="33989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單箭頭接點 247">
            <a:extLst>
              <a:ext uri="{FF2B5EF4-FFF2-40B4-BE49-F238E27FC236}">
                <a16:creationId xmlns:a16="http://schemas.microsoft.com/office/drawing/2014/main" id="{8C89733D-753E-A581-EB5C-7638ADCC7C6A}"/>
              </a:ext>
            </a:extLst>
          </p:cNvPr>
          <p:cNvCxnSpPr>
            <a:cxnSpLocks/>
          </p:cNvCxnSpPr>
          <p:nvPr/>
        </p:nvCxnSpPr>
        <p:spPr>
          <a:xfrm flipV="1">
            <a:off x="5370022" y="3550401"/>
            <a:ext cx="1787678" cy="2551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單箭頭接點 254">
            <a:extLst>
              <a:ext uri="{FF2B5EF4-FFF2-40B4-BE49-F238E27FC236}">
                <a16:creationId xmlns:a16="http://schemas.microsoft.com/office/drawing/2014/main" id="{85146749-7972-225A-59DC-FA5675B2D8DE}"/>
              </a:ext>
            </a:extLst>
          </p:cNvPr>
          <p:cNvCxnSpPr>
            <a:cxnSpLocks/>
          </p:cNvCxnSpPr>
          <p:nvPr/>
        </p:nvCxnSpPr>
        <p:spPr>
          <a:xfrm flipV="1">
            <a:off x="8180995" y="4492085"/>
            <a:ext cx="3459" cy="46312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文字方塊 262">
            <a:extLst>
              <a:ext uri="{FF2B5EF4-FFF2-40B4-BE49-F238E27FC236}">
                <a16:creationId xmlns:a16="http://schemas.microsoft.com/office/drawing/2014/main" id="{6194C83D-710F-DADD-9AA5-3D96CD9BAB73}"/>
              </a:ext>
            </a:extLst>
          </p:cNvPr>
          <p:cNvSpPr txBox="1"/>
          <p:nvPr/>
        </p:nvSpPr>
        <p:spPr>
          <a:xfrm>
            <a:off x="71555" y="71291"/>
            <a:ext cx="860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i="1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Internet</a:t>
            </a:r>
            <a:endParaRPr lang="zh-TW" altLang="en-US" sz="1600" b="1" i="1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292" name="文字方塊 291">
            <a:extLst>
              <a:ext uri="{FF2B5EF4-FFF2-40B4-BE49-F238E27FC236}">
                <a16:creationId xmlns:a16="http://schemas.microsoft.com/office/drawing/2014/main" id="{E6E670A0-0785-D65A-A335-044A0B3E4B6F}"/>
              </a:ext>
            </a:extLst>
          </p:cNvPr>
          <p:cNvSpPr txBox="1"/>
          <p:nvPr/>
        </p:nvSpPr>
        <p:spPr>
          <a:xfrm>
            <a:off x="7771496" y="3745670"/>
            <a:ext cx="1002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10.20.2.15</a:t>
            </a:r>
            <a:endParaRPr lang="zh-TW" altLang="en-US" sz="105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D85038C-92DB-3965-CD46-D6F568956E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817" y="3135722"/>
            <a:ext cx="704227" cy="704227"/>
          </a:xfrm>
          <a:prstGeom prst="rect">
            <a:avLst/>
          </a:prstGeom>
          <a:ln>
            <a:prstDash val="sysDash"/>
            <a:tailEnd type="triangle"/>
          </a:ln>
        </p:spPr>
      </p:pic>
      <p:cxnSp>
        <p:nvCxnSpPr>
          <p:cNvPr id="353" name="直線接點 352">
            <a:extLst>
              <a:ext uri="{FF2B5EF4-FFF2-40B4-BE49-F238E27FC236}">
                <a16:creationId xmlns:a16="http://schemas.microsoft.com/office/drawing/2014/main" id="{D89526D7-6561-C14B-B5C6-64C52EE43E20}"/>
              </a:ext>
            </a:extLst>
          </p:cNvPr>
          <p:cNvCxnSpPr>
            <a:cxnSpLocks/>
          </p:cNvCxnSpPr>
          <p:nvPr/>
        </p:nvCxnSpPr>
        <p:spPr>
          <a:xfrm flipH="1">
            <a:off x="5448407" y="23729"/>
            <a:ext cx="9307" cy="668157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1" name="文字方塊 360">
            <a:extLst>
              <a:ext uri="{FF2B5EF4-FFF2-40B4-BE49-F238E27FC236}">
                <a16:creationId xmlns:a16="http://schemas.microsoft.com/office/drawing/2014/main" id="{530EE6AE-8CB2-12DC-5A2C-8B9FF3BD7A67}"/>
              </a:ext>
            </a:extLst>
          </p:cNvPr>
          <p:cNvSpPr txBox="1"/>
          <p:nvPr/>
        </p:nvSpPr>
        <p:spPr>
          <a:xfrm>
            <a:off x="1849387" y="51130"/>
            <a:ext cx="1001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i="1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Intranet (DMZ)</a:t>
            </a:r>
            <a:endParaRPr lang="zh-TW" altLang="en-US" sz="1600" b="1" i="1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370" name="文字方塊 369">
            <a:extLst>
              <a:ext uri="{FF2B5EF4-FFF2-40B4-BE49-F238E27FC236}">
                <a16:creationId xmlns:a16="http://schemas.microsoft.com/office/drawing/2014/main" id="{2F37C83B-8607-880E-4B1A-9A7181D33D96}"/>
              </a:ext>
            </a:extLst>
          </p:cNvPr>
          <p:cNvSpPr txBox="1"/>
          <p:nvPr/>
        </p:nvSpPr>
        <p:spPr>
          <a:xfrm>
            <a:off x="5475424" y="51130"/>
            <a:ext cx="1001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i="1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Intranet</a:t>
            </a:r>
            <a:endParaRPr lang="zh-TW" altLang="en-US" sz="1600" b="1" i="1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grpSp>
        <p:nvGrpSpPr>
          <p:cNvPr id="373" name="群組 372">
            <a:extLst>
              <a:ext uri="{FF2B5EF4-FFF2-40B4-BE49-F238E27FC236}">
                <a16:creationId xmlns:a16="http://schemas.microsoft.com/office/drawing/2014/main" id="{BC535575-F1F5-E62F-A4BE-B3E92081D88F}"/>
              </a:ext>
            </a:extLst>
          </p:cNvPr>
          <p:cNvGrpSpPr/>
          <p:nvPr/>
        </p:nvGrpSpPr>
        <p:grpSpPr>
          <a:xfrm>
            <a:off x="9771437" y="5438836"/>
            <a:ext cx="1498530" cy="903288"/>
            <a:chOff x="8506152" y="2735471"/>
            <a:chExt cx="1498530" cy="903288"/>
          </a:xfrm>
        </p:grpSpPr>
        <p:grpSp>
          <p:nvGrpSpPr>
            <p:cNvPr id="374" name="Group 115">
              <a:extLst>
                <a:ext uri="{FF2B5EF4-FFF2-40B4-BE49-F238E27FC236}">
                  <a16:creationId xmlns:a16="http://schemas.microsoft.com/office/drawing/2014/main" id="{999EAE1C-D768-B332-9063-F0272F1FD3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38133" y="2735471"/>
              <a:ext cx="550862" cy="647700"/>
              <a:chOff x="3326" y="3076"/>
              <a:chExt cx="347" cy="408"/>
            </a:xfrm>
          </p:grpSpPr>
          <p:pic>
            <p:nvPicPr>
              <p:cNvPr id="376" name="Picture 9" descr="HIS">
                <a:extLst>
                  <a:ext uri="{FF2B5EF4-FFF2-40B4-BE49-F238E27FC236}">
                    <a16:creationId xmlns:a16="http://schemas.microsoft.com/office/drawing/2014/main" id="{FF320D8E-614D-C92B-9833-A5E47ADD4FB8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tags r:id="rId1"/>
                </p:custDataLst>
              </p:nvPr>
            </p:nvPicPr>
            <p:blipFill>
              <a:blip r:embed="rId8">
                <a:clrChange>
                  <a:clrFrom>
                    <a:srgbClr val="08369A"/>
                  </a:clrFrom>
                  <a:clrTo>
                    <a:srgbClr val="08369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26" y="3076"/>
                <a:ext cx="308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7" name="Picture 8" descr="db">
                <a:extLst>
                  <a:ext uri="{FF2B5EF4-FFF2-40B4-BE49-F238E27FC236}">
                    <a16:creationId xmlns:a16="http://schemas.microsoft.com/office/drawing/2014/main" id="{B238C834-F713-5140-6CB1-66A20CEC59B8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tags r:id="rId2"/>
                </p:custDataLst>
              </p:nvPr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3" y="3274"/>
                <a:ext cx="13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75" name="文字方塊 374">
              <a:extLst>
                <a:ext uri="{FF2B5EF4-FFF2-40B4-BE49-F238E27FC236}">
                  <a16:creationId xmlns:a16="http://schemas.microsoft.com/office/drawing/2014/main" id="{03A1D788-D5B5-0841-0A8A-3C4CF80E43AB}"/>
                </a:ext>
              </a:extLst>
            </p:cNvPr>
            <p:cNvSpPr txBox="1"/>
            <p:nvPr/>
          </p:nvSpPr>
          <p:spPr>
            <a:xfrm>
              <a:off x="8506152" y="3330982"/>
              <a:ext cx="14985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Exadata/CMDM</a:t>
              </a:r>
              <a:endParaRPr lang="zh-TW" altLang="en-US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endParaRPr>
            </a:p>
          </p:txBody>
        </p:sp>
      </p:grpSp>
      <p:cxnSp>
        <p:nvCxnSpPr>
          <p:cNvPr id="380" name="直線單箭頭接點 379">
            <a:extLst>
              <a:ext uri="{FF2B5EF4-FFF2-40B4-BE49-F238E27FC236}">
                <a16:creationId xmlns:a16="http://schemas.microsoft.com/office/drawing/2014/main" id="{800E50F7-5617-462A-B88C-D81CEC3E0C58}"/>
              </a:ext>
            </a:extLst>
          </p:cNvPr>
          <p:cNvCxnSpPr>
            <a:cxnSpLocks/>
          </p:cNvCxnSpPr>
          <p:nvPr/>
        </p:nvCxnSpPr>
        <p:spPr>
          <a:xfrm flipV="1">
            <a:off x="9154180" y="5972191"/>
            <a:ext cx="837751" cy="1338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矩形: 圓角 398">
            <a:extLst>
              <a:ext uri="{FF2B5EF4-FFF2-40B4-BE49-F238E27FC236}">
                <a16:creationId xmlns:a16="http://schemas.microsoft.com/office/drawing/2014/main" id="{5454DB6A-D91C-85C9-F7EC-3FFF2BA3BCC8}"/>
              </a:ext>
            </a:extLst>
          </p:cNvPr>
          <p:cNvSpPr/>
          <p:nvPr/>
        </p:nvSpPr>
        <p:spPr>
          <a:xfrm>
            <a:off x="7357512" y="3124744"/>
            <a:ext cx="1800999" cy="128457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grpSp>
        <p:nvGrpSpPr>
          <p:cNvPr id="406" name="群組 405">
            <a:extLst>
              <a:ext uri="{FF2B5EF4-FFF2-40B4-BE49-F238E27FC236}">
                <a16:creationId xmlns:a16="http://schemas.microsoft.com/office/drawing/2014/main" id="{60EE75FC-9F0F-CD14-0456-EBA583853BE4}"/>
              </a:ext>
            </a:extLst>
          </p:cNvPr>
          <p:cNvGrpSpPr/>
          <p:nvPr/>
        </p:nvGrpSpPr>
        <p:grpSpPr>
          <a:xfrm>
            <a:off x="10093448" y="1403288"/>
            <a:ext cx="745974" cy="981403"/>
            <a:chOff x="10362082" y="1587854"/>
            <a:chExt cx="745974" cy="981403"/>
          </a:xfrm>
        </p:grpSpPr>
        <p:pic>
          <p:nvPicPr>
            <p:cNvPr id="403" name="圖片 51">
              <a:extLst>
                <a:ext uri="{FF2B5EF4-FFF2-40B4-BE49-F238E27FC236}">
                  <a16:creationId xmlns:a16="http://schemas.microsoft.com/office/drawing/2014/main" id="{67D54A72-1080-F3B1-0212-26C849F9C0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2082" y="1587854"/>
              <a:ext cx="745974" cy="744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5" name="文字方塊 404">
              <a:extLst>
                <a:ext uri="{FF2B5EF4-FFF2-40B4-BE49-F238E27FC236}">
                  <a16:creationId xmlns:a16="http://schemas.microsoft.com/office/drawing/2014/main" id="{FDEC025C-2B27-C44D-F5D9-F7CE9374ADC3}"/>
                </a:ext>
              </a:extLst>
            </p:cNvPr>
            <p:cNvSpPr txBox="1"/>
            <p:nvPr/>
          </p:nvSpPr>
          <p:spPr>
            <a:xfrm>
              <a:off x="10366579" y="2261480"/>
              <a:ext cx="6572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140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1pPr>
            </a:lstStyle>
            <a:p>
              <a:r>
                <a:rPr lang="en-US" altLang="zh-TW" dirty="0"/>
                <a:t>LDAP</a:t>
              </a:r>
              <a:endParaRPr lang="zh-TW" altLang="en-US" dirty="0"/>
            </a:p>
          </p:txBody>
        </p:sp>
      </p:grpSp>
      <p:cxnSp>
        <p:nvCxnSpPr>
          <p:cNvPr id="407" name="直線單箭頭接點 406">
            <a:extLst>
              <a:ext uri="{FF2B5EF4-FFF2-40B4-BE49-F238E27FC236}">
                <a16:creationId xmlns:a16="http://schemas.microsoft.com/office/drawing/2014/main" id="{1AB9417D-10DF-088C-C3D3-767B97D86461}"/>
              </a:ext>
            </a:extLst>
          </p:cNvPr>
          <p:cNvCxnSpPr>
            <a:cxnSpLocks/>
          </p:cNvCxnSpPr>
          <p:nvPr/>
        </p:nvCxnSpPr>
        <p:spPr>
          <a:xfrm flipV="1">
            <a:off x="9231566" y="1833690"/>
            <a:ext cx="760365" cy="887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文字方塊 413">
            <a:extLst>
              <a:ext uri="{FF2B5EF4-FFF2-40B4-BE49-F238E27FC236}">
                <a16:creationId xmlns:a16="http://schemas.microsoft.com/office/drawing/2014/main" id="{AA7E37A1-C0D6-A2CB-B744-C8BB89526957}"/>
              </a:ext>
            </a:extLst>
          </p:cNvPr>
          <p:cNvSpPr txBox="1"/>
          <p:nvPr/>
        </p:nvSpPr>
        <p:spPr>
          <a:xfrm>
            <a:off x="7825256" y="5089482"/>
            <a:ext cx="824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新機</a:t>
            </a:r>
            <a:r>
              <a:rPr lang="en-US" altLang="zh-TW" sz="1400" b="1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VM</a:t>
            </a:r>
            <a:endParaRPr lang="zh-TW" altLang="en-US" sz="1600" b="1" dirty="0">
              <a:solidFill>
                <a:srgbClr val="FF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grpSp>
        <p:nvGrpSpPr>
          <p:cNvPr id="433" name="群組 432">
            <a:extLst>
              <a:ext uri="{FF2B5EF4-FFF2-40B4-BE49-F238E27FC236}">
                <a16:creationId xmlns:a16="http://schemas.microsoft.com/office/drawing/2014/main" id="{693D0794-886E-8A4F-581E-8DAB55C2ABC8}"/>
              </a:ext>
            </a:extLst>
          </p:cNvPr>
          <p:cNvGrpSpPr/>
          <p:nvPr/>
        </p:nvGrpSpPr>
        <p:grpSpPr>
          <a:xfrm>
            <a:off x="5721669" y="4065599"/>
            <a:ext cx="1114933" cy="1033778"/>
            <a:chOff x="10173890" y="1587854"/>
            <a:chExt cx="1114933" cy="1033778"/>
          </a:xfrm>
        </p:grpSpPr>
        <p:pic>
          <p:nvPicPr>
            <p:cNvPr id="434" name="圖片 51">
              <a:extLst>
                <a:ext uri="{FF2B5EF4-FFF2-40B4-BE49-F238E27FC236}">
                  <a16:creationId xmlns:a16="http://schemas.microsoft.com/office/drawing/2014/main" id="{B0A6D2AD-E38B-3C3E-03AF-F50452A109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2082" y="1587854"/>
              <a:ext cx="745974" cy="744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5" name="文字方塊 434">
              <a:extLst>
                <a:ext uri="{FF2B5EF4-FFF2-40B4-BE49-F238E27FC236}">
                  <a16:creationId xmlns:a16="http://schemas.microsoft.com/office/drawing/2014/main" id="{2A9CC3A5-8385-4291-6673-D3FEEB15CD68}"/>
                </a:ext>
              </a:extLst>
            </p:cNvPr>
            <p:cNvSpPr txBox="1"/>
            <p:nvPr/>
          </p:nvSpPr>
          <p:spPr>
            <a:xfrm>
              <a:off x="10173890" y="2313855"/>
              <a:ext cx="11149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140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1pPr>
            </a:lstStyle>
            <a:p>
              <a:r>
                <a:rPr lang="en-US" altLang="zh-TW" dirty="0"/>
                <a:t>Mail Server</a:t>
              </a:r>
              <a:endParaRPr lang="zh-TW" altLang="en-US" dirty="0"/>
            </a:p>
          </p:txBody>
        </p:sp>
      </p:grpSp>
      <p:cxnSp>
        <p:nvCxnSpPr>
          <p:cNvPr id="436" name="直線單箭頭接點 435">
            <a:extLst>
              <a:ext uri="{FF2B5EF4-FFF2-40B4-BE49-F238E27FC236}">
                <a16:creationId xmlns:a16="http://schemas.microsoft.com/office/drawing/2014/main" id="{2AA9CCAF-D4E8-992D-4834-82F7FEF1845E}"/>
              </a:ext>
            </a:extLst>
          </p:cNvPr>
          <p:cNvCxnSpPr>
            <a:cxnSpLocks/>
          </p:cNvCxnSpPr>
          <p:nvPr/>
        </p:nvCxnSpPr>
        <p:spPr>
          <a:xfrm flipH="1" flipV="1">
            <a:off x="6844027" y="4834010"/>
            <a:ext cx="387078" cy="25071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單箭頭接點 438">
            <a:extLst>
              <a:ext uri="{FF2B5EF4-FFF2-40B4-BE49-F238E27FC236}">
                <a16:creationId xmlns:a16="http://schemas.microsoft.com/office/drawing/2014/main" id="{A582B252-4D5D-311A-F99A-EB617F0D72F6}"/>
              </a:ext>
            </a:extLst>
          </p:cNvPr>
          <p:cNvCxnSpPr>
            <a:cxnSpLocks/>
          </p:cNvCxnSpPr>
          <p:nvPr/>
        </p:nvCxnSpPr>
        <p:spPr>
          <a:xfrm>
            <a:off x="2901627" y="3534960"/>
            <a:ext cx="53825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2" name="群組 461">
            <a:extLst>
              <a:ext uri="{FF2B5EF4-FFF2-40B4-BE49-F238E27FC236}">
                <a16:creationId xmlns:a16="http://schemas.microsoft.com/office/drawing/2014/main" id="{2658EDD7-0F99-F374-16E2-AE68AF7A2D3F}"/>
              </a:ext>
            </a:extLst>
          </p:cNvPr>
          <p:cNvGrpSpPr/>
          <p:nvPr/>
        </p:nvGrpSpPr>
        <p:grpSpPr>
          <a:xfrm>
            <a:off x="7413624" y="1212996"/>
            <a:ext cx="1641963" cy="1284579"/>
            <a:chOff x="10179865" y="1271681"/>
            <a:chExt cx="1641963" cy="1284579"/>
          </a:xfrm>
        </p:grpSpPr>
        <p:sp>
          <p:nvSpPr>
            <p:cNvPr id="413" name="文字方塊 412">
              <a:extLst>
                <a:ext uri="{FF2B5EF4-FFF2-40B4-BE49-F238E27FC236}">
                  <a16:creationId xmlns:a16="http://schemas.microsoft.com/office/drawing/2014/main" id="{16A7DF19-0B40-F136-CBC4-3E8EB09A6590}"/>
                </a:ext>
              </a:extLst>
            </p:cNvPr>
            <p:cNvSpPr txBox="1"/>
            <p:nvPr/>
          </p:nvSpPr>
          <p:spPr>
            <a:xfrm>
              <a:off x="10580852" y="1288969"/>
              <a:ext cx="8242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rgbClr val="FF0000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新機</a:t>
              </a:r>
              <a:r>
                <a:rPr lang="en-US" altLang="zh-TW" sz="1400" b="1" dirty="0">
                  <a:solidFill>
                    <a:srgbClr val="FF0000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VM</a:t>
              </a:r>
              <a:endParaRPr lang="zh-TW" alt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endParaRPr>
            </a:p>
          </p:txBody>
        </p:sp>
        <p:grpSp>
          <p:nvGrpSpPr>
            <p:cNvPr id="456" name="群組 455">
              <a:extLst>
                <a:ext uri="{FF2B5EF4-FFF2-40B4-BE49-F238E27FC236}">
                  <a16:creationId xmlns:a16="http://schemas.microsoft.com/office/drawing/2014/main" id="{CF0D2083-5F38-E210-CC3A-57EFA7B557C3}"/>
                </a:ext>
              </a:extLst>
            </p:cNvPr>
            <p:cNvGrpSpPr/>
            <p:nvPr/>
          </p:nvGrpSpPr>
          <p:grpSpPr>
            <a:xfrm>
              <a:off x="10179865" y="1271681"/>
              <a:ext cx="1641963" cy="1284579"/>
              <a:chOff x="9896306" y="5059275"/>
              <a:chExt cx="1641963" cy="1284579"/>
            </a:xfrm>
          </p:grpSpPr>
          <p:grpSp>
            <p:nvGrpSpPr>
              <p:cNvPr id="457" name="群組 456">
                <a:extLst>
                  <a:ext uri="{FF2B5EF4-FFF2-40B4-BE49-F238E27FC236}">
                    <a16:creationId xmlns:a16="http://schemas.microsoft.com/office/drawing/2014/main" id="{82F6831B-267D-B2CE-0D85-39958DD0ED8F}"/>
                  </a:ext>
                </a:extLst>
              </p:cNvPr>
              <p:cNvGrpSpPr/>
              <p:nvPr/>
            </p:nvGrpSpPr>
            <p:grpSpPr>
              <a:xfrm>
                <a:off x="9944884" y="5336510"/>
                <a:ext cx="1593385" cy="978059"/>
                <a:chOff x="7917259" y="1771923"/>
                <a:chExt cx="1593385" cy="978059"/>
              </a:xfrm>
            </p:grpSpPr>
            <p:pic>
              <p:nvPicPr>
                <p:cNvPr id="459" name="圖片 51">
                  <a:extLst>
                    <a:ext uri="{FF2B5EF4-FFF2-40B4-BE49-F238E27FC236}">
                      <a16:creationId xmlns:a16="http://schemas.microsoft.com/office/drawing/2014/main" id="{D7C6EDC6-2176-5EC4-D999-FE4B9BA1751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27218" y="1771923"/>
                  <a:ext cx="687878" cy="6869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60" name="圖片 51">
                  <a:extLst>
                    <a:ext uri="{FF2B5EF4-FFF2-40B4-BE49-F238E27FC236}">
                      <a16:creationId xmlns:a16="http://schemas.microsoft.com/office/drawing/2014/main" id="{749EBF07-741D-9658-1466-80A31223AB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75957" y="1771923"/>
                  <a:ext cx="687878" cy="6869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61" name="文字方塊 460">
                  <a:extLst>
                    <a:ext uri="{FF2B5EF4-FFF2-40B4-BE49-F238E27FC236}">
                      <a16:creationId xmlns:a16="http://schemas.microsoft.com/office/drawing/2014/main" id="{517B077B-08AE-76A2-7F11-AF4112547785}"/>
                    </a:ext>
                  </a:extLst>
                </p:cNvPr>
                <p:cNvSpPr txBox="1"/>
                <p:nvPr/>
              </p:nvSpPr>
              <p:spPr>
                <a:xfrm>
                  <a:off x="7917259" y="2442205"/>
                  <a:ext cx="159338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b="1" dirty="0">
                      <a:solidFill>
                        <a:srgbClr val="FF0000"/>
                      </a:solidFill>
                      <a:latin typeface="Arial" panose="020B0604020202020204" pitchFamily="34" charset="0"/>
                      <a:ea typeface="標楷體" panose="03000509000000000000" pitchFamily="65" charset="-120"/>
                      <a:cs typeface="Arial" panose="020B0604020202020204" pitchFamily="34" charset="0"/>
                    </a:rPr>
                    <a:t>CDP AP Server</a:t>
                  </a:r>
                  <a:endParaRPr lang="zh-TW" altLang="en-US" sz="16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58" name="矩形: 圓角 457">
                <a:extLst>
                  <a:ext uri="{FF2B5EF4-FFF2-40B4-BE49-F238E27FC236}">
                    <a16:creationId xmlns:a16="http://schemas.microsoft.com/office/drawing/2014/main" id="{A2157C49-22CE-E847-0EFC-E42DA514F5A3}"/>
                  </a:ext>
                </a:extLst>
              </p:cNvPr>
              <p:cNvSpPr/>
              <p:nvPr/>
            </p:nvSpPr>
            <p:spPr>
              <a:xfrm>
                <a:off x="9896306" y="5059275"/>
                <a:ext cx="1632655" cy="1284579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63" name="群組 462">
            <a:extLst>
              <a:ext uri="{FF2B5EF4-FFF2-40B4-BE49-F238E27FC236}">
                <a16:creationId xmlns:a16="http://schemas.microsoft.com/office/drawing/2014/main" id="{83E7053A-B3E5-2E15-6D1E-3578379449C3}"/>
              </a:ext>
            </a:extLst>
          </p:cNvPr>
          <p:cNvGrpSpPr/>
          <p:nvPr/>
        </p:nvGrpSpPr>
        <p:grpSpPr>
          <a:xfrm>
            <a:off x="3638560" y="2955220"/>
            <a:ext cx="1641963" cy="1284579"/>
            <a:chOff x="10179865" y="1271681"/>
            <a:chExt cx="1641963" cy="1284579"/>
          </a:xfrm>
        </p:grpSpPr>
        <p:sp>
          <p:nvSpPr>
            <p:cNvPr id="464" name="文字方塊 463">
              <a:extLst>
                <a:ext uri="{FF2B5EF4-FFF2-40B4-BE49-F238E27FC236}">
                  <a16:creationId xmlns:a16="http://schemas.microsoft.com/office/drawing/2014/main" id="{59912DE1-4892-7755-5B84-63089BB22EE3}"/>
                </a:ext>
              </a:extLst>
            </p:cNvPr>
            <p:cNvSpPr txBox="1"/>
            <p:nvPr/>
          </p:nvSpPr>
          <p:spPr>
            <a:xfrm>
              <a:off x="10580852" y="1288969"/>
              <a:ext cx="8242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rgbClr val="FF0000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新機</a:t>
              </a:r>
              <a:r>
                <a:rPr lang="en-US" altLang="zh-TW" sz="1400" b="1" dirty="0">
                  <a:solidFill>
                    <a:srgbClr val="FF0000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VM</a:t>
              </a:r>
              <a:endParaRPr lang="zh-TW" alt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endParaRPr>
            </a:p>
          </p:txBody>
        </p:sp>
        <p:grpSp>
          <p:nvGrpSpPr>
            <p:cNvPr id="465" name="群組 464">
              <a:extLst>
                <a:ext uri="{FF2B5EF4-FFF2-40B4-BE49-F238E27FC236}">
                  <a16:creationId xmlns:a16="http://schemas.microsoft.com/office/drawing/2014/main" id="{1D9D43DC-179D-9DFC-CF1B-B9A15D73C706}"/>
                </a:ext>
              </a:extLst>
            </p:cNvPr>
            <p:cNvGrpSpPr/>
            <p:nvPr/>
          </p:nvGrpSpPr>
          <p:grpSpPr>
            <a:xfrm>
              <a:off x="10179865" y="1271681"/>
              <a:ext cx="1641963" cy="1284579"/>
              <a:chOff x="9896306" y="5059275"/>
              <a:chExt cx="1641963" cy="1284579"/>
            </a:xfrm>
          </p:grpSpPr>
          <p:grpSp>
            <p:nvGrpSpPr>
              <p:cNvPr id="466" name="群組 465">
                <a:extLst>
                  <a:ext uri="{FF2B5EF4-FFF2-40B4-BE49-F238E27FC236}">
                    <a16:creationId xmlns:a16="http://schemas.microsoft.com/office/drawing/2014/main" id="{88F53990-99F4-B0DC-F95A-D9D177E88587}"/>
                  </a:ext>
                </a:extLst>
              </p:cNvPr>
              <p:cNvGrpSpPr/>
              <p:nvPr/>
            </p:nvGrpSpPr>
            <p:grpSpPr>
              <a:xfrm>
                <a:off x="9944884" y="5336510"/>
                <a:ext cx="1593385" cy="978059"/>
                <a:chOff x="7917259" y="1771923"/>
                <a:chExt cx="1593385" cy="978059"/>
              </a:xfrm>
            </p:grpSpPr>
            <p:pic>
              <p:nvPicPr>
                <p:cNvPr id="468" name="圖片 51">
                  <a:extLst>
                    <a:ext uri="{FF2B5EF4-FFF2-40B4-BE49-F238E27FC236}">
                      <a16:creationId xmlns:a16="http://schemas.microsoft.com/office/drawing/2014/main" id="{6E4F466B-43B3-A04F-5988-A23E7390933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27218" y="1771923"/>
                  <a:ext cx="687878" cy="6869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69" name="圖片 51">
                  <a:extLst>
                    <a:ext uri="{FF2B5EF4-FFF2-40B4-BE49-F238E27FC236}">
                      <a16:creationId xmlns:a16="http://schemas.microsoft.com/office/drawing/2014/main" id="{31260A74-D034-82FA-59C4-DC4A35D4000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75957" y="1771923"/>
                  <a:ext cx="687878" cy="6869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70" name="文字方塊 469">
                  <a:extLst>
                    <a:ext uri="{FF2B5EF4-FFF2-40B4-BE49-F238E27FC236}">
                      <a16:creationId xmlns:a16="http://schemas.microsoft.com/office/drawing/2014/main" id="{30E2A66B-F540-F170-3A4B-D5B87F41E96C}"/>
                    </a:ext>
                  </a:extLst>
                </p:cNvPr>
                <p:cNvSpPr txBox="1"/>
                <p:nvPr/>
              </p:nvSpPr>
              <p:spPr>
                <a:xfrm>
                  <a:off x="7917259" y="2442205"/>
                  <a:ext cx="159338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b="1" dirty="0">
                      <a:solidFill>
                        <a:srgbClr val="FF0000"/>
                      </a:solidFill>
                      <a:latin typeface="Arial" panose="020B0604020202020204" pitchFamily="34" charset="0"/>
                      <a:ea typeface="標楷體" panose="03000509000000000000" pitchFamily="65" charset="-120"/>
                      <a:cs typeface="Arial" panose="020B0604020202020204" pitchFamily="34" charset="0"/>
                    </a:rPr>
                    <a:t>CDP API Server</a:t>
                  </a:r>
                  <a:endParaRPr lang="zh-TW" altLang="en-US" sz="16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67" name="矩形: 圓角 466">
                <a:extLst>
                  <a:ext uri="{FF2B5EF4-FFF2-40B4-BE49-F238E27FC236}">
                    <a16:creationId xmlns:a16="http://schemas.microsoft.com/office/drawing/2014/main" id="{907B047A-842F-C64F-F88F-E4DEAA7AC25B}"/>
                  </a:ext>
                </a:extLst>
              </p:cNvPr>
              <p:cNvSpPr/>
              <p:nvPr/>
            </p:nvSpPr>
            <p:spPr>
              <a:xfrm>
                <a:off x="9896306" y="5059275"/>
                <a:ext cx="1632655" cy="1284579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BF706990-E1AD-A4D3-7F0D-32BCAAC5A0A0}"/>
              </a:ext>
            </a:extLst>
          </p:cNvPr>
          <p:cNvSpPr txBox="1"/>
          <p:nvPr/>
        </p:nvSpPr>
        <p:spPr>
          <a:xfrm>
            <a:off x="5718862" y="3234190"/>
            <a:ext cx="1098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1400"/>
            </a:lvl1pPr>
          </a:lstStyle>
          <a:p>
            <a:r>
              <a:rPr lang="en-US" altLang="zh-TW" dirty="0"/>
              <a:t>Port 1436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557270B-BED2-02EA-E0C2-590C294DDE7C}"/>
              </a:ext>
            </a:extLst>
          </p:cNvPr>
          <p:cNvSpPr txBox="1"/>
          <p:nvPr/>
        </p:nvSpPr>
        <p:spPr>
          <a:xfrm>
            <a:off x="8217267" y="2669001"/>
            <a:ext cx="897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1400"/>
            </a:lvl1pPr>
          </a:lstStyle>
          <a:p>
            <a:r>
              <a:rPr lang="en-US" altLang="zh-TW" dirty="0"/>
              <a:t>Port 1436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683B2A3-C207-6376-CD6D-8A8CF659AA64}"/>
              </a:ext>
            </a:extLst>
          </p:cNvPr>
          <p:cNvSpPr txBox="1"/>
          <p:nvPr/>
        </p:nvSpPr>
        <p:spPr>
          <a:xfrm>
            <a:off x="8216030" y="4609195"/>
            <a:ext cx="897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1400"/>
            </a:lvl1pPr>
          </a:lstStyle>
          <a:p>
            <a:r>
              <a:rPr lang="en-US" altLang="zh-TW" dirty="0"/>
              <a:t>Port 1436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3B39D7C-6068-6828-2EB5-34481AFBF843}"/>
              </a:ext>
            </a:extLst>
          </p:cNvPr>
          <p:cNvSpPr txBox="1"/>
          <p:nvPr/>
        </p:nvSpPr>
        <p:spPr>
          <a:xfrm>
            <a:off x="8262362" y="860235"/>
            <a:ext cx="981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Port 443</a:t>
            </a:r>
            <a:endParaRPr lang="zh-TW" altLang="en-US" sz="1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4504CCD-C5C4-FF58-57E3-F29EC9B12C96}"/>
              </a:ext>
            </a:extLst>
          </p:cNvPr>
          <p:cNvSpPr txBox="1"/>
          <p:nvPr/>
        </p:nvSpPr>
        <p:spPr>
          <a:xfrm>
            <a:off x="2764585" y="3169151"/>
            <a:ext cx="80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1400"/>
            </a:lvl1pPr>
          </a:lstStyle>
          <a:p>
            <a:r>
              <a:rPr lang="en-US" altLang="zh-TW" dirty="0"/>
              <a:t>Port 443</a:t>
            </a:r>
            <a:endParaRPr lang="zh-TW" altLang="en-US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CEECB18D-156F-AFF0-0AD7-D6305724AEFD}"/>
              </a:ext>
            </a:extLst>
          </p:cNvPr>
          <p:cNvGrpSpPr/>
          <p:nvPr/>
        </p:nvGrpSpPr>
        <p:grpSpPr>
          <a:xfrm>
            <a:off x="5717262" y="1420239"/>
            <a:ext cx="1114933" cy="1033778"/>
            <a:chOff x="10173890" y="1587854"/>
            <a:chExt cx="1114933" cy="1033778"/>
          </a:xfrm>
        </p:grpSpPr>
        <p:pic>
          <p:nvPicPr>
            <p:cNvPr id="18" name="圖片 51">
              <a:extLst>
                <a:ext uri="{FF2B5EF4-FFF2-40B4-BE49-F238E27FC236}">
                  <a16:creationId xmlns:a16="http://schemas.microsoft.com/office/drawing/2014/main" id="{3B37FC57-136D-C921-0B47-29A645CCFF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2082" y="1587854"/>
              <a:ext cx="745974" cy="744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39337F3-77E9-37A9-B986-4ADD56AC3282}"/>
                </a:ext>
              </a:extLst>
            </p:cNvPr>
            <p:cNvSpPr txBox="1"/>
            <p:nvPr/>
          </p:nvSpPr>
          <p:spPr>
            <a:xfrm>
              <a:off x="10173890" y="2313855"/>
              <a:ext cx="11149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140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defRPr>
              </a:lvl1pPr>
            </a:lstStyle>
            <a:p>
              <a:r>
                <a:rPr lang="en-US" altLang="zh-TW" dirty="0"/>
                <a:t>Mail Server</a:t>
              </a:r>
              <a:endParaRPr lang="zh-TW" altLang="en-US" dirty="0"/>
            </a:p>
          </p:txBody>
        </p: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579D023-AE6E-4E61-BCA3-C5D368A88360}"/>
              </a:ext>
            </a:extLst>
          </p:cNvPr>
          <p:cNvCxnSpPr>
            <a:cxnSpLocks/>
          </p:cNvCxnSpPr>
          <p:nvPr/>
        </p:nvCxnSpPr>
        <p:spPr>
          <a:xfrm flipH="1">
            <a:off x="6802023" y="1852605"/>
            <a:ext cx="472644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95201A10-CACA-8125-FA15-125AD09D5436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1534246" y="5740376"/>
            <a:ext cx="5740421" cy="1278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7ADA7E0-616C-5C65-6488-D0425B27D0F5}"/>
              </a:ext>
            </a:extLst>
          </p:cNvPr>
          <p:cNvSpPr txBox="1"/>
          <p:nvPr/>
        </p:nvSpPr>
        <p:spPr>
          <a:xfrm>
            <a:off x="5795022" y="5453403"/>
            <a:ext cx="1098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1400"/>
            </a:lvl1pPr>
          </a:lstStyle>
          <a:p>
            <a:r>
              <a:rPr lang="en-US" altLang="zh-TW" dirty="0"/>
              <a:t>Port 443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1CE708D-A909-FF96-BDF4-FDA3229547F4}"/>
              </a:ext>
            </a:extLst>
          </p:cNvPr>
          <p:cNvSpPr txBox="1"/>
          <p:nvPr/>
        </p:nvSpPr>
        <p:spPr>
          <a:xfrm>
            <a:off x="9096984" y="5657748"/>
            <a:ext cx="1098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1400"/>
            </a:lvl1pPr>
          </a:lstStyle>
          <a:p>
            <a:r>
              <a:rPr lang="en-US" altLang="zh-TW" dirty="0"/>
              <a:t>Port 1523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3B395BD1-C746-BB4A-BF27-644F982D7740}"/>
              </a:ext>
            </a:extLst>
          </p:cNvPr>
          <p:cNvSpPr txBox="1"/>
          <p:nvPr/>
        </p:nvSpPr>
        <p:spPr>
          <a:xfrm>
            <a:off x="9136710" y="1462534"/>
            <a:ext cx="857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1400"/>
            </a:lvl1pPr>
          </a:lstStyle>
          <a:p>
            <a:r>
              <a:rPr lang="en-US" altLang="zh-TW" dirty="0"/>
              <a:t>Port 636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B50512EC-9826-C11C-3426-B444BB676239}"/>
              </a:ext>
            </a:extLst>
          </p:cNvPr>
          <p:cNvSpPr/>
          <p:nvPr/>
        </p:nvSpPr>
        <p:spPr>
          <a:xfrm>
            <a:off x="42035" y="526879"/>
            <a:ext cx="1513541" cy="242834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1.</a:t>
            </a: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官網</a:t>
            </a:r>
          </a:p>
          <a:p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2.</a:t>
            </a: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個網</a:t>
            </a:r>
          </a:p>
          <a:p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3.</a:t>
            </a: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基金理財網 </a:t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</a:b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4.</a:t>
            </a: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智能理財系統</a:t>
            </a:r>
            <a:endParaRPr lang="en-US" altLang="zh-TW" sz="1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5.</a:t>
            </a: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微企</a:t>
            </a:r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e</a:t>
            </a:r>
            <a:r>
              <a:rPr lang="zh-TW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時貸</a:t>
            </a:r>
            <a:endParaRPr lang="en-US" altLang="zh-TW" sz="1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6. ….</a:t>
            </a:r>
            <a:br>
              <a:rPr lang="en-US" altLang="zh-TW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</a:br>
            <a:r>
              <a:rPr lang="en-US" altLang="zh-TW" sz="12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ps.</a:t>
            </a:r>
            <a:r>
              <a:rPr lang="zh-TW" altLang="en-US" sz="12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先列有看到的</a:t>
            </a:r>
            <a:endParaRPr lang="en-US" altLang="zh-TW" sz="1200" dirty="0">
              <a:solidFill>
                <a:srgbClr val="FF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682155E-7A80-19FF-1F12-D4E67CEC3CE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12" y="5412535"/>
            <a:ext cx="1307834" cy="68125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85F5199-1D11-FD29-50A6-BD97F35185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99" y="584511"/>
            <a:ext cx="837201" cy="493145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066E943B-BAD5-DEAE-3677-F804663CD228}"/>
              </a:ext>
            </a:extLst>
          </p:cNvPr>
          <p:cNvSpPr txBox="1"/>
          <p:nvPr/>
        </p:nvSpPr>
        <p:spPr>
          <a:xfrm>
            <a:off x="5795022" y="1649024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會用到</a:t>
            </a:r>
            <a:r>
              <a:rPr lang="en-US" altLang="zh-TW" b="1" dirty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36EC3AB-B5D5-75CB-87E3-5824488C4BEA}"/>
              </a:ext>
            </a:extLst>
          </p:cNvPr>
          <p:cNvSpPr txBox="1"/>
          <p:nvPr/>
        </p:nvSpPr>
        <p:spPr>
          <a:xfrm>
            <a:off x="5782197" y="4348668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會用到</a:t>
            </a:r>
            <a:r>
              <a:rPr lang="en-US" altLang="zh-TW" b="1" dirty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415" name="群組 414">
            <a:extLst>
              <a:ext uri="{FF2B5EF4-FFF2-40B4-BE49-F238E27FC236}">
                <a16:creationId xmlns:a16="http://schemas.microsoft.com/office/drawing/2014/main" id="{BF2518C6-4990-4AF1-3A2C-DAF1CDE0DC82}"/>
              </a:ext>
            </a:extLst>
          </p:cNvPr>
          <p:cNvGrpSpPr/>
          <p:nvPr/>
        </p:nvGrpSpPr>
        <p:grpSpPr>
          <a:xfrm>
            <a:off x="9644114" y="2967265"/>
            <a:ext cx="1366949" cy="2431287"/>
            <a:chOff x="10630145" y="2651616"/>
            <a:chExt cx="1366949" cy="2431287"/>
          </a:xfrm>
        </p:grpSpPr>
        <p:grpSp>
          <p:nvGrpSpPr>
            <p:cNvPr id="383" name="群組 382">
              <a:extLst>
                <a:ext uri="{FF2B5EF4-FFF2-40B4-BE49-F238E27FC236}">
                  <a16:creationId xmlns:a16="http://schemas.microsoft.com/office/drawing/2014/main" id="{FB92A902-4BFE-5416-513B-53889708011E}"/>
                </a:ext>
              </a:extLst>
            </p:cNvPr>
            <p:cNvGrpSpPr/>
            <p:nvPr/>
          </p:nvGrpSpPr>
          <p:grpSpPr>
            <a:xfrm>
              <a:off x="10766995" y="2651616"/>
              <a:ext cx="1168570" cy="2107262"/>
              <a:chOff x="2632450" y="1777723"/>
              <a:chExt cx="1168570" cy="2107262"/>
            </a:xfrm>
          </p:grpSpPr>
          <p:pic>
            <p:nvPicPr>
              <p:cNvPr id="384" name="圖片 51">
                <a:extLst>
                  <a:ext uri="{FF2B5EF4-FFF2-40B4-BE49-F238E27FC236}">
                    <a16:creationId xmlns:a16="http://schemas.microsoft.com/office/drawing/2014/main" id="{CD518641-1E42-79A9-2FE4-821372DE9F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2169" y="3198067"/>
                <a:ext cx="687878" cy="6869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5" name="矩形: 圓角 384">
                <a:extLst>
                  <a:ext uri="{FF2B5EF4-FFF2-40B4-BE49-F238E27FC236}">
                    <a16:creationId xmlns:a16="http://schemas.microsoft.com/office/drawing/2014/main" id="{5CB45B59-50E7-7F8A-B319-2DE24397138A}"/>
                  </a:ext>
                </a:extLst>
              </p:cNvPr>
              <p:cNvSpPr/>
              <p:nvPr/>
            </p:nvSpPr>
            <p:spPr>
              <a:xfrm>
                <a:off x="2632450" y="1777723"/>
                <a:ext cx="1168570" cy="1348114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1.LINE BC</a:t>
                </a:r>
                <a:endParaRPr lang="zh-TW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endParaRPr>
              </a:p>
              <a:p>
                <a:r>
                  <a:rPr lang="en-US" altLang="zh-TW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2.SMS</a:t>
                </a:r>
              </a:p>
              <a:p>
                <a:r>
                  <a:rPr lang="en-US" altLang="zh-TW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3.</a:t>
                </a:r>
                <a:r>
                  <a:rPr lang="zh-TW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信卡簡訊</a:t>
                </a:r>
                <a:endParaRPr lang="en-US" altLang="zh-TW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endParaRPr>
              </a:p>
              <a:p>
                <a:r>
                  <a:rPr lang="en-US" altLang="zh-TW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4.</a:t>
                </a:r>
                <a:r>
                  <a:rPr lang="zh-TW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電銷系統</a:t>
                </a:r>
                <a:endParaRPr lang="en-US" altLang="zh-TW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endParaRPr>
              </a:p>
              <a:p>
                <a:r>
                  <a:rPr lang="en-US" altLang="zh-TW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5.IMVP</a:t>
                </a:r>
              </a:p>
              <a:p>
                <a:r>
                  <a:rPr lang="en-US" altLang="zh-TW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6.</a:t>
                </a:r>
                <a:r>
                  <a:rPr lang="zh-TW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第</a:t>
                </a:r>
                <a:r>
                  <a:rPr lang="en-US" altLang="zh-TW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E</a:t>
                </a:r>
                <a:r>
                  <a:rPr lang="zh-TW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數速貸</a:t>
                </a:r>
                <a:endParaRPr lang="en-US" altLang="zh-TW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endParaRPr>
              </a:p>
              <a:p>
                <a:r>
                  <a:rPr lang="en-US" altLang="zh-TW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7.EDM</a:t>
                </a:r>
              </a:p>
            </p:txBody>
          </p:sp>
        </p:grpSp>
        <p:sp>
          <p:nvSpPr>
            <p:cNvPr id="386" name="文字方塊 385">
              <a:extLst>
                <a:ext uri="{FF2B5EF4-FFF2-40B4-BE49-F238E27FC236}">
                  <a16:creationId xmlns:a16="http://schemas.microsoft.com/office/drawing/2014/main" id="{F1CE79F7-3560-0A17-9DA1-BD1BC786E049}"/>
                </a:ext>
              </a:extLst>
            </p:cNvPr>
            <p:cNvSpPr txBox="1"/>
            <p:nvPr/>
          </p:nvSpPr>
          <p:spPr>
            <a:xfrm>
              <a:off x="10630145" y="4769451"/>
              <a:ext cx="1366949" cy="313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Outbound</a:t>
              </a:r>
              <a:r>
                <a:rPr lang="zh-TW" altLang="en-US" sz="1400" dirty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通路</a:t>
              </a:r>
              <a:endParaRPr lang="zh-TW" altLang="en-US" sz="1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endParaRPr>
            </a:p>
          </p:txBody>
        </p:sp>
      </p:grpSp>
      <p:cxnSp>
        <p:nvCxnSpPr>
          <p:cNvPr id="388" name="直線單箭頭接點 387">
            <a:extLst>
              <a:ext uri="{FF2B5EF4-FFF2-40B4-BE49-F238E27FC236}">
                <a16:creationId xmlns:a16="http://schemas.microsoft.com/office/drawing/2014/main" id="{FCBF88CB-3D6D-F0B3-2760-6A38FD6925A4}"/>
              </a:ext>
            </a:extLst>
          </p:cNvPr>
          <p:cNvCxnSpPr>
            <a:cxnSpLocks/>
          </p:cNvCxnSpPr>
          <p:nvPr/>
        </p:nvCxnSpPr>
        <p:spPr>
          <a:xfrm flipV="1">
            <a:off x="9213403" y="4945488"/>
            <a:ext cx="674030" cy="46363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34B3060-A6B5-048B-97E8-15ECB84325E2}"/>
              </a:ext>
            </a:extLst>
          </p:cNvPr>
          <p:cNvSpPr/>
          <p:nvPr/>
        </p:nvSpPr>
        <p:spPr>
          <a:xfrm>
            <a:off x="9543494" y="2511088"/>
            <a:ext cx="2431916" cy="2886172"/>
          </a:xfrm>
          <a:prstGeom prst="rect">
            <a:avLst/>
          </a:prstGeom>
          <a:noFill/>
          <a:ln w="57150">
            <a:solidFill>
              <a:srgbClr val="00B05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D400217-6C49-6270-1B60-87F9C70F69A9}"/>
              </a:ext>
            </a:extLst>
          </p:cNvPr>
          <p:cNvSpPr txBox="1"/>
          <p:nvPr/>
        </p:nvSpPr>
        <p:spPr>
          <a:xfrm>
            <a:off x="10127338" y="2504540"/>
            <a:ext cx="1735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Phase 2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pic>
        <p:nvPicPr>
          <p:cNvPr id="29" name="圖片 51">
            <a:extLst>
              <a:ext uri="{FF2B5EF4-FFF2-40B4-BE49-F238E27FC236}">
                <a16:creationId xmlns:a16="http://schemas.microsoft.com/office/drawing/2014/main" id="{B9E29EF4-632F-BDAE-CCF2-EBCB33FC5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3494" y="4412459"/>
            <a:ext cx="687878" cy="68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38E980B7-B96B-2CA5-1BC3-1889B0EDD6E8}"/>
              </a:ext>
            </a:extLst>
          </p:cNvPr>
          <p:cNvSpPr txBox="1"/>
          <p:nvPr/>
        </p:nvSpPr>
        <p:spPr>
          <a:xfrm>
            <a:off x="10995131" y="5078506"/>
            <a:ext cx="964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其他來源</a:t>
            </a:r>
            <a:endParaRPr lang="zh-TW" altLang="en-US" sz="16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647FB8A-21C0-C118-185D-07B2FC138CDF}"/>
              </a:ext>
            </a:extLst>
          </p:cNvPr>
          <p:cNvCxnSpPr>
            <a:cxnSpLocks/>
          </p:cNvCxnSpPr>
          <p:nvPr/>
        </p:nvCxnSpPr>
        <p:spPr>
          <a:xfrm flipV="1">
            <a:off x="9243913" y="4892896"/>
            <a:ext cx="1751217" cy="64358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4431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7_20Pek10esUhh81ewzk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QcPXCajUG1vTnCW.LWa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7_20Pek10esUhh81ewzk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QcPXCajUG1vTnCW.LWa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7_20Pek10esUhh81ewzk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QcPXCajUG1vTnCW.LWa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7_20Pek10esUhh81ewzk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QcPXCajUG1vTnCW.LWag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5437</TotalTime>
  <Words>610</Words>
  <Application>Microsoft Office PowerPoint</Application>
  <PresentationFormat>寬螢幕</PresentationFormat>
  <Paragraphs>199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蔡軒皓(i20701)</dc:creator>
  <cp:lastModifiedBy>willtseng</cp:lastModifiedBy>
  <cp:revision>467</cp:revision>
  <dcterms:created xsi:type="dcterms:W3CDTF">2023-07-03T08:55:07Z</dcterms:created>
  <dcterms:modified xsi:type="dcterms:W3CDTF">2024-07-18T07:04:14Z</dcterms:modified>
</cp:coreProperties>
</file>