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Override1.xml" ContentType="application/vnd.openxmlformats-officedocument.themeOverr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Override2.xml" ContentType="application/vnd.openxmlformats-officedocument.themeOverr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Override3.xml" ContentType="application/vnd.openxmlformats-officedocument.themeOverr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5" r:id="rId4"/>
    <p:sldId id="267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708A4-2BB4-4AC3-BDB4-7A2479DB9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A1990C-013E-4B57-849E-6130038FE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3605DC-19FD-407F-91DF-52763E56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E44210-8708-4D47-BB57-35F5E978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1B1AFC-7542-4321-97F2-AFFF8961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35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E6B56-23F0-4D0C-9187-E395E6B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168D2A-7E53-40D3-B458-087EF13B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A63E4F-A277-4758-9C77-64D07F03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D35EF-B08E-450C-8493-44C95EB1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2A3405-6C55-4D2B-B63C-149E83B2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83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832590-4901-4D64-B4A9-40F3C9C3E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386409-18B7-4445-8ED6-81193EC77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B00237-1977-4FEC-AA1A-4ADA5A4E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195CD3-AA07-445A-A7A9-A3AA37A6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443366-4ADB-4FEA-9092-F9948C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08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57763-0542-4946-A560-C018B784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50DC53-2CB2-4293-A059-F2407F08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5A8247-0E86-47F2-A32C-18DBC080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E2099-779C-4998-9639-3FD42D91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CFB0D7-0E67-4C40-A2C2-AB843997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70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A86F4-EDC2-4196-B5DE-2EE81E36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9AEF30-0049-4381-8864-FEF2A1AB4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964E7B-9819-457B-8BB4-2012E543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26BE16-A603-4068-80F6-20316E73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A7BD5C-3D4D-4B2B-B0B9-4EAB63B2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02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83E89-67E6-46CA-9986-ED84BC39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AA6C90-1FE9-46A3-82B1-5C0BEFA43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7FC4C3-4CF4-416E-ABCD-53C4688B2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F97EC6-C736-49E5-BD17-8B2E730F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F7BB04-05C7-4866-946F-DCC64BD8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A91ACF-F44B-4E25-A3DA-87EF97E2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5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F6D20-502D-4459-A709-AE0C11C8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3FF1C1-4ECA-4662-8AEC-1ED589500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082A67-1B03-49D4-96E0-C42B522D6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4CE755-2B19-4C02-A5FC-D21316A9E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3BBD27-6F4D-4EF5-A7CE-D8BD70E8C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53040AE-6984-4721-8436-AC2EDF7E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C82A2B-20D7-4908-930D-5BB31B9D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8E2DC0-2F78-480C-9009-474429E0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21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54A9B-4B47-4DA4-80E8-6F2168C7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07D116-F70C-430F-B09E-271CC863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1FEF03F-771E-4395-8B94-BF25AAFB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4DC2B3-D15C-4F95-8B12-83B21352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53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1C8BE0-A1D1-47EF-BE59-6E8FBE0E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F1C5A3-248E-4C28-B4FB-86968BD8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937B98-32A7-45C2-A46E-A26A7D7B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83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B9277-48B2-45EE-89B7-071F8BDF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327D6-4056-48DF-87B7-545E80414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A1BD34-FA2B-4C11-9000-4FC35F8CA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F18283-FB14-4BFB-A820-927E4A3B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457F8A-AD5C-41A2-AEB5-48639C55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4450BF-5A87-489A-8C64-3A3D7ACD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2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3F5AA-3A7F-40BD-974A-F2D84360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863B90D-5369-4697-B5D0-7A3E0957B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D20908-E423-4D56-96F5-FFE0E3C05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3758D7-3357-4979-BD43-BACF4733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BF9614-5A4C-4E34-8EB9-F92F507F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D9B100-DD9F-418C-9D4A-C42612F2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37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DC5553-D002-4F8D-90DD-E82AA2E7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BFA561-78E6-48EE-B75D-3CE7BCE9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E60F4A-882B-4AEB-9253-22D18DF6C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51C3-2A9B-4E90-BF3B-F70E95DF1FA3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22366-E107-4788-B036-68A6D50A0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71C252-1CD6-4AE4-88A6-0B2C619C8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71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image" Target="../media/image4.png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pn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3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27.xml"/><Relationship Id="rId11" Type="http://schemas.openxmlformats.org/officeDocument/2006/relationships/image" Target="../media/image1.png"/><Relationship Id="rId5" Type="http://schemas.openxmlformats.org/officeDocument/2006/relationships/tags" Target="../tags/tag2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3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35.xml"/><Relationship Id="rId11" Type="http://schemas.openxmlformats.org/officeDocument/2006/relationships/image" Target="../media/image1.png"/><Relationship Id="rId5" Type="http://schemas.openxmlformats.org/officeDocument/2006/relationships/tags" Target="../tags/tag34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1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6" Type="http://schemas.openxmlformats.org/officeDocument/2006/relationships/image" Target="../media/image4.png"/><Relationship Id="rId1" Type="http://schemas.openxmlformats.org/officeDocument/2006/relationships/themeOverride" Target="../theme/themeOverride3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image" Target="../media/image3.png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15">
            <a:extLst>
              <a:ext uri="{FF2B5EF4-FFF2-40B4-BE49-F238E27FC236}">
                <a16:creationId xmlns:a16="http://schemas.microsoft.com/office/drawing/2014/main" id="{3317E15D-2472-4FBB-98E6-A1CF10CED5F2}"/>
              </a:ext>
            </a:extLst>
          </p:cNvPr>
          <p:cNvGrpSpPr>
            <a:grpSpLocks/>
          </p:cNvGrpSpPr>
          <p:nvPr/>
        </p:nvGrpSpPr>
        <p:grpSpPr bwMode="auto">
          <a:xfrm>
            <a:off x="6337630" y="5099240"/>
            <a:ext cx="550862" cy="647700"/>
            <a:chOff x="3326" y="3076"/>
            <a:chExt cx="347" cy="408"/>
          </a:xfrm>
        </p:grpSpPr>
        <p:pic>
          <p:nvPicPr>
            <p:cNvPr id="20" name="Picture 9" descr="HIS">
              <a:extLst>
                <a:ext uri="{FF2B5EF4-FFF2-40B4-BE49-F238E27FC236}">
                  <a16:creationId xmlns:a16="http://schemas.microsoft.com/office/drawing/2014/main" id="{ADE54F96-9D55-4DA5-AFBB-C50E43119B3F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2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8" descr="db">
              <a:extLst>
                <a:ext uri="{FF2B5EF4-FFF2-40B4-BE49-F238E27FC236}">
                  <a16:creationId xmlns:a16="http://schemas.microsoft.com/office/drawing/2014/main" id="{B55247DE-1802-47B7-BFA5-EE0DCAAE2D5E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BE45263-1608-4D69-88E3-C9853B4366EB}"/>
              </a:ext>
            </a:extLst>
          </p:cNvPr>
          <p:cNvSpPr txBox="1"/>
          <p:nvPr/>
        </p:nvSpPr>
        <p:spPr>
          <a:xfrm>
            <a:off x="10894217" y="3649334"/>
            <a:ext cx="171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APP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推播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/>
              <a:t>Server</a:t>
            </a:r>
            <a:endParaRPr lang="zh-TW" altLang="en-US" sz="1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3A3ADF-DA31-477D-82CA-43AF3582913B}"/>
              </a:ext>
            </a:extLst>
          </p:cNvPr>
          <p:cNvSpPr txBox="1"/>
          <p:nvPr/>
        </p:nvSpPr>
        <p:spPr>
          <a:xfrm>
            <a:off x="10894217" y="2973444"/>
            <a:ext cx="1502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LINE</a:t>
            </a:r>
            <a:r>
              <a:rPr lang="zh-TW" altLang="en-US" sz="1400" dirty="0"/>
              <a:t> </a:t>
            </a:r>
            <a:r>
              <a:rPr lang="en-US" altLang="zh-TW" sz="1400" dirty="0"/>
              <a:t>BC Server</a:t>
            </a:r>
            <a:endParaRPr lang="zh-TW" altLang="en-US" sz="1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1B4B3B4-ACCB-43A7-BB6F-DD1CEE14D6B1}"/>
              </a:ext>
            </a:extLst>
          </p:cNvPr>
          <p:cNvSpPr txBox="1"/>
          <p:nvPr/>
        </p:nvSpPr>
        <p:spPr>
          <a:xfrm>
            <a:off x="8260533" y="1325086"/>
            <a:ext cx="2052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hdc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作業傳檔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/>
              <a:t>Server</a:t>
            </a:r>
            <a:endParaRPr lang="zh-TW" altLang="en-US" sz="1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1980BAB-6BB0-48D6-A144-4777205C678D}"/>
              </a:ext>
            </a:extLst>
          </p:cNvPr>
          <p:cNvSpPr txBox="1"/>
          <p:nvPr/>
        </p:nvSpPr>
        <p:spPr>
          <a:xfrm>
            <a:off x="10894217" y="4304230"/>
            <a:ext cx="199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電銷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/>
              <a:t>Server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86570E2-DFD6-4B72-A30E-E1B79265ABF1}"/>
              </a:ext>
            </a:extLst>
          </p:cNvPr>
          <p:cNvSpPr txBox="1"/>
          <p:nvPr/>
        </p:nvSpPr>
        <p:spPr>
          <a:xfrm>
            <a:off x="10855634" y="5052756"/>
            <a:ext cx="199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信卡簡訊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/>
              <a:t>Server</a:t>
            </a:r>
            <a:endParaRPr lang="zh-TW" alt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549573E-36D0-4102-B3D2-20DC57FFC9B3}"/>
              </a:ext>
            </a:extLst>
          </p:cNvPr>
          <p:cNvSpPr txBox="1"/>
          <p:nvPr/>
        </p:nvSpPr>
        <p:spPr>
          <a:xfrm>
            <a:off x="10894217" y="840257"/>
            <a:ext cx="145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數位行銷內容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設計平台</a:t>
            </a:r>
            <a:r>
              <a:rPr lang="en-US" altLang="zh-TW" sz="1200" dirty="0"/>
              <a:t>(WEBA)</a:t>
            </a:r>
            <a:endParaRPr lang="zh-TW" altLang="en-US" sz="12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F9AB255-9490-4C62-AFED-C9CE2D0E39AF}"/>
              </a:ext>
            </a:extLst>
          </p:cNvPr>
          <p:cNvSpPr txBox="1"/>
          <p:nvPr/>
        </p:nvSpPr>
        <p:spPr>
          <a:xfrm>
            <a:off x="10935043" y="1593654"/>
            <a:ext cx="2576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EDM Server</a:t>
            </a:r>
            <a:endParaRPr lang="zh-TW" altLang="en-US" sz="1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59EACAE6-9F19-4A1D-A350-59CCD833952A}"/>
              </a:ext>
            </a:extLst>
          </p:cNvPr>
          <p:cNvSpPr txBox="1"/>
          <p:nvPr/>
        </p:nvSpPr>
        <p:spPr>
          <a:xfrm>
            <a:off x="10894217" y="2267337"/>
            <a:ext cx="280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數速貸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/>
              <a:t>Server</a:t>
            </a:r>
            <a:endParaRPr lang="zh-TW" altLang="en-US" sz="1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DB1658E0-35E9-46F4-8ED8-408351D50C50}"/>
              </a:ext>
            </a:extLst>
          </p:cNvPr>
          <p:cNvSpPr txBox="1"/>
          <p:nvPr/>
        </p:nvSpPr>
        <p:spPr>
          <a:xfrm>
            <a:off x="9396066" y="792250"/>
            <a:ext cx="56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FTPS</a:t>
            </a:r>
            <a:endParaRPr lang="zh-TW" altLang="en-US" sz="1600" dirty="0"/>
          </a:p>
        </p:txBody>
      </p:sp>
      <p:grpSp>
        <p:nvGrpSpPr>
          <p:cNvPr id="103" name="Group 115">
            <a:extLst>
              <a:ext uri="{FF2B5EF4-FFF2-40B4-BE49-F238E27FC236}">
                <a16:creationId xmlns:a16="http://schemas.microsoft.com/office/drawing/2014/main" id="{76B1A31E-E8C2-41F6-BBE4-85478A5845DA}"/>
              </a:ext>
            </a:extLst>
          </p:cNvPr>
          <p:cNvGrpSpPr>
            <a:grpSpLocks/>
          </p:cNvGrpSpPr>
          <p:nvPr/>
        </p:nvGrpSpPr>
        <p:grpSpPr bwMode="auto">
          <a:xfrm>
            <a:off x="2884236" y="2774222"/>
            <a:ext cx="550862" cy="647700"/>
            <a:chOff x="3326" y="3076"/>
            <a:chExt cx="347" cy="408"/>
          </a:xfrm>
        </p:grpSpPr>
        <p:pic>
          <p:nvPicPr>
            <p:cNvPr id="104" name="Picture 9" descr="HIS">
              <a:extLst>
                <a:ext uri="{FF2B5EF4-FFF2-40B4-BE49-F238E27FC236}">
                  <a16:creationId xmlns:a16="http://schemas.microsoft.com/office/drawing/2014/main" id="{AF80AE22-A760-45FC-9954-61E42917256D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2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8" descr="db">
              <a:extLst>
                <a:ext uri="{FF2B5EF4-FFF2-40B4-BE49-F238E27FC236}">
                  <a16:creationId xmlns:a16="http://schemas.microsoft.com/office/drawing/2014/main" id="{2A526762-831A-4472-B606-BE9F8064AC7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73A5840C-B94A-4D16-99FF-EFA7EF3A0660}"/>
              </a:ext>
            </a:extLst>
          </p:cNvPr>
          <p:cNvSpPr txBox="1"/>
          <p:nvPr/>
        </p:nvSpPr>
        <p:spPr>
          <a:xfrm>
            <a:off x="6925690" y="1403391"/>
            <a:ext cx="209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簡訊</a:t>
            </a:r>
            <a:r>
              <a:rPr lang="zh-TW" altLang="en-US" sz="1400" dirty="0"/>
              <a:t> </a:t>
            </a:r>
            <a:r>
              <a:rPr lang="en-US" altLang="zh-TW" sz="1400" dirty="0"/>
              <a:t>API</a:t>
            </a:r>
            <a:r>
              <a:rPr lang="zh-TW" altLang="en-US" sz="1400" dirty="0"/>
              <a:t> </a:t>
            </a:r>
            <a:r>
              <a:rPr lang="en-US" altLang="zh-TW" sz="1400" dirty="0"/>
              <a:t>Server</a:t>
            </a:r>
            <a:endParaRPr lang="zh-TW" altLang="en-US" sz="14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8E223A1F-A46C-4102-AD0F-EB3223C125A7}"/>
              </a:ext>
            </a:extLst>
          </p:cNvPr>
          <p:cNvSpPr txBox="1"/>
          <p:nvPr/>
        </p:nvSpPr>
        <p:spPr>
          <a:xfrm>
            <a:off x="7345862" y="1969438"/>
            <a:ext cx="985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1111port</a:t>
            </a:r>
            <a:endParaRPr lang="zh-TW" altLang="en-US" sz="1600" dirty="0"/>
          </a:p>
        </p:txBody>
      </p:sp>
      <p:pic>
        <p:nvPicPr>
          <p:cNvPr id="71" name="圖片 51">
            <a:extLst>
              <a:ext uri="{FF2B5EF4-FFF2-40B4-BE49-F238E27FC236}">
                <a16:creationId xmlns:a16="http://schemas.microsoft.com/office/drawing/2014/main" id="{3E5263F9-B975-4409-8BF8-3901DC664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764" y="822053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圖片 51">
            <a:extLst>
              <a:ext uri="{FF2B5EF4-FFF2-40B4-BE49-F238E27FC236}">
                <a16:creationId xmlns:a16="http://schemas.microsoft.com/office/drawing/2014/main" id="{AEEDED89-6C91-4B98-9C7E-B9103CDEA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515" y="4253194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圖片 51">
            <a:extLst>
              <a:ext uri="{FF2B5EF4-FFF2-40B4-BE49-F238E27FC236}">
                <a16:creationId xmlns:a16="http://schemas.microsoft.com/office/drawing/2014/main" id="{ED31610A-386C-4D5C-961E-86FBB0C8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70" y="4913053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圖片 51">
            <a:extLst>
              <a:ext uri="{FF2B5EF4-FFF2-40B4-BE49-F238E27FC236}">
                <a16:creationId xmlns:a16="http://schemas.microsoft.com/office/drawing/2014/main" id="{AE0E9D68-18C1-4455-A277-D9F61D445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864" y="2881929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圖片 51">
            <a:extLst>
              <a:ext uri="{FF2B5EF4-FFF2-40B4-BE49-F238E27FC236}">
                <a16:creationId xmlns:a16="http://schemas.microsoft.com/office/drawing/2014/main" id="{08D104BB-A9E7-44C4-A161-F0BC49BFC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59" y="3577444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圖片 51">
            <a:extLst>
              <a:ext uri="{FF2B5EF4-FFF2-40B4-BE49-F238E27FC236}">
                <a16:creationId xmlns:a16="http://schemas.microsoft.com/office/drawing/2014/main" id="{8EBC2BFB-4CA4-4916-9D8B-799D489C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30" y="2647952"/>
            <a:ext cx="994385" cy="99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圖片 51">
            <a:extLst>
              <a:ext uri="{FF2B5EF4-FFF2-40B4-BE49-F238E27FC236}">
                <a16:creationId xmlns:a16="http://schemas.microsoft.com/office/drawing/2014/main" id="{B0B1B02E-55EF-4490-9290-B14ADD0B3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70" y="715503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圖片 51">
            <a:extLst>
              <a:ext uri="{FF2B5EF4-FFF2-40B4-BE49-F238E27FC236}">
                <a16:creationId xmlns:a16="http://schemas.microsoft.com/office/drawing/2014/main" id="{B6E30D68-F8BB-43AC-9B13-43F2B60B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60" y="2146248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圖片 51">
            <a:extLst>
              <a:ext uri="{FF2B5EF4-FFF2-40B4-BE49-F238E27FC236}">
                <a16:creationId xmlns:a16="http://schemas.microsoft.com/office/drawing/2014/main" id="{666EDCC3-3BC2-4991-B7DD-2CDE17E0D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317" y="1482465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圖片 51">
            <a:extLst>
              <a:ext uri="{FF2B5EF4-FFF2-40B4-BE49-F238E27FC236}">
                <a16:creationId xmlns:a16="http://schemas.microsoft.com/office/drawing/2014/main" id="{33E32574-953B-406E-84E4-C2E48985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864" y="798701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DEF88A10-EAF4-4658-9995-FD6D5C3622BD}"/>
              </a:ext>
            </a:extLst>
          </p:cNvPr>
          <p:cNvCxnSpPr>
            <a:cxnSpLocks/>
          </p:cNvCxnSpPr>
          <p:nvPr/>
        </p:nvCxnSpPr>
        <p:spPr>
          <a:xfrm>
            <a:off x="7220507" y="4082184"/>
            <a:ext cx="585249" cy="1032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7A8F57C-EB12-4066-8C6D-5FDA60FA90DA}"/>
              </a:ext>
            </a:extLst>
          </p:cNvPr>
          <p:cNvSpPr txBox="1"/>
          <p:nvPr/>
        </p:nvSpPr>
        <p:spPr>
          <a:xfrm>
            <a:off x="2069154" y="2430892"/>
            <a:ext cx="17419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Campaign DB Server</a:t>
            </a:r>
            <a:br>
              <a:rPr lang="en-US" altLang="zh-TW" sz="1400" dirty="0"/>
            </a:br>
            <a:r>
              <a:rPr lang="en-US" altLang="zh-TW" sz="1400" dirty="0"/>
              <a:t>(CMDM)</a:t>
            </a:r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AIX 7.2</a:t>
            </a:r>
          </a:p>
          <a:p>
            <a:r>
              <a:rPr lang="en-US" altLang="zh-TW" sz="1400" dirty="0"/>
              <a:t>Oracle 12C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F5FEBE7-299C-4015-A460-8D3FC9C2BDDB}"/>
              </a:ext>
            </a:extLst>
          </p:cNvPr>
          <p:cNvSpPr txBox="1"/>
          <p:nvPr/>
        </p:nvSpPr>
        <p:spPr>
          <a:xfrm>
            <a:off x="4796596" y="2607650"/>
            <a:ext cx="20616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Campaign</a:t>
            </a:r>
            <a:r>
              <a:rPr lang="zh-TW" altLang="en-US" sz="1400" dirty="0"/>
              <a:t> </a:t>
            </a:r>
            <a:r>
              <a:rPr lang="en-US" altLang="zh-TW" sz="1400" dirty="0"/>
              <a:t>Server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 </a:t>
            </a:r>
            <a:r>
              <a:rPr lang="en-US" altLang="zh-TW" sz="1400" dirty="0"/>
              <a:t>Campaign</a:t>
            </a:r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 </a:t>
            </a:r>
            <a:r>
              <a:rPr lang="en-US" altLang="zh-TW" sz="1400" dirty="0"/>
              <a:t>Interact</a:t>
            </a:r>
            <a:r>
              <a:rPr lang="zh-TW" altLang="en-US" sz="1400" dirty="0"/>
              <a:t> </a:t>
            </a:r>
            <a:r>
              <a:rPr lang="en-US" altLang="zh-TW" sz="1400" dirty="0"/>
              <a:t>Designtime</a:t>
            </a:r>
          </a:p>
          <a:p>
            <a:endParaRPr lang="en-US" altLang="zh-TW" sz="1400" dirty="0"/>
          </a:p>
          <a:p>
            <a:pPr lvl="0" defTabSz="457200">
              <a:defRPr/>
            </a:pPr>
            <a:r>
              <a:rPr kumimoji="1" lang="en-US" altLang="zh-TW" sz="1400" dirty="0">
                <a:solidFill>
                  <a:prstClr val="black"/>
                </a:solidFill>
              </a:rPr>
              <a:t>Windows Server 2012R2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98EDEF2-D07C-401F-BB28-6FD66179CC4D}"/>
              </a:ext>
            </a:extLst>
          </p:cNvPr>
          <p:cNvSpPr txBox="1"/>
          <p:nvPr/>
        </p:nvSpPr>
        <p:spPr>
          <a:xfrm>
            <a:off x="5254890" y="4776173"/>
            <a:ext cx="19985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Bigdata DB Server</a:t>
            </a:r>
          </a:p>
          <a:p>
            <a:r>
              <a:rPr kumimoji="1" lang="zh-TW" altLang="en-US" sz="1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資料集：</a:t>
            </a:r>
            <a:endParaRPr kumimoji="1" lang="en-US" altLang="zh-TW" sz="1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1.</a:t>
            </a:r>
            <a:r>
              <a:rPr kumimoji="1" lang="zh-TW" altLang="en-US" sz="1400" dirty="0">
                <a:solidFill>
                  <a:prstClr val="black"/>
                </a:solidFill>
              </a:rPr>
              <a:t> </a:t>
            </a:r>
            <a:r>
              <a:rPr kumimoji="1" lang="en-US" altLang="zh-TW" sz="1400" dirty="0">
                <a:solidFill>
                  <a:prstClr val="black"/>
                </a:solidFill>
              </a:rPr>
              <a:t>Campaign</a:t>
            </a: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2.</a:t>
            </a:r>
            <a:r>
              <a:rPr kumimoji="1" lang="zh-TW" altLang="en-US" sz="1400" dirty="0">
                <a:solidFill>
                  <a:prstClr val="black"/>
                </a:solidFill>
              </a:rPr>
              <a:t> </a:t>
            </a:r>
            <a:r>
              <a:rPr kumimoji="1" lang="en-US" altLang="zh-TW" sz="1400" dirty="0">
                <a:solidFill>
                  <a:prstClr val="black"/>
                </a:solidFill>
              </a:rPr>
              <a:t>Interact</a:t>
            </a: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3.</a:t>
            </a:r>
            <a:r>
              <a:rPr kumimoji="1" lang="zh-TW" altLang="en-US" sz="1400" dirty="0">
                <a:solidFill>
                  <a:prstClr val="black"/>
                </a:solidFill>
              </a:rPr>
              <a:t> </a:t>
            </a:r>
            <a:r>
              <a:rPr kumimoji="1" lang="en-US" altLang="zh-TW" sz="1400" dirty="0">
                <a:solidFill>
                  <a:prstClr val="black"/>
                </a:solidFill>
              </a:rPr>
              <a:t>Adobe</a:t>
            </a:r>
            <a:endParaRPr kumimoji="1" lang="en-US" altLang="zh-TW" sz="1400" dirty="0">
              <a:solidFill>
                <a:prstClr val="black"/>
              </a:solidFill>
              <a:latin typeface="IBM Plex Sans" panose="020B0503050203000203" pitchFamily="34" charset="0"/>
            </a:endParaRPr>
          </a:p>
          <a:p>
            <a:endParaRPr kumimoji="1" lang="en-US" altLang="zh-TW" sz="1400" dirty="0">
              <a:solidFill>
                <a:prstClr val="black"/>
              </a:solidFill>
            </a:endParaRP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Windows Server 2012R2</a:t>
            </a: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SQL Server 2014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B691EAF-A0A4-4647-8649-24FCD28DBECC}"/>
              </a:ext>
            </a:extLst>
          </p:cNvPr>
          <p:cNvSpPr txBox="1"/>
          <p:nvPr/>
        </p:nvSpPr>
        <p:spPr>
          <a:xfrm>
            <a:off x="3807387" y="2950151"/>
            <a:ext cx="108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1523port</a:t>
            </a:r>
            <a:endParaRPr lang="zh-TW" alt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B3BA210-C23A-44AC-904C-92D71E557590}"/>
              </a:ext>
            </a:extLst>
          </p:cNvPr>
          <p:cNvSpPr txBox="1"/>
          <p:nvPr/>
        </p:nvSpPr>
        <p:spPr>
          <a:xfrm>
            <a:off x="5400227" y="4183545"/>
            <a:ext cx="8985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1435port</a:t>
            </a:r>
          </a:p>
          <a:p>
            <a:r>
              <a:rPr lang="en-US" altLang="zh-TW" sz="1400" dirty="0"/>
              <a:t>1436port</a:t>
            </a:r>
            <a:endParaRPr lang="zh-TW" altLang="en-US" sz="1400" dirty="0"/>
          </a:p>
          <a:p>
            <a:endParaRPr lang="zh-TW" altLang="en-US" dirty="0"/>
          </a:p>
        </p:txBody>
      </p:sp>
      <p:grpSp>
        <p:nvGrpSpPr>
          <p:cNvPr id="100" name="Group 115">
            <a:extLst>
              <a:ext uri="{FF2B5EF4-FFF2-40B4-BE49-F238E27FC236}">
                <a16:creationId xmlns:a16="http://schemas.microsoft.com/office/drawing/2014/main" id="{16F3D040-6F08-4CB4-B920-15FE4A0FCAA3}"/>
              </a:ext>
            </a:extLst>
          </p:cNvPr>
          <p:cNvGrpSpPr>
            <a:grpSpLocks/>
          </p:cNvGrpSpPr>
          <p:nvPr/>
        </p:nvGrpSpPr>
        <p:grpSpPr bwMode="auto">
          <a:xfrm>
            <a:off x="2755364" y="1073906"/>
            <a:ext cx="550862" cy="647700"/>
            <a:chOff x="3326" y="3076"/>
            <a:chExt cx="347" cy="408"/>
          </a:xfrm>
        </p:grpSpPr>
        <p:pic>
          <p:nvPicPr>
            <p:cNvPr id="102" name="Picture 9" descr="HIS">
              <a:extLst>
                <a:ext uri="{FF2B5EF4-FFF2-40B4-BE49-F238E27FC236}">
                  <a16:creationId xmlns:a16="http://schemas.microsoft.com/office/drawing/2014/main" id="{0144E002-E601-4E03-BD3B-1BC31653252F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2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8" descr="db">
              <a:extLst>
                <a:ext uri="{FF2B5EF4-FFF2-40B4-BE49-F238E27FC236}">
                  <a16:creationId xmlns:a16="http://schemas.microsoft.com/office/drawing/2014/main" id="{C1159E61-936D-4E3A-841E-E54F81BD70E5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64EEA320-58B8-4125-974D-5244F613142A}"/>
              </a:ext>
            </a:extLst>
          </p:cNvPr>
          <p:cNvSpPr txBox="1"/>
          <p:nvPr/>
        </p:nvSpPr>
        <p:spPr>
          <a:xfrm>
            <a:off x="2296974" y="1729763"/>
            <a:ext cx="1409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數據平台中心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(FCB5CDB)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1AC0D2E-D37D-4A82-871C-646169370199}"/>
              </a:ext>
            </a:extLst>
          </p:cNvPr>
          <p:cNvSpPr txBox="1"/>
          <p:nvPr/>
        </p:nvSpPr>
        <p:spPr>
          <a:xfrm rot="2002727">
            <a:off x="3665993" y="1966696"/>
            <a:ext cx="132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1523port</a:t>
            </a:r>
            <a:endParaRPr lang="zh-TW" altLang="en-US" sz="1400" dirty="0"/>
          </a:p>
        </p:txBody>
      </p:sp>
      <p:pic>
        <p:nvPicPr>
          <p:cNvPr id="109" name="圖片 51">
            <a:extLst>
              <a:ext uri="{FF2B5EF4-FFF2-40B4-BE49-F238E27FC236}">
                <a16:creationId xmlns:a16="http://schemas.microsoft.com/office/drawing/2014/main" id="{AD271788-7240-4225-B301-810F7FF3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84345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文字方塊 96">
            <a:extLst>
              <a:ext uri="{FF2B5EF4-FFF2-40B4-BE49-F238E27FC236}">
                <a16:creationId xmlns:a16="http://schemas.microsoft.com/office/drawing/2014/main" id="{2F5C65F4-99C2-4FEB-821E-83B451DCB60F}"/>
              </a:ext>
            </a:extLst>
          </p:cNvPr>
          <p:cNvSpPr txBox="1"/>
          <p:nvPr/>
        </p:nvSpPr>
        <p:spPr>
          <a:xfrm>
            <a:off x="5782517" y="1377964"/>
            <a:ext cx="147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LDAP Server</a:t>
            </a:r>
            <a:endParaRPr lang="zh-TW" altLang="en-US" sz="1600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7F31A62-04D4-4B3C-AB68-C3FA44F2923A}"/>
              </a:ext>
            </a:extLst>
          </p:cNvPr>
          <p:cNvSpPr txBox="1"/>
          <p:nvPr/>
        </p:nvSpPr>
        <p:spPr>
          <a:xfrm>
            <a:off x="5676322" y="1744117"/>
            <a:ext cx="95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636 port</a:t>
            </a:r>
          </a:p>
          <a:p>
            <a:r>
              <a:rPr lang="en-US" altLang="zh-TW" sz="1400" dirty="0"/>
              <a:t>389 port</a:t>
            </a:r>
            <a:endParaRPr lang="zh-TW" altLang="en-US" sz="1400" dirty="0"/>
          </a:p>
        </p:txBody>
      </p:sp>
      <p:grpSp>
        <p:nvGrpSpPr>
          <p:cNvPr id="139" name="Group 115">
            <a:extLst>
              <a:ext uri="{FF2B5EF4-FFF2-40B4-BE49-F238E27FC236}">
                <a16:creationId xmlns:a16="http://schemas.microsoft.com/office/drawing/2014/main" id="{A84B83B7-23C4-4DAA-9D45-470C27E2E50C}"/>
              </a:ext>
            </a:extLst>
          </p:cNvPr>
          <p:cNvGrpSpPr>
            <a:grpSpLocks/>
          </p:cNvGrpSpPr>
          <p:nvPr/>
        </p:nvGrpSpPr>
        <p:grpSpPr bwMode="auto">
          <a:xfrm>
            <a:off x="498615" y="2575114"/>
            <a:ext cx="550862" cy="647700"/>
            <a:chOff x="3326" y="3076"/>
            <a:chExt cx="347" cy="408"/>
          </a:xfrm>
        </p:grpSpPr>
        <p:pic>
          <p:nvPicPr>
            <p:cNvPr id="140" name="Picture 9" descr="HIS">
              <a:extLst>
                <a:ext uri="{FF2B5EF4-FFF2-40B4-BE49-F238E27FC236}">
                  <a16:creationId xmlns:a16="http://schemas.microsoft.com/office/drawing/2014/main" id="{1D0249CC-C187-43B8-A173-638F5613A1A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2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8" descr="db">
              <a:extLst>
                <a:ext uri="{FF2B5EF4-FFF2-40B4-BE49-F238E27FC236}">
                  <a16:creationId xmlns:a16="http://schemas.microsoft.com/office/drawing/2014/main" id="{C7D50501-A846-4C05-9756-9B4BCEA8EB2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4FAABCAF-E540-4620-8D3A-F9B8624E5E6A}"/>
              </a:ext>
            </a:extLst>
          </p:cNvPr>
          <p:cNvSpPr txBox="1"/>
          <p:nvPr/>
        </p:nvSpPr>
        <p:spPr>
          <a:xfrm>
            <a:off x="22830" y="3234570"/>
            <a:ext cx="1414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數據平台中心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(FCBCDB)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9C63803B-2504-4CED-89AE-EBF619BFC7B4}"/>
              </a:ext>
            </a:extLst>
          </p:cNvPr>
          <p:cNvSpPr txBox="1"/>
          <p:nvPr/>
        </p:nvSpPr>
        <p:spPr>
          <a:xfrm>
            <a:off x="1255566" y="5872865"/>
            <a:ext cx="108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網銀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>
                <a:ea typeface="標楷體" panose="03000509000000000000" pitchFamily="65" charset="-120"/>
              </a:rPr>
              <a:t>AP</a:t>
            </a:r>
            <a:r>
              <a:rPr lang="zh-TW" altLang="en-US" sz="1400" dirty="0">
                <a:ea typeface="標楷體" panose="03000509000000000000" pitchFamily="65" charset="-120"/>
              </a:rPr>
              <a:t> </a:t>
            </a:r>
            <a:r>
              <a:rPr lang="en-US" altLang="zh-TW" sz="1400" dirty="0"/>
              <a:t>Server</a:t>
            </a:r>
            <a:endParaRPr lang="zh-TW" altLang="en-US" sz="1400" dirty="0"/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216C67C2-E389-491F-A9A1-83FFE61476A9}"/>
              </a:ext>
            </a:extLst>
          </p:cNvPr>
          <p:cNvSpPr txBox="1"/>
          <p:nvPr/>
        </p:nvSpPr>
        <p:spPr>
          <a:xfrm>
            <a:off x="2001442" y="6009808"/>
            <a:ext cx="104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DF93C87F-FA24-4D41-BCC8-A56D3DAF4A51}"/>
              </a:ext>
            </a:extLst>
          </p:cNvPr>
          <p:cNvSpPr txBox="1"/>
          <p:nvPr/>
        </p:nvSpPr>
        <p:spPr>
          <a:xfrm>
            <a:off x="2128818" y="5821893"/>
            <a:ext cx="10993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數位客群經營互動平台</a:t>
            </a:r>
            <a:r>
              <a:rPr lang="en-US" altLang="zh-TW" sz="1400" dirty="0"/>
              <a:t>(007 online)</a:t>
            </a:r>
          </a:p>
          <a:p>
            <a:br>
              <a:rPr lang="zh-TW" altLang="en-US" dirty="0"/>
            </a:br>
            <a:endParaRPr lang="zh-TW" altLang="en-US" dirty="0"/>
          </a:p>
        </p:txBody>
      </p:sp>
      <p:pic>
        <p:nvPicPr>
          <p:cNvPr id="152" name="圖片 51">
            <a:extLst>
              <a:ext uri="{FF2B5EF4-FFF2-40B4-BE49-F238E27FC236}">
                <a16:creationId xmlns:a16="http://schemas.microsoft.com/office/drawing/2014/main" id="{0E704869-9E89-48D8-85B6-50632E1AB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353" y="5216219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圖片 51">
            <a:extLst>
              <a:ext uri="{FF2B5EF4-FFF2-40B4-BE49-F238E27FC236}">
                <a16:creationId xmlns:a16="http://schemas.microsoft.com/office/drawing/2014/main" id="{792C6596-5E0D-4BD9-993B-4F8FD02A2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35" y="5241047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A52F2A7B-6268-43B9-818A-7B4B5F17FA9A}"/>
              </a:ext>
            </a:extLst>
          </p:cNvPr>
          <p:cNvCxnSpPr>
            <a:cxnSpLocks/>
          </p:cNvCxnSpPr>
          <p:nvPr/>
        </p:nvCxnSpPr>
        <p:spPr>
          <a:xfrm flipH="1">
            <a:off x="1168129" y="3190508"/>
            <a:ext cx="827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圖片 51">
            <a:extLst>
              <a:ext uri="{FF2B5EF4-FFF2-40B4-BE49-F238E27FC236}">
                <a16:creationId xmlns:a16="http://schemas.microsoft.com/office/drawing/2014/main" id="{6CEBA788-10F9-4805-890F-363A2EC8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0" y="5234780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2710B698-4289-4AFE-BF61-A50322D6BE63}"/>
              </a:ext>
            </a:extLst>
          </p:cNvPr>
          <p:cNvSpPr txBox="1"/>
          <p:nvPr/>
        </p:nvSpPr>
        <p:spPr>
          <a:xfrm>
            <a:off x="697681" y="5864058"/>
            <a:ext cx="83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SAS Server</a:t>
            </a:r>
            <a:endParaRPr lang="zh-TW" altLang="en-US" sz="1400" dirty="0"/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9517D72B-1455-4F04-9541-A8DDB2CFC8D9}"/>
              </a:ext>
            </a:extLst>
          </p:cNvPr>
          <p:cNvSpPr txBox="1"/>
          <p:nvPr/>
        </p:nvSpPr>
        <p:spPr>
          <a:xfrm>
            <a:off x="1166420" y="4304230"/>
            <a:ext cx="94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 port</a:t>
            </a:r>
            <a:endParaRPr lang="zh-TW" altLang="en-US" sz="1400" dirty="0"/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6E52CE00-415C-4FDA-A68F-E99585B9037C}"/>
              </a:ext>
            </a:extLst>
          </p:cNvPr>
          <p:cNvSpPr txBox="1"/>
          <p:nvPr/>
        </p:nvSpPr>
        <p:spPr>
          <a:xfrm>
            <a:off x="1168129" y="2865313"/>
            <a:ext cx="1075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ea typeface="標楷體" panose="03000509000000000000" pitchFamily="65" charset="-120"/>
              </a:rPr>
              <a:t>1523</a:t>
            </a:r>
            <a:r>
              <a:rPr lang="zh-TW" altLang="en-US" sz="1400" dirty="0"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ea typeface="標楷體" panose="03000509000000000000" pitchFamily="65" charset="-120"/>
              </a:rPr>
              <a:t>port</a:t>
            </a:r>
            <a:endParaRPr lang="zh-TW" altLang="en-US" sz="1400" dirty="0">
              <a:ea typeface="標楷體" panose="03000509000000000000" pitchFamily="65" charset="-120"/>
            </a:endParaRPr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DF2D0A21-D485-436B-8318-0205D29D4D5A}"/>
              </a:ext>
            </a:extLst>
          </p:cNvPr>
          <p:cNvSpPr txBox="1"/>
          <p:nvPr/>
        </p:nvSpPr>
        <p:spPr>
          <a:xfrm>
            <a:off x="3194774" y="58358"/>
            <a:ext cx="746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行銷活動管理平台系統架構圖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原架構圖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2" name="圖片 51">
            <a:extLst>
              <a:ext uri="{FF2B5EF4-FFF2-40B4-BE49-F238E27FC236}">
                <a16:creationId xmlns:a16="http://schemas.microsoft.com/office/drawing/2014/main" id="{F96B5C50-D195-4EC8-AF01-2B62BF436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019" y="5270699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2974E98-DAA1-417D-8458-04BF2564F96B}"/>
              </a:ext>
            </a:extLst>
          </p:cNvPr>
          <p:cNvSpPr txBox="1"/>
          <p:nvPr/>
        </p:nvSpPr>
        <p:spPr>
          <a:xfrm>
            <a:off x="7838731" y="5808108"/>
            <a:ext cx="1796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Bigdata</a:t>
            </a:r>
            <a:r>
              <a:rPr lang="zh-TW" altLang="en-US" sz="1400" dirty="0"/>
              <a:t> </a:t>
            </a:r>
            <a:r>
              <a:rPr lang="en-US" altLang="zh-TW" sz="1400" dirty="0"/>
              <a:t>Server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 </a:t>
            </a:r>
            <a:r>
              <a:rPr lang="en-US" altLang="zh-TW" sz="1400" dirty="0"/>
              <a:t>Interact</a:t>
            </a:r>
            <a:r>
              <a:rPr lang="zh-TW" altLang="en-US" sz="1400" dirty="0"/>
              <a:t> </a:t>
            </a:r>
            <a:r>
              <a:rPr lang="en-US" altLang="zh-TW" sz="1400" dirty="0"/>
              <a:t>Runtime</a:t>
            </a:r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 </a:t>
            </a:r>
            <a:r>
              <a:rPr lang="en-US" altLang="zh-TW" sz="1400" dirty="0"/>
              <a:t>Adobe</a:t>
            </a:r>
            <a:endParaRPr lang="zh-TW" altLang="en-US" sz="1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0979ED-7C56-42CD-8318-B73BB78F3719}"/>
              </a:ext>
            </a:extLst>
          </p:cNvPr>
          <p:cNvSpPr txBox="1"/>
          <p:nvPr/>
        </p:nvSpPr>
        <p:spPr>
          <a:xfrm rot="3522573">
            <a:off x="7121031" y="4417860"/>
            <a:ext cx="1106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本機防火牆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025E652-9722-4251-BB77-95244B693467}"/>
              </a:ext>
            </a:extLst>
          </p:cNvPr>
          <p:cNvCxnSpPr>
            <a:cxnSpLocks/>
          </p:cNvCxnSpPr>
          <p:nvPr/>
        </p:nvCxnSpPr>
        <p:spPr>
          <a:xfrm flipH="1">
            <a:off x="9380496" y="1091903"/>
            <a:ext cx="857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7830861-B8A9-462F-853B-A8F0808D2CF9}"/>
              </a:ext>
            </a:extLst>
          </p:cNvPr>
          <p:cNvCxnSpPr>
            <a:cxnSpLocks/>
          </p:cNvCxnSpPr>
          <p:nvPr/>
        </p:nvCxnSpPr>
        <p:spPr>
          <a:xfrm>
            <a:off x="7768127" y="3063553"/>
            <a:ext cx="2469735" cy="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9DC1CD4-ED38-46AB-88A1-08A0D09FD749}"/>
              </a:ext>
            </a:extLst>
          </p:cNvPr>
          <p:cNvSpPr txBox="1"/>
          <p:nvPr/>
        </p:nvSpPr>
        <p:spPr>
          <a:xfrm>
            <a:off x="7957016" y="2736877"/>
            <a:ext cx="119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FTPS</a:t>
            </a:r>
            <a:endParaRPr lang="zh-TW" altLang="en-US" sz="1400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950EEAFB-D6EA-497B-8CDE-DA5C3283D82A}"/>
              </a:ext>
            </a:extLst>
          </p:cNvPr>
          <p:cNvCxnSpPr/>
          <p:nvPr/>
        </p:nvCxnSpPr>
        <p:spPr>
          <a:xfrm flipV="1">
            <a:off x="9012731" y="1624317"/>
            <a:ext cx="0" cy="144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D7F8A3E4-4570-4AD4-8AB4-B9A89EF1D2A7}"/>
              </a:ext>
            </a:extLst>
          </p:cNvPr>
          <p:cNvCxnSpPr>
            <a:cxnSpLocks/>
          </p:cNvCxnSpPr>
          <p:nvPr/>
        </p:nvCxnSpPr>
        <p:spPr>
          <a:xfrm flipH="1">
            <a:off x="7345862" y="5661034"/>
            <a:ext cx="31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14B97660-9D9F-4919-82D7-A0430476B809}"/>
              </a:ext>
            </a:extLst>
          </p:cNvPr>
          <p:cNvCxnSpPr/>
          <p:nvPr/>
        </p:nvCxnSpPr>
        <p:spPr>
          <a:xfrm flipV="1">
            <a:off x="7109392" y="1716518"/>
            <a:ext cx="454923" cy="65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80DC4DC0-5C24-405A-BA02-5FDFA039C3D0}"/>
              </a:ext>
            </a:extLst>
          </p:cNvPr>
          <p:cNvCxnSpPr>
            <a:cxnSpLocks/>
          </p:cNvCxnSpPr>
          <p:nvPr/>
        </p:nvCxnSpPr>
        <p:spPr>
          <a:xfrm flipH="1">
            <a:off x="3779585" y="3303425"/>
            <a:ext cx="901535" cy="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4C58E432-AF27-4DBD-AE16-EF2CB03FDBE7}"/>
              </a:ext>
            </a:extLst>
          </p:cNvPr>
          <p:cNvCxnSpPr>
            <a:cxnSpLocks/>
          </p:cNvCxnSpPr>
          <p:nvPr/>
        </p:nvCxnSpPr>
        <p:spPr>
          <a:xfrm flipV="1">
            <a:off x="6451404" y="1685367"/>
            <a:ext cx="0" cy="69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E81E00BE-E311-4287-A1B1-319F55555230}"/>
              </a:ext>
            </a:extLst>
          </p:cNvPr>
          <p:cNvCxnSpPr>
            <a:cxnSpLocks/>
          </p:cNvCxnSpPr>
          <p:nvPr/>
        </p:nvCxnSpPr>
        <p:spPr>
          <a:xfrm flipH="1" flipV="1">
            <a:off x="3685954" y="1810149"/>
            <a:ext cx="1032493" cy="68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接點: 肘形 144">
            <a:extLst>
              <a:ext uri="{FF2B5EF4-FFF2-40B4-BE49-F238E27FC236}">
                <a16:creationId xmlns:a16="http://schemas.microsoft.com/office/drawing/2014/main" id="{471A90B1-4076-4A4B-8A1E-55DAF191F9BC}"/>
              </a:ext>
            </a:extLst>
          </p:cNvPr>
          <p:cNvCxnSpPr>
            <a:cxnSpLocks/>
            <a:stCxn id="181" idx="0"/>
            <a:endCxn id="5" idx="2"/>
          </p:cNvCxnSpPr>
          <p:nvPr/>
        </p:nvCxnSpPr>
        <p:spPr>
          <a:xfrm rot="5400000" flipH="1" flipV="1">
            <a:off x="943341" y="3284329"/>
            <a:ext cx="1425581" cy="2475322"/>
          </a:xfrm>
          <a:prstGeom prst="bentConnector3">
            <a:avLst>
              <a:gd name="adj1" fmla="val 44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59E69569-15A3-4BFA-86DD-D4F1C9050B0D}"/>
              </a:ext>
            </a:extLst>
          </p:cNvPr>
          <p:cNvCxnSpPr>
            <a:cxnSpLocks/>
          </p:cNvCxnSpPr>
          <p:nvPr/>
        </p:nvCxnSpPr>
        <p:spPr>
          <a:xfrm flipV="1">
            <a:off x="1810112" y="4606968"/>
            <a:ext cx="0" cy="62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4935AF64-60B4-4B60-A941-0A235E8F43E8}"/>
              </a:ext>
            </a:extLst>
          </p:cNvPr>
          <p:cNvCxnSpPr>
            <a:cxnSpLocks/>
          </p:cNvCxnSpPr>
          <p:nvPr/>
        </p:nvCxnSpPr>
        <p:spPr>
          <a:xfrm flipH="1" flipV="1">
            <a:off x="2599000" y="4606968"/>
            <a:ext cx="1" cy="63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接點: 肘形 172">
            <a:extLst>
              <a:ext uri="{FF2B5EF4-FFF2-40B4-BE49-F238E27FC236}">
                <a16:creationId xmlns:a16="http://schemas.microsoft.com/office/drawing/2014/main" id="{ABCAB9A1-377F-439B-8A78-80591574E0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30952" y="3662522"/>
            <a:ext cx="2158989" cy="948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id="{3A57DAF0-0F38-4BB5-893E-F5FE914C83B7}"/>
              </a:ext>
            </a:extLst>
          </p:cNvPr>
          <p:cNvCxnSpPr>
            <a:cxnSpLocks/>
          </p:cNvCxnSpPr>
          <p:nvPr/>
        </p:nvCxnSpPr>
        <p:spPr>
          <a:xfrm>
            <a:off x="9325561" y="3790061"/>
            <a:ext cx="912301" cy="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5A3CF99D-750F-4AAB-96BF-187B6E850FA0}"/>
              </a:ext>
            </a:extLst>
          </p:cNvPr>
          <p:cNvCxnSpPr/>
          <p:nvPr/>
        </p:nvCxnSpPr>
        <p:spPr>
          <a:xfrm>
            <a:off x="9336244" y="4543578"/>
            <a:ext cx="901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接點: 肘形 182">
            <a:extLst>
              <a:ext uri="{FF2B5EF4-FFF2-40B4-BE49-F238E27FC236}">
                <a16:creationId xmlns:a16="http://schemas.microsoft.com/office/drawing/2014/main" id="{5DB4E2C1-9EA0-4028-8F76-3D058460EAE6}"/>
              </a:ext>
            </a:extLst>
          </p:cNvPr>
          <p:cNvCxnSpPr>
            <a:cxnSpLocks/>
            <a:endCxn id="78" idx="1"/>
          </p:cNvCxnSpPr>
          <p:nvPr/>
        </p:nvCxnSpPr>
        <p:spPr>
          <a:xfrm rot="16200000" flipH="1">
            <a:off x="9427420" y="1534874"/>
            <a:ext cx="1357512" cy="471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35E251C9-167A-4AAE-867E-BEBB4D1C28DC}"/>
              </a:ext>
            </a:extLst>
          </p:cNvPr>
          <p:cNvCxnSpPr/>
          <p:nvPr/>
        </p:nvCxnSpPr>
        <p:spPr>
          <a:xfrm>
            <a:off x="9874526" y="1756128"/>
            <a:ext cx="395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E24ACA5E-0CED-4631-AEBF-07C1BEAD327E}"/>
              </a:ext>
            </a:extLst>
          </p:cNvPr>
          <p:cNvCxnSpPr>
            <a:cxnSpLocks/>
          </p:cNvCxnSpPr>
          <p:nvPr/>
        </p:nvCxnSpPr>
        <p:spPr>
          <a:xfrm>
            <a:off x="6351386" y="4136724"/>
            <a:ext cx="0" cy="55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34F0C408-1E4A-4155-B0F6-1E5ACEC2B6B5}"/>
              </a:ext>
            </a:extLst>
          </p:cNvPr>
          <p:cNvSpPr/>
          <p:nvPr/>
        </p:nvSpPr>
        <p:spPr>
          <a:xfrm>
            <a:off x="4768586" y="2547307"/>
            <a:ext cx="2826260" cy="14691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3E38A-B1EB-4BE0-9141-78BB280E2E05}"/>
              </a:ext>
            </a:extLst>
          </p:cNvPr>
          <p:cNvSpPr/>
          <p:nvPr/>
        </p:nvSpPr>
        <p:spPr>
          <a:xfrm>
            <a:off x="2099237" y="2398560"/>
            <a:ext cx="1589109" cy="141063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B39798-ABCA-495B-92B4-009FCF2A5EBA}"/>
              </a:ext>
            </a:extLst>
          </p:cNvPr>
          <p:cNvSpPr/>
          <p:nvPr/>
        </p:nvSpPr>
        <p:spPr>
          <a:xfrm>
            <a:off x="5211675" y="4735388"/>
            <a:ext cx="1976759" cy="18871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6D62A9-4CD0-4D08-8F4B-1B79D1E0BD94}"/>
              </a:ext>
            </a:extLst>
          </p:cNvPr>
          <p:cNvSpPr/>
          <p:nvPr/>
        </p:nvSpPr>
        <p:spPr>
          <a:xfrm>
            <a:off x="7838731" y="5263772"/>
            <a:ext cx="1583700" cy="14470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1" name="Group 115">
            <a:extLst>
              <a:ext uri="{FF2B5EF4-FFF2-40B4-BE49-F238E27FC236}">
                <a16:creationId xmlns:a16="http://schemas.microsoft.com/office/drawing/2014/main" id="{AF163791-29CD-4D77-9E16-6A193EB0753C}"/>
              </a:ext>
            </a:extLst>
          </p:cNvPr>
          <p:cNvGrpSpPr>
            <a:grpSpLocks/>
          </p:cNvGrpSpPr>
          <p:nvPr/>
        </p:nvGrpSpPr>
        <p:grpSpPr bwMode="auto">
          <a:xfrm>
            <a:off x="1062048" y="1054102"/>
            <a:ext cx="550862" cy="647700"/>
            <a:chOff x="3326" y="3076"/>
            <a:chExt cx="347" cy="408"/>
          </a:xfrm>
        </p:grpSpPr>
        <p:pic>
          <p:nvPicPr>
            <p:cNvPr id="93" name="Picture 9" descr="HIS">
              <a:extLst>
                <a:ext uri="{FF2B5EF4-FFF2-40B4-BE49-F238E27FC236}">
                  <a16:creationId xmlns:a16="http://schemas.microsoft.com/office/drawing/2014/main" id="{62E1AA9C-C280-4458-ABF2-91C51E95227B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12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8" descr="db">
              <a:extLst>
                <a:ext uri="{FF2B5EF4-FFF2-40B4-BE49-F238E27FC236}">
                  <a16:creationId xmlns:a16="http://schemas.microsoft.com/office/drawing/2014/main" id="{07542EF5-D61F-4547-8394-9F2A5751738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4A17EF-E5F6-45C6-9C30-F01E1DD5A588}"/>
              </a:ext>
            </a:extLst>
          </p:cNvPr>
          <p:cNvSpPr txBox="1"/>
          <p:nvPr/>
        </p:nvSpPr>
        <p:spPr>
          <a:xfrm>
            <a:off x="987891" y="1756348"/>
            <a:ext cx="642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IMVP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F7645F9B-7F92-468E-B855-CB0104FCEC6A}"/>
              </a:ext>
            </a:extLst>
          </p:cNvPr>
          <p:cNvCxnSpPr>
            <a:cxnSpLocks/>
          </p:cNvCxnSpPr>
          <p:nvPr/>
        </p:nvCxnSpPr>
        <p:spPr>
          <a:xfrm>
            <a:off x="1782344" y="1458098"/>
            <a:ext cx="83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圖片 51">
            <a:extLst>
              <a:ext uri="{FF2B5EF4-FFF2-40B4-BE49-F238E27FC236}">
                <a16:creationId xmlns:a16="http://schemas.microsoft.com/office/drawing/2014/main" id="{D11406DC-4C10-42DC-B013-8ECA87362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62" y="5215561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ECC33C44-38A6-419D-B0F2-3C1A5EF20223}"/>
              </a:ext>
            </a:extLst>
          </p:cNvPr>
          <p:cNvCxnSpPr>
            <a:cxnSpLocks/>
          </p:cNvCxnSpPr>
          <p:nvPr/>
        </p:nvCxnSpPr>
        <p:spPr>
          <a:xfrm flipV="1">
            <a:off x="1136567" y="4604903"/>
            <a:ext cx="0" cy="62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71CEADF-CBBE-495E-BAFC-9AE7351D027F}"/>
              </a:ext>
            </a:extLst>
          </p:cNvPr>
          <p:cNvSpPr txBox="1"/>
          <p:nvPr/>
        </p:nvSpPr>
        <p:spPr>
          <a:xfrm>
            <a:off x="-65384" y="5870890"/>
            <a:ext cx="9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信卡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/>
              <a:t>AP</a:t>
            </a:r>
            <a:r>
              <a:rPr lang="zh-TW" altLang="en-US" sz="1400" dirty="0"/>
              <a:t> </a:t>
            </a:r>
            <a:r>
              <a:rPr lang="en-US" altLang="zh-TW" sz="1400" dirty="0"/>
              <a:t>Server</a:t>
            </a:r>
            <a:endParaRPr lang="zh-TW" altLang="en-US" sz="1400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E38BE3B1-DA86-497E-A534-E64EB2FB3369}"/>
              </a:ext>
            </a:extLst>
          </p:cNvPr>
          <p:cNvSpPr txBox="1"/>
          <p:nvPr/>
        </p:nvSpPr>
        <p:spPr>
          <a:xfrm>
            <a:off x="7150234" y="5707562"/>
            <a:ext cx="91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1435port</a:t>
            </a:r>
          </a:p>
          <a:p>
            <a:r>
              <a:rPr lang="en-US" altLang="zh-TW" sz="1200" dirty="0"/>
              <a:t>1436port</a:t>
            </a:r>
            <a:endParaRPr lang="zh-TW" altLang="en-US" sz="1200" dirty="0"/>
          </a:p>
          <a:p>
            <a:endParaRPr lang="en-US" altLang="zh-TW" sz="1200" dirty="0"/>
          </a:p>
        </p:txBody>
      </p:sp>
      <p:pic>
        <p:nvPicPr>
          <p:cNvPr id="113" name="圖片 112">
            <a:extLst>
              <a:ext uri="{FF2B5EF4-FFF2-40B4-BE49-F238E27FC236}">
                <a16:creationId xmlns:a16="http://schemas.microsoft.com/office/drawing/2014/main" id="{B78210E2-2E2B-4906-BCDD-193B3AA904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1" y="658443"/>
            <a:ext cx="677990" cy="1027920"/>
          </a:xfrm>
          <a:prstGeom prst="rect">
            <a:avLst/>
          </a:prstGeom>
        </p:spPr>
      </p:pic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07A0BF77-BC16-4A38-A26C-77A97E30F948}"/>
              </a:ext>
            </a:extLst>
          </p:cNvPr>
          <p:cNvSpPr txBox="1"/>
          <p:nvPr/>
        </p:nvSpPr>
        <p:spPr>
          <a:xfrm>
            <a:off x="4586863" y="1981210"/>
            <a:ext cx="107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User</a:t>
            </a:r>
            <a:endParaRPr lang="zh-TW" altLang="en-US" sz="1600" dirty="0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CF69EEB3-2148-40E4-839A-C2B1C00D8723}"/>
              </a:ext>
            </a:extLst>
          </p:cNvPr>
          <p:cNvCxnSpPr>
            <a:cxnSpLocks/>
          </p:cNvCxnSpPr>
          <p:nvPr/>
        </p:nvCxnSpPr>
        <p:spPr>
          <a:xfrm>
            <a:off x="4657860" y="1643065"/>
            <a:ext cx="939530" cy="74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35B7F703-56EA-4CCF-A69F-BE9CDDBF26A1}"/>
              </a:ext>
            </a:extLst>
          </p:cNvPr>
          <p:cNvSpPr txBox="1"/>
          <p:nvPr/>
        </p:nvSpPr>
        <p:spPr>
          <a:xfrm rot="2301273">
            <a:off x="4811545" y="1596098"/>
            <a:ext cx="101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9443port</a:t>
            </a:r>
          </a:p>
          <a:p>
            <a:r>
              <a:rPr lang="en-US" altLang="zh-TW" sz="1400" dirty="0"/>
              <a:t>443port</a:t>
            </a:r>
            <a:endParaRPr lang="zh-TW" altLang="en-US" sz="1400" dirty="0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8370CD87-7700-4CC8-BA42-31A86C6E4AFC}"/>
              </a:ext>
            </a:extLst>
          </p:cNvPr>
          <p:cNvSpPr txBox="1"/>
          <p:nvPr/>
        </p:nvSpPr>
        <p:spPr>
          <a:xfrm>
            <a:off x="1752382" y="1141645"/>
            <a:ext cx="94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 port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540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15">
            <a:extLst>
              <a:ext uri="{FF2B5EF4-FFF2-40B4-BE49-F238E27FC236}">
                <a16:creationId xmlns:a16="http://schemas.microsoft.com/office/drawing/2014/main" id="{3317E15D-2472-4FBB-98E6-A1CF10CED5F2}"/>
              </a:ext>
            </a:extLst>
          </p:cNvPr>
          <p:cNvGrpSpPr>
            <a:grpSpLocks/>
          </p:cNvGrpSpPr>
          <p:nvPr/>
        </p:nvGrpSpPr>
        <p:grpSpPr bwMode="auto">
          <a:xfrm>
            <a:off x="6337630" y="5099240"/>
            <a:ext cx="550862" cy="647700"/>
            <a:chOff x="3326" y="3076"/>
            <a:chExt cx="347" cy="408"/>
          </a:xfrm>
        </p:grpSpPr>
        <p:pic>
          <p:nvPicPr>
            <p:cNvPr id="20" name="Picture 9" descr="HIS">
              <a:extLst>
                <a:ext uri="{FF2B5EF4-FFF2-40B4-BE49-F238E27FC236}">
                  <a16:creationId xmlns:a16="http://schemas.microsoft.com/office/drawing/2014/main" id="{ADE54F96-9D55-4DA5-AFBB-C50E43119B3F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8" descr="db">
              <a:extLst>
                <a:ext uri="{FF2B5EF4-FFF2-40B4-BE49-F238E27FC236}">
                  <a16:creationId xmlns:a16="http://schemas.microsoft.com/office/drawing/2014/main" id="{B55247DE-1802-47B7-BFA5-EE0DCAAE2D5E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BE45263-1608-4D69-88E3-C9853B4366EB}"/>
              </a:ext>
            </a:extLst>
          </p:cNvPr>
          <p:cNvSpPr txBox="1"/>
          <p:nvPr/>
        </p:nvSpPr>
        <p:spPr>
          <a:xfrm>
            <a:off x="10894217" y="3649334"/>
            <a:ext cx="171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APP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推播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/>
              <a:t>Server</a:t>
            </a:r>
            <a:endParaRPr lang="zh-TW" altLang="en-US" sz="1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3A3ADF-DA31-477D-82CA-43AF3582913B}"/>
              </a:ext>
            </a:extLst>
          </p:cNvPr>
          <p:cNvSpPr txBox="1"/>
          <p:nvPr/>
        </p:nvSpPr>
        <p:spPr>
          <a:xfrm>
            <a:off x="10894217" y="2973444"/>
            <a:ext cx="1502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LINE</a:t>
            </a:r>
            <a:r>
              <a:rPr lang="zh-TW" altLang="en-US" sz="1400" dirty="0"/>
              <a:t> </a:t>
            </a:r>
            <a:r>
              <a:rPr lang="en-US" altLang="zh-TW" sz="1400" dirty="0"/>
              <a:t>BC Server</a:t>
            </a:r>
            <a:endParaRPr lang="zh-TW" altLang="en-US" sz="1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1B4B3B4-ACCB-43A7-BB6F-DD1CEE14D6B1}"/>
              </a:ext>
            </a:extLst>
          </p:cNvPr>
          <p:cNvSpPr txBox="1"/>
          <p:nvPr/>
        </p:nvSpPr>
        <p:spPr>
          <a:xfrm>
            <a:off x="8260533" y="1325086"/>
            <a:ext cx="2052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hdc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作業傳檔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/>
              <a:t>Server</a:t>
            </a:r>
            <a:endParaRPr lang="zh-TW" altLang="en-US" sz="1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1980BAB-6BB0-48D6-A144-4777205C678D}"/>
              </a:ext>
            </a:extLst>
          </p:cNvPr>
          <p:cNvSpPr txBox="1"/>
          <p:nvPr/>
        </p:nvSpPr>
        <p:spPr>
          <a:xfrm>
            <a:off x="10894217" y="4304230"/>
            <a:ext cx="199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電銷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/>
              <a:t>Server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86570E2-DFD6-4B72-A30E-E1B79265ABF1}"/>
              </a:ext>
            </a:extLst>
          </p:cNvPr>
          <p:cNvSpPr txBox="1"/>
          <p:nvPr/>
        </p:nvSpPr>
        <p:spPr>
          <a:xfrm>
            <a:off x="10855634" y="5052756"/>
            <a:ext cx="199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信卡簡訊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/>
              <a:t>Server</a:t>
            </a:r>
            <a:endParaRPr lang="zh-TW" altLang="en-US" sz="1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549573E-36D0-4102-B3D2-20DC57FFC9B3}"/>
              </a:ext>
            </a:extLst>
          </p:cNvPr>
          <p:cNvSpPr txBox="1"/>
          <p:nvPr/>
        </p:nvSpPr>
        <p:spPr>
          <a:xfrm>
            <a:off x="10894217" y="840257"/>
            <a:ext cx="145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數位行銷內容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設計平台</a:t>
            </a:r>
            <a:r>
              <a:rPr lang="en-US" altLang="zh-TW" sz="1200" dirty="0"/>
              <a:t>(WEBA)</a:t>
            </a:r>
            <a:endParaRPr lang="zh-TW" altLang="en-US" sz="12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F9AB255-9490-4C62-AFED-C9CE2D0E39AF}"/>
              </a:ext>
            </a:extLst>
          </p:cNvPr>
          <p:cNvSpPr txBox="1"/>
          <p:nvPr/>
        </p:nvSpPr>
        <p:spPr>
          <a:xfrm>
            <a:off x="10935043" y="1593654"/>
            <a:ext cx="2576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EDM Server</a:t>
            </a:r>
            <a:endParaRPr lang="zh-TW" altLang="en-US" sz="1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59EACAE6-9F19-4A1D-A350-59CCD833952A}"/>
              </a:ext>
            </a:extLst>
          </p:cNvPr>
          <p:cNvSpPr txBox="1"/>
          <p:nvPr/>
        </p:nvSpPr>
        <p:spPr>
          <a:xfrm>
            <a:off x="10894217" y="2267337"/>
            <a:ext cx="280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數速貸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/>
              <a:t>Server</a:t>
            </a:r>
            <a:endParaRPr lang="zh-TW" altLang="en-US" sz="1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DB1658E0-35E9-46F4-8ED8-408351D50C50}"/>
              </a:ext>
            </a:extLst>
          </p:cNvPr>
          <p:cNvSpPr txBox="1"/>
          <p:nvPr/>
        </p:nvSpPr>
        <p:spPr>
          <a:xfrm>
            <a:off x="9396066" y="792250"/>
            <a:ext cx="56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FTPS</a:t>
            </a:r>
            <a:endParaRPr lang="zh-TW" altLang="en-US" sz="1600" dirty="0"/>
          </a:p>
        </p:txBody>
      </p:sp>
      <p:grpSp>
        <p:nvGrpSpPr>
          <p:cNvPr id="103" name="Group 115">
            <a:extLst>
              <a:ext uri="{FF2B5EF4-FFF2-40B4-BE49-F238E27FC236}">
                <a16:creationId xmlns:a16="http://schemas.microsoft.com/office/drawing/2014/main" id="{76B1A31E-E8C2-41F6-BBE4-85478A5845DA}"/>
              </a:ext>
            </a:extLst>
          </p:cNvPr>
          <p:cNvGrpSpPr>
            <a:grpSpLocks/>
          </p:cNvGrpSpPr>
          <p:nvPr/>
        </p:nvGrpSpPr>
        <p:grpSpPr bwMode="auto">
          <a:xfrm>
            <a:off x="2884236" y="2774222"/>
            <a:ext cx="550862" cy="647700"/>
            <a:chOff x="3326" y="3076"/>
            <a:chExt cx="347" cy="408"/>
          </a:xfrm>
        </p:grpSpPr>
        <p:pic>
          <p:nvPicPr>
            <p:cNvPr id="104" name="Picture 9" descr="HIS">
              <a:extLst>
                <a:ext uri="{FF2B5EF4-FFF2-40B4-BE49-F238E27FC236}">
                  <a16:creationId xmlns:a16="http://schemas.microsoft.com/office/drawing/2014/main" id="{AF80AE22-A760-45FC-9954-61E42917256D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8" descr="db">
              <a:extLst>
                <a:ext uri="{FF2B5EF4-FFF2-40B4-BE49-F238E27FC236}">
                  <a16:creationId xmlns:a16="http://schemas.microsoft.com/office/drawing/2014/main" id="{2A526762-831A-4472-B606-BE9F8064AC7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73A5840C-B94A-4D16-99FF-EFA7EF3A0660}"/>
              </a:ext>
            </a:extLst>
          </p:cNvPr>
          <p:cNvSpPr txBox="1"/>
          <p:nvPr/>
        </p:nvSpPr>
        <p:spPr>
          <a:xfrm>
            <a:off x="6925690" y="1403391"/>
            <a:ext cx="209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簡訊</a:t>
            </a:r>
            <a:r>
              <a:rPr lang="zh-TW" altLang="en-US" sz="1400" dirty="0"/>
              <a:t> </a:t>
            </a:r>
            <a:r>
              <a:rPr lang="en-US" altLang="zh-TW" sz="1400" dirty="0"/>
              <a:t>API</a:t>
            </a:r>
            <a:r>
              <a:rPr lang="zh-TW" altLang="en-US" sz="1400" dirty="0"/>
              <a:t> </a:t>
            </a:r>
            <a:r>
              <a:rPr lang="en-US" altLang="zh-TW" sz="1400" dirty="0"/>
              <a:t>Server</a:t>
            </a:r>
            <a:endParaRPr lang="zh-TW" altLang="en-US" sz="14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8E223A1F-A46C-4102-AD0F-EB3223C125A7}"/>
              </a:ext>
            </a:extLst>
          </p:cNvPr>
          <p:cNvSpPr txBox="1"/>
          <p:nvPr/>
        </p:nvSpPr>
        <p:spPr>
          <a:xfrm>
            <a:off x="7345862" y="1969438"/>
            <a:ext cx="985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1111port</a:t>
            </a:r>
          </a:p>
          <a:p>
            <a:r>
              <a:rPr lang="en-US" altLang="zh-TW" sz="1400" dirty="0"/>
              <a:t>2222port</a:t>
            </a:r>
            <a:endParaRPr lang="zh-TW" altLang="en-US" sz="1600" dirty="0"/>
          </a:p>
        </p:txBody>
      </p:sp>
      <p:pic>
        <p:nvPicPr>
          <p:cNvPr id="71" name="圖片 51">
            <a:extLst>
              <a:ext uri="{FF2B5EF4-FFF2-40B4-BE49-F238E27FC236}">
                <a16:creationId xmlns:a16="http://schemas.microsoft.com/office/drawing/2014/main" id="{3E5263F9-B975-4409-8BF8-3901DC664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764" y="822053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圖片 51">
            <a:extLst>
              <a:ext uri="{FF2B5EF4-FFF2-40B4-BE49-F238E27FC236}">
                <a16:creationId xmlns:a16="http://schemas.microsoft.com/office/drawing/2014/main" id="{AEEDED89-6C91-4B98-9C7E-B9103CDEA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515" y="4253194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圖片 51">
            <a:extLst>
              <a:ext uri="{FF2B5EF4-FFF2-40B4-BE49-F238E27FC236}">
                <a16:creationId xmlns:a16="http://schemas.microsoft.com/office/drawing/2014/main" id="{ED31610A-386C-4D5C-961E-86FBB0C8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70" y="4913053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圖片 51">
            <a:extLst>
              <a:ext uri="{FF2B5EF4-FFF2-40B4-BE49-F238E27FC236}">
                <a16:creationId xmlns:a16="http://schemas.microsoft.com/office/drawing/2014/main" id="{AE0E9D68-18C1-4455-A277-D9F61D445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864" y="2881929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圖片 51">
            <a:extLst>
              <a:ext uri="{FF2B5EF4-FFF2-40B4-BE49-F238E27FC236}">
                <a16:creationId xmlns:a16="http://schemas.microsoft.com/office/drawing/2014/main" id="{08D104BB-A9E7-44C4-A161-F0BC49BFC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59" y="3577444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圖片 51">
            <a:extLst>
              <a:ext uri="{FF2B5EF4-FFF2-40B4-BE49-F238E27FC236}">
                <a16:creationId xmlns:a16="http://schemas.microsoft.com/office/drawing/2014/main" id="{8EBC2BFB-4CA4-4916-9D8B-799D489C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30" y="2647952"/>
            <a:ext cx="994385" cy="99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圖片 51">
            <a:extLst>
              <a:ext uri="{FF2B5EF4-FFF2-40B4-BE49-F238E27FC236}">
                <a16:creationId xmlns:a16="http://schemas.microsoft.com/office/drawing/2014/main" id="{B0B1B02E-55EF-4490-9290-B14ADD0B3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70" y="715503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圖片 51">
            <a:extLst>
              <a:ext uri="{FF2B5EF4-FFF2-40B4-BE49-F238E27FC236}">
                <a16:creationId xmlns:a16="http://schemas.microsoft.com/office/drawing/2014/main" id="{B6E30D68-F8BB-43AC-9B13-43F2B60B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60" y="2146248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圖片 51">
            <a:extLst>
              <a:ext uri="{FF2B5EF4-FFF2-40B4-BE49-F238E27FC236}">
                <a16:creationId xmlns:a16="http://schemas.microsoft.com/office/drawing/2014/main" id="{666EDCC3-3BC2-4991-B7DD-2CDE17E0D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317" y="1482465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圖片 51">
            <a:extLst>
              <a:ext uri="{FF2B5EF4-FFF2-40B4-BE49-F238E27FC236}">
                <a16:creationId xmlns:a16="http://schemas.microsoft.com/office/drawing/2014/main" id="{33E32574-953B-406E-84E4-C2E48985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864" y="798701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DEF88A10-EAF4-4658-9995-FD6D5C3622BD}"/>
              </a:ext>
            </a:extLst>
          </p:cNvPr>
          <p:cNvCxnSpPr>
            <a:cxnSpLocks/>
          </p:cNvCxnSpPr>
          <p:nvPr/>
        </p:nvCxnSpPr>
        <p:spPr>
          <a:xfrm>
            <a:off x="8532144" y="4681756"/>
            <a:ext cx="204841" cy="451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7A8F57C-EB12-4066-8C6D-5FDA60FA90DA}"/>
              </a:ext>
            </a:extLst>
          </p:cNvPr>
          <p:cNvSpPr txBox="1"/>
          <p:nvPr/>
        </p:nvSpPr>
        <p:spPr>
          <a:xfrm>
            <a:off x="2069154" y="2430892"/>
            <a:ext cx="17419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Campaign DB Server</a:t>
            </a:r>
          </a:p>
          <a:p>
            <a:r>
              <a:rPr lang="en-US" altLang="zh-TW" sz="1400" dirty="0"/>
              <a:t>(CMDM)</a:t>
            </a:r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AIX 7.2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Oracle 19C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F5FEBE7-299C-4015-A460-8D3FC9C2BDDB}"/>
              </a:ext>
            </a:extLst>
          </p:cNvPr>
          <p:cNvSpPr txBox="1"/>
          <p:nvPr/>
        </p:nvSpPr>
        <p:spPr>
          <a:xfrm>
            <a:off x="4796596" y="2607650"/>
            <a:ext cx="20616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New</a:t>
            </a:r>
            <a:r>
              <a:rPr lang="zh-TW" altLang="en-US" sz="1400" dirty="0"/>
              <a:t> </a:t>
            </a:r>
            <a:r>
              <a:rPr lang="en-US" altLang="zh-TW" sz="1400" dirty="0"/>
              <a:t>Campaign</a:t>
            </a:r>
            <a:r>
              <a:rPr lang="zh-TW" altLang="en-US" sz="1400" dirty="0"/>
              <a:t> </a:t>
            </a:r>
            <a:r>
              <a:rPr lang="en-US" altLang="zh-TW" sz="1400" dirty="0"/>
              <a:t>Server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 </a:t>
            </a:r>
            <a:r>
              <a:rPr lang="en-US" altLang="zh-TW" sz="1400" dirty="0"/>
              <a:t>Campaign</a:t>
            </a: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新實體機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400" dirty="0"/>
          </a:p>
          <a:p>
            <a:pPr lvl="0" defTabSz="457200">
              <a:defRPr/>
            </a:pPr>
            <a:r>
              <a:rPr kumimoji="1" lang="en-US" altLang="zh-TW" sz="1400" dirty="0">
                <a:solidFill>
                  <a:srgbClr val="FF0000"/>
                </a:solidFill>
              </a:rPr>
              <a:t>Windows Server 2019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98EDEF2-D07C-401F-BB28-6FD66179CC4D}"/>
              </a:ext>
            </a:extLst>
          </p:cNvPr>
          <p:cNvSpPr txBox="1"/>
          <p:nvPr/>
        </p:nvSpPr>
        <p:spPr>
          <a:xfrm>
            <a:off x="5254890" y="4776173"/>
            <a:ext cx="19985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Bigdata DB Server</a:t>
            </a:r>
          </a:p>
          <a:p>
            <a:r>
              <a:rPr kumimoji="1" lang="zh-TW" altLang="en-US" sz="1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資料集：</a:t>
            </a:r>
            <a:endParaRPr kumimoji="1" lang="en-US" altLang="zh-TW" sz="1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1.</a:t>
            </a:r>
            <a:r>
              <a:rPr kumimoji="1" lang="zh-TW" altLang="en-US" sz="1400" dirty="0">
                <a:solidFill>
                  <a:prstClr val="black"/>
                </a:solidFill>
              </a:rPr>
              <a:t> </a:t>
            </a:r>
            <a:r>
              <a:rPr kumimoji="1" lang="en-US" altLang="zh-TW" sz="1400" dirty="0">
                <a:solidFill>
                  <a:prstClr val="black"/>
                </a:solidFill>
              </a:rPr>
              <a:t>Interact</a:t>
            </a: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2.</a:t>
            </a:r>
            <a:r>
              <a:rPr kumimoji="1" lang="zh-TW" altLang="en-US" sz="1400" dirty="0">
                <a:solidFill>
                  <a:prstClr val="black"/>
                </a:solidFill>
              </a:rPr>
              <a:t> </a:t>
            </a:r>
            <a:r>
              <a:rPr kumimoji="1" lang="en-US" altLang="zh-TW" sz="1400" dirty="0">
                <a:solidFill>
                  <a:prstClr val="black"/>
                </a:solidFill>
              </a:rPr>
              <a:t>Adobe</a:t>
            </a:r>
            <a:endParaRPr kumimoji="1" lang="en-US" altLang="zh-TW" sz="1400" dirty="0">
              <a:solidFill>
                <a:prstClr val="black"/>
              </a:solidFill>
              <a:latin typeface="IBM Plex Sans" panose="020B0503050203000203" pitchFamily="34" charset="0"/>
            </a:endParaRPr>
          </a:p>
          <a:p>
            <a:endParaRPr kumimoji="1" lang="en-US" altLang="zh-TW" sz="1400" dirty="0">
              <a:solidFill>
                <a:prstClr val="black"/>
              </a:solidFill>
            </a:endParaRP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Windows Server 2012R2</a:t>
            </a: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SQL Server 2014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B691EAF-A0A4-4647-8649-24FCD28DBECC}"/>
              </a:ext>
            </a:extLst>
          </p:cNvPr>
          <p:cNvSpPr txBox="1"/>
          <p:nvPr/>
        </p:nvSpPr>
        <p:spPr>
          <a:xfrm>
            <a:off x="3807387" y="2950151"/>
            <a:ext cx="108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1523port</a:t>
            </a:r>
            <a:endParaRPr lang="zh-TW" alt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B3BA210-C23A-44AC-904C-92D71E557590}"/>
              </a:ext>
            </a:extLst>
          </p:cNvPr>
          <p:cNvSpPr txBox="1"/>
          <p:nvPr/>
        </p:nvSpPr>
        <p:spPr>
          <a:xfrm>
            <a:off x="5400227" y="4183545"/>
            <a:ext cx="8985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1435port</a:t>
            </a:r>
          </a:p>
          <a:p>
            <a:r>
              <a:rPr lang="en-US" altLang="zh-TW" sz="1400" dirty="0"/>
              <a:t>1436port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1AC0D2E-D37D-4A82-871C-646169370199}"/>
              </a:ext>
            </a:extLst>
          </p:cNvPr>
          <p:cNvSpPr txBox="1"/>
          <p:nvPr/>
        </p:nvSpPr>
        <p:spPr>
          <a:xfrm rot="2002727">
            <a:off x="3665993" y="1966696"/>
            <a:ext cx="132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1523port</a:t>
            </a:r>
            <a:endParaRPr lang="zh-TW" altLang="en-US" sz="1400" dirty="0"/>
          </a:p>
        </p:txBody>
      </p:sp>
      <p:pic>
        <p:nvPicPr>
          <p:cNvPr id="109" name="圖片 51">
            <a:extLst>
              <a:ext uri="{FF2B5EF4-FFF2-40B4-BE49-F238E27FC236}">
                <a16:creationId xmlns:a16="http://schemas.microsoft.com/office/drawing/2014/main" id="{AD271788-7240-4225-B301-810F7FF3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84345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文字方塊 96">
            <a:extLst>
              <a:ext uri="{FF2B5EF4-FFF2-40B4-BE49-F238E27FC236}">
                <a16:creationId xmlns:a16="http://schemas.microsoft.com/office/drawing/2014/main" id="{2F5C65F4-99C2-4FEB-821E-83B451DCB60F}"/>
              </a:ext>
            </a:extLst>
          </p:cNvPr>
          <p:cNvSpPr txBox="1"/>
          <p:nvPr/>
        </p:nvSpPr>
        <p:spPr>
          <a:xfrm>
            <a:off x="5782517" y="1377964"/>
            <a:ext cx="147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LDAP Server</a:t>
            </a:r>
            <a:endParaRPr lang="zh-TW" altLang="en-US" sz="1600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7F31A62-04D4-4B3C-AB68-C3FA44F2923A}"/>
              </a:ext>
            </a:extLst>
          </p:cNvPr>
          <p:cNvSpPr txBox="1"/>
          <p:nvPr/>
        </p:nvSpPr>
        <p:spPr>
          <a:xfrm>
            <a:off x="5676322" y="1744117"/>
            <a:ext cx="95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636 port</a:t>
            </a:r>
          </a:p>
          <a:p>
            <a:r>
              <a:rPr lang="en-US" altLang="zh-TW" sz="1400" dirty="0"/>
              <a:t>389 port</a:t>
            </a:r>
            <a:endParaRPr lang="zh-TW" altLang="en-US" sz="1400" dirty="0"/>
          </a:p>
        </p:txBody>
      </p:sp>
      <p:grpSp>
        <p:nvGrpSpPr>
          <p:cNvPr id="139" name="Group 115">
            <a:extLst>
              <a:ext uri="{FF2B5EF4-FFF2-40B4-BE49-F238E27FC236}">
                <a16:creationId xmlns:a16="http://schemas.microsoft.com/office/drawing/2014/main" id="{A84B83B7-23C4-4DAA-9D45-470C27E2E50C}"/>
              </a:ext>
            </a:extLst>
          </p:cNvPr>
          <p:cNvGrpSpPr>
            <a:grpSpLocks/>
          </p:cNvGrpSpPr>
          <p:nvPr/>
        </p:nvGrpSpPr>
        <p:grpSpPr bwMode="auto">
          <a:xfrm>
            <a:off x="498615" y="2575114"/>
            <a:ext cx="550862" cy="647700"/>
            <a:chOff x="3326" y="3076"/>
            <a:chExt cx="347" cy="408"/>
          </a:xfrm>
        </p:grpSpPr>
        <p:pic>
          <p:nvPicPr>
            <p:cNvPr id="140" name="Picture 9" descr="HIS">
              <a:extLst>
                <a:ext uri="{FF2B5EF4-FFF2-40B4-BE49-F238E27FC236}">
                  <a16:creationId xmlns:a16="http://schemas.microsoft.com/office/drawing/2014/main" id="{1D0249CC-C187-43B8-A173-638F5613A1A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8" descr="db">
              <a:extLst>
                <a:ext uri="{FF2B5EF4-FFF2-40B4-BE49-F238E27FC236}">
                  <a16:creationId xmlns:a16="http://schemas.microsoft.com/office/drawing/2014/main" id="{C7D50501-A846-4C05-9756-9B4BCEA8EB2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4FAABCAF-E540-4620-8D3A-F9B8624E5E6A}"/>
              </a:ext>
            </a:extLst>
          </p:cNvPr>
          <p:cNvSpPr txBox="1"/>
          <p:nvPr/>
        </p:nvSpPr>
        <p:spPr>
          <a:xfrm>
            <a:off x="23056" y="3235036"/>
            <a:ext cx="141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數據平台中心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(FCBCDB)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216C67C2-E389-491F-A9A1-83FFE61476A9}"/>
              </a:ext>
            </a:extLst>
          </p:cNvPr>
          <p:cNvSpPr txBox="1"/>
          <p:nvPr/>
        </p:nvSpPr>
        <p:spPr>
          <a:xfrm>
            <a:off x="2001442" y="6009808"/>
            <a:ext cx="104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55" name="圖片 154">
            <a:extLst>
              <a:ext uri="{FF2B5EF4-FFF2-40B4-BE49-F238E27FC236}">
                <a16:creationId xmlns:a16="http://schemas.microsoft.com/office/drawing/2014/main" id="{14AF7F63-6704-4D47-8F9A-6D5513380C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1" y="658443"/>
            <a:ext cx="677990" cy="1027920"/>
          </a:xfrm>
          <a:prstGeom prst="rect">
            <a:avLst/>
          </a:prstGeom>
        </p:spPr>
      </p:pic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CF5C4D9A-E65C-4467-BD7A-EF7F69DDECD6}"/>
              </a:ext>
            </a:extLst>
          </p:cNvPr>
          <p:cNvSpPr txBox="1"/>
          <p:nvPr/>
        </p:nvSpPr>
        <p:spPr>
          <a:xfrm>
            <a:off x="4586863" y="1981210"/>
            <a:ext cx="1075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User</a:t>
            </a:r>
            <a:endParaRPr lang="zh-TW" altLang="en-US" sz="1600" dirty="0"/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E20C0FE8-D3D0-4B0F-AAAB-EA11A0B27D74}"/>
              </a:ext>
            </a:extLst>
          </p:cNvPr>
          <p:cNvSpPr txBox="1"/>
          <p:nvPr/>
        </p:nvSpPr>
        <p:spPr>
          <a:xfrm rot="2301273">
            <a:off x="4811545" y="1596098"/>
            <a:ext cx="101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9443port</a:t>
            </a:r>
          </a:p>
          <a:p>
            <a:r>
              <a:rPr lang="en-US" altLang="zh-TW" sz="1400" dirty="0"/>
              <a:t>443port</a:t>
            </a:r>
            <a:endParaRPr lang="zh-TW" altLang="en-US" sz="1400" dirty="0"/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6E52CE00-415C-4FDA-A68F-E99585B9037C}"/>
              </a:ext>
            </a:extLst>
          </p:cNvPr>
          <p:cNvSpPr txBox="1"/>
          <p:nvPr/>
        </p:nvSpPr>
        <p:spPr>
          <a:xfrm>
            <a:off x="1168518" y="2866191"/>
            <a:ext cx="1075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ea typeface="標楷體" panose="03000509000000000000" pitchFamily="65" charset="-120"/>
              </a:rPr>
              <a:t>1523 port</a:t>
            </a:r>
            <a:endParaRPr lang="zh-TW" altLang="en-US" sz="1400" dirty="0">
              <a:ea typeface="標楷體" panose="03000509000000000000" pitchFamily="65" charset="-120"/>
            </a:endParaRPr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DF2D0A21-D485-436B-8318-0205D29D4D5A}"/>
              </a:ext>
            </a:extLst>
          </p:cNvPr>
          <p:cNvSpPr txBox="1"/>
          <p:nvPr/>
        </p:nvSpPr>
        <p:spPr>
          <a:xfrm>
            <a:off x="3194773" y="58358"/>
            <a:ext cx="817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行銷活動管理平台系統架構圖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升級後架構圖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2" name="圖片 51">
            <a:extLst>
              <a:ext uri="{FF2B5EF4-FFF2-40B4-BE49-F238E27FC236}">
                <a16:creationId xmlns:a16="http://schemas.microsoft.com/office/drawing/2014/main" id="{F96B5C50-D195-4EC8-AF01-2B62BF436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019" y="5270699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2974E98-DAA1-417D-8458-04BF2564F96B}"/>
              </a:ext>
            </a:extLst>
          </p:cNvPr>
          <p:cNvSpPr txBox="1"/>
          <p:nvPr/>
        </p:nvSpPr>
        <p:spPr>
          <a:xfrm>
            <a:off x="7838731" y="5808108"/>
            <a:ext cx="1796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Bigdata</a:t>
            </a:r>
            <a:r>
              <a:rPr lang="zh-TW" altLang="en-US" sz="1400" dirty="0"/>
              <a:t> </a:t>
            </a:r>
            <a:r>
              <a:rPr lang="en-US" altLang="zh-TW" sz="1400" dirty="0"/>
              <a:t>Server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 </a:t>
            </a:r>
            <a:r>
              <a:rPr lang="en-US" altLang="zh-TW" sz="1400" dirty="0"/>
              <a:t>Interact</a:t>
            </a:r>
            <a:r>
              <a:rPr lang="zh-TW" altLang="en-US" sz="1400" dirty="0"/>
              <a:t> </a:t>
            </a:r>
            <a:r>
              <a:rPr lang="en-US" altLang="zh-TW" sz="1400" dirty="0"/>
              <a:t>Runtime</a:t>
            </a:r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 </a:t>
            </a:r>
            <a:r>
              <a:rPr lang="en-US" altLang="zh-TW" sz="1400" dirty="0"/>
              <a:t>Adobe</a:t>
            </a:r>
            <a:endParaRPr lang="zh-TW" altLang="en-US" sz="1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0979ED-7C56-42CD-8318-B73BB78F3719}"/>
              </a:ext>
            </a:extLst>
          </p:cNvPr>
          <p:cNvSpPr txBox="1"/>
          <p:nvPr/>
        </p:nvSpPr>
        <p:spPr>
          <a:xfrm rot="3677742">
            <a:off x="8349963" y="4833313"/>
            <a:ext cx="1106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本機防火牆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A1873D-6598-4741-9537-75383D72D665}"/>
              </a:ext>
            </a:extLst>
          </p:cNvPr>
          <p:cNvSpPr txBox="1"/>
          <p:nvPr/>
        </p:nvSpPr>
        <p:spPr>
          <a:xfrm>
            <a:off x="7150234" y="5707562"/>
            <a:ext cx="91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1435port</a:t>
            </a:r>
          </a:p>
          <a:p>
            <a:r>
              <a:rPr lang="en-US" altLang="zh-TW" sz="1200" dirty="0"/>
              <a:t>1436port</a:t>
            </a:r>
            <a:endParaRPr lang="zh-TW" altLang="en-US" sz="1200" dirty="0"/>
          </a:p>
          <a:p>
            <a:endParaRPr lang="en-US" altLang="zh-TW" sz="12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025E652-9722-4251-BB77-95244B693467}"/>
              </a:ext>
            </a:extLst>
          </p:cNvPr>
          <p:cNvCxnSpPr>
            <a:cxnSpLocks/>
          </p:cNvCxnSpPr>
          <p:nvPr/>
        </p:nvCxnSpPr>
        <p:spPr>
          <a:xfrm flipH="1">
            <a:off x="9380496" y="1091903"/>
            <a:ext cx="857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7830861-B8A9-462F-853B-A8F0808D2CF9}"/>
              </a:ext>
            </a:extLst>
          </p:cNvPr>
          <p:cNvCxnSpPr>
            <a:cxnSpLocks/>
          </p:cNvCxnSpPr>
          <p:nvPr/>
        </p:nvCxnSpPr>
        <p:spPr>
          <a:xfrm>
            <a:off x="7768127" y="3063553"/>
            <a:ext cx="2469735" cy="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9DC1CD4-ED38-46AB-88A1-08A0D09FD749}"/>
              </a:ext>
            </a:extLst>
          </p:cNvPr>
          <p:cNvSpPr txBox="1"/>
          <p:nvPr/>
        </p:nvSpPr>
        <p:spPr>
          <a:xfrm>
            <a:off x="7957016" y="2736877"/>
            <a:ext cx="119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FTPS</a:t>
            </a:r>
            <a:endParaRPr lang="zh-TW" altLang="en-US" sz="1400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950EEAFB-D6EA-497B-8CDE-DA5C3283D82A}"/>
              </a:ext>
            </a:extLst>
          </p:cNvPr>
          <p:cNvCxnSpPr/>
          <p:nvPr/>
        </p:nvCxnSpPr>
        <p:spPr>
          <a:xfrm flipV="1">
            <a:off x="9012731" y="1624317"/>
            <a:ext cx="0" cy="144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D7F8A3E4-4570-4AD4-8AB4-B9A89EF1D2A7}"/>
              </a:ext>
            </a:extLst>
          </p:cNvPr>
          <p:cNvCxnSpPr>
            <a:cxnSpLocks/>
          </p:cNvCxnSpPr>
          <p:nvPr/>
        </p:nvCxnSpPr>
        <p:spPr>
          <a:xfrm flipH="1">
            <a:off x="7345862" y="5661034"/>
            <a:ext cx="31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14B97660-9D9F-4919-82D7-A0430476B809}"/>
              </a:ext>
            </a:extLst>
          </p:cNvPr>
          <p:cNvCxnSpPr/>
          <p:nvPr/>
        </p:nvCxnSpPr>
        <p:spPr>
          <a:xfrm flipV="1">
            <a:off x="7109392" y="1716518"/>
            <a:ext cx="454923" cy="65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80DC4DC0-5C24-405A-BA02-5FDFA039C3D0}"/>
              </a:ext>
            </a:extLst>
          </p:cNvPr>
          <p:cNvCxnSpPr>
            <a:cxnSpLocks/>
          </p:cNvCxnSpPr>
          <p:nvPr/>
        </p:nvCxnSpPr>
        <p:spPr>
          <a:xfrm flipH="1">
            <a:off x="3779585" y="3303425"/>
            <a:ext cx="901535" cy="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4C58E432-AF27-4DBD-AE16-EF2CB03FDBE7}"/>
              </a:ext>
            </a:extLst>
          </p:cNvPr>
          <p:cNvCxnSpPr>
            <a:cxnSpLocks/>
          </p:cNvCxnSpPr>
          <p:nvPr/>
        </p:nvCxnSpPr>
        <p:spPr>
          <a:xfrm flipV="1">
            <a:off x="6451404" y="1685367"/>
            <a:ext cx="0" cy="69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E81E00BE-E311-4287-A1B1-319F55555230}"/>
              </a:ext>
            </a:extLst>
          </p:cNvPr>
          <p:cNvCxnSpPr>
            <a:cxnSpLocks/>
          </p:cNvCxnSpPr>
          <p:nvPr/>
        </p:nvCxnSpPr>
        <p:spPr>
          <a:xfrm flipH="1" flipV="1">
            <a:off x="3685954" y="1810149"/>
            <a:ext cx="1032493" cy="68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252EF5A5-09A4-4E21-9000-14A448B970E6}"/>
              </a:ext>
            </a:extLst>
          </p:cNvPr>
          <p:cNvCxnSpPr>
            <a:cxnSpLocks/>
          </p:cNvCxnSpPr>
          <p:nvPr/>
        </p:nvCxnSpPr>
        <p:spPr>
          <a:xfrm>
            <a:off x="4657860" y="1643065"/>
            <a:ext cx="939530" cy="74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接點: 肘形 172">
            <a:extLst>
              <a:ext uri="{FF2B5EF4-FFF2-40B4-BE49-F238E27FC236}">
                <a16:creationId xmlns:a16="http://schemas.microsoft.com/office/drawing/2014/main" id="{ABCAB9A1-377F-439B-8A78-80591574E0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30952" y="3662522"/>
            <a:ext cx="2158989" cy="948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id="{3A57DAF0-0F38-4BB5-893E-F5FE914C83B7}"/>
              </a:ext>
            </a:extLst>
          </p:cNvPr>
          <p:cNvCxnSpPr>
            <a:cxnSpLocks/>
          </p:cNvCxnSpPr>
          <p:nvPr/>
        </p:nvCxnSpPr>
        <p:spPr>
          <a:xfrm>
            <a:off x="9325561" y="3790061"/>
            <a:ext cx="912301" cy="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5A3CF99D-750F-4AAB-96BF-187B6E850FA0}"/>
              </a:ext>
            </a:extLst>
          </p:cNvPr>
          <p:cNvCxnSpPr/>
          <p:nvPr/>
        </p:nvCxnSpPr>
        <p:spPr>
          <a:xfrm>
            <a:off x="9336244" y="4543578"/>
            <a:ext cx="901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接點: 肘形 182">
            <a:extLst>
              <a:ext uri="{FF2B5EF4-FFF2-40B4-BE49-F238E27FC236}">
                <a16:creationId xmlns:a16="http://schemas.microsoft.com/office/drawing/2014/main" id="{5DB4E2C1-9EA0-4028-8F76-3D058460EAE6}"/>
              </a:ext>
            </a:extLst>
          </p:cNvPr>
          <p:cNvCxnSpPr>
            <a:cxnSpLocks/>
            <a:endCxn id="78" idx="1"/>
          </p:cNvCxnSpPr>
          <p:nvPr/>
        </p:nvCxnSpPr>
        <p:spPr>
          <a:xfrm rot="16200000" flipH="1">
            <a:off x="9427420" y="1534874"/>
            <a:ext cx="1357512" cy="471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35E251C9-167A-4AAE-867E-BEBB4D1C28DC}"/>
              </a:ext>
            </a:extLst>
          </p:cNvPr>
          <p:cNvCxnSpPr/>
          <p:nvPr/>
        </p:nvCxnSpPr>
        <p:spPr>
          <a:xfrm>
            <a:off x="9874526" y="1756128"/>
            <a:ext cx="395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E24ACA5E-0CED-4631-AEBF-07C1BEAD327E}"/>
              </a:ext>
            </a:extLst>
          </p:cNvPr>
          <p:cNvCxnSpPr>
            <a:cxnSpLocks/>
          </p:cNvCxnSpPr>
          <p:nvPr/>
        </p:nvCxnSpPr>
        <p:spPr>
          <a:xfrm>
            <a:off x="6351386" y="4136724"/>
            <a:ext cx="0" cy="55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34F0C408-1E4A-4155-B0F6-1E5ACEC2B6B5}"/>
              </a:ext>
            </a:extLst>
          </p:cNvPr>
          <p:cNvSpPr/>
          <p:nvPr/>
        </p:nvSpPr>
        <p:spPr>
          <a:xfrm>
            <a:off x="4768586" y="2547307"/>
            <a:ext cx="2826260" cy="1469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3E38A-B1EB-4BE0-9141-78BB280E2E05}"/>
              </a:ext>
            </a:extLst>
          </p:cNvPr>
          <p:cNvSpPr/>
          <p:nvPr/>
        </p:nvSpPr>
        <p:spPr>
          <a:xfrm>
            <a:off x="2099237" y="2398560"/>
            <a:ext cx="1589109" cy="1410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B39798-ABCA-495B-92B4-009FCF2A5EBA}"/>
              </a:ext>
            </a:extLst>
          </p:cNvPr>
          <p:cNvSpPr/>
          <p:nvPr/>
        </p:nvSpPr>
        <p:spPr>
          <a:xfrm>
            <a:off x="5211675" y="4735388"/>
            <a:ext cx="1976759" cy="18871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6D62A9-4CD0-4D08-8F4B-1B79D1E0BD94}"/>
              </a:ext>
            </a:extLst>
          </p:cNvPr>
          <p:cNvSpPr/>
          <p:nvPr/>
        </p:nvSpPr>
        <p:spPr>
          <a:xfrm>
            <a:off x="7838731" y="5263772"/>
            <a:ext cx="1583700" cy="14470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1" name="圖片 51">
            <a:extLst>
              <a:ext uri="{FF2B5EF4-FFF2-40B4-BE49-F238E27FC236}">
                <a16:creationId xmlns:a16="http://schemas.microsoft.com/office/drawing/2014/main" id="{459A421D-578E-4553-A221-10BF52A3E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365" y="3845502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A09EC9-76B1-4AAA-8CD3-9A152DC4FFF7}"/>
              </a:ext>
            </a:extLst>
          </p:cNvPr>
          <p:cNvSpPr txBox="1"/>
          <p:nvPr/>
        </p:nvSpPr>
        <p:spPr>
          <a:xfrm>
            <a:off x="8260533" y="3835485"/>
            <a:ext cx="98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Interact</a:t>
            </a:r>
          </a:p>
          <a:p>
            <a:pPr algn="ctr"/>
            <a:r>
              <a:rPr lang="en-US" altLang="zh-TW" sz="1200" dirty="0"/>
              <a:t>Designtime </a:t>
            </a:r>
          </a:p>
          <a:p>
            <a:pPr algn="ctr"/>
            <a:r>
              <a:rPr lang="en-US" altLang="zh-TW" sz="1200" dirty="0"/>
              <a:t>Server</a:t>
            </a:r>
            <a:endParaRPr lang="zh-TW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4A7CCE-D58C-45ED-9136-629BEDB70FFA}"/>
              </a:ext>
            </a:extLst>
          </p:cNvPr>
          <p:cNvSpPr/>
          <p:nvPr/>
        </p:nvSpPr>
        <p:spPr>
          <a:xfrm>
            <a:off x="7767236" y="3775606"/>
            <a:ext cx="1490298" cy="7150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6F2EF06-4CE5-4D82-862A-58D0B2F93A23}"/>
              </a:ext>
            </a:extLst>
          </p:cNvPr>
          <p:cNvCxnSpPr/>
          <p:nvPr/>
        </p:nvCxnSpPr>
        <p:spPr>
          <a:xfrm flipH="1">
            <a:off x="7325311" y="4543578"/>
            <a:ext cx="381221" cy="31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F4FE721-4E04-4C88-B1F3-6B6521D5D180}"/>
              </a:ext>
            </a:extLst>
          </p:cNvPr>
          <p:cNvSpPr txBox="1"/>
          <p:nvPr/>
        </p:nvSpPr>
        <p:spPr>
          <a:xfrm rot="19231499">
            <a:off x="7246352" y="4611499"/>
            <a:ext cx="91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1435port</a:t>
            </a:r>
          </a:p>
          <a:p>
            <a:r>
              <a:rPr lang="en-US" altLang="zh-TW" sz="1200" dirty="0"/>
              <a:t>1436port</a:t>
            </a:r>
            <a:endParaRPr lang="zh-TW" altLang="en-US" sz="1200" dirty="0"/>
          </a:p>
        </p:txBody>
      </p:sp>
      <p:grpSp>
        <p:nvGrpSpPr>
          <p:cNvPr id="99" name="Group 115">
            <a:extLst>
              <a:ext uri="{FF2B5EF4-FFF2-40B4-BE49-F238E27FC236}">
                <a16:creationId xmlns:a16="http://schemas.microsoft.com/office/drawing/2014/main" id="{60F4826D-13D4-4CAC-9748-84940AEEEFE3}"/>
              </a:ext>
            </a:extLst>
          </p:cNvPr>
          <p:cNvGrpSpPr>
            <a:grpSpLocks/>
          </p:cNvGrpSpPr>
          <p:nvPr/>
        </p:nvGrpSpPr>
        <p:grpSpPr bwMode="auto">
          <a:xfrm>
            <a:off x="4318388" y="5120622"/>
            <a:ext cx="550862" cy="647700"/>
            <a:chOff x="3326" y="3076"/>
            <a:chExt cx="347" cy="408"/>
          </a:xfrm>
        </p:grpSpPr>
        <p:pic>
          <p:nvPicPr>
            <p:cNvPr id="101" name="Picture 9" descr="HIS">
              <a:extLst>
                <a:ext uri="{FF2B5EF4-FFF2-40B4-BE49-F238E27FC236}">
                  <a16:creationId xmlns:a16="http://schemas.microsoft.com/office/drawing/2014/main" id="{30E015AD-BE19-4881-B814-E1E09DD6FAB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8" descr="db">
              <a:extLst>
                <a:ext uri="{FF2B5EF4-FFF2-40B4-BE49-F238E27FC236}">
                  <a16:creationId xmlns:a16="http://schemas.microsoft.com/office/drawing/2014/main" id="{FD9A41BE-922E-46D3-B9B4-688F318527F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A8D117-166F-4253-AE9A-861FA7C4E189}"/>
              </a:ext>
            </a:extLst>
          </p:cNvPr>
          <p:cNvSpPr txBox="1"/>
          <p:nvPr/>
        </p:nvSpPr>
        <p:spPr>
          <a:xfrm>
            <a:off x="3199939" y="4667731"/>
            <a:ext cx="1868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New DB Server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 </a:t>
            </a:r>
            <a:r>
              <a:rPr lang="en-US" altLang="zh-TW" sz="1400" dirty="0"/>
              <a:t>Campaign</a:t>
            </a:r>
          </a:p>
          <a:p>
            <a:endParaRPr lang="en-US" altLang="zh-TW" sz="1400" dirty="0"/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新實體機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kumimoji="1" lang="en-US" altLang="zh-TW" sz="1400" dirty="0">
              <a:solidFill>
                <a:srgbClr val="FF0000"/>
              </a:solidFill>
            </a:endParaRPr>
          </a:p>
          <a:p>
            <a:r>
              <a:rPr kumimoji="1" lang="en-US" altLang="zh-TW" sz="1400" dirty="0">
                <a:solidFill>
                  <a:srgbClr val="FF0000"/>
                </a:solidFill>
              </a:rPr>
              <a:t>Windows Server 2019</a:t>
            </a:r>
          </a:p>
          <a:p>
            <a:r>
              <a:rPr kumimoji="1" lang="en-US" altLang="zh-TW" sz="1400" dirty="0">
                <a:solidFill>
                  <a:srgbClr val="FF0000"/>
                </a:solidFill>
              </a:rPr>
              <a:t>SQL Server 2019</a:t>
            </a:r>
          </a:p>
          <a:p>
            <a:endParaRPr lang="en-US" altLang="zh-TW" sz="1400" dirty="0"/>
          </a:p>
          <a:p>
            <a:endParaRPr lang="en-US" altLang="zh-TW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273987-D504-4AF5-995D-E252FBEAAAE3}"/>
              </a:ext>
            </a:extLst>
          </p:cNvPr>
          <p:cNvSpPr/>
          <p:nvPr/>
        </p:nvSpPr>
        <p:spPr>
          <a:xfrm>
            <a:off x="3176200" y="4606968"/>
            <a:ext cx="1822656" cy="2014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8A855D0-D848-4907-A559-30894ED873E7}"/>
              </a:ext>
            </a:extLst>
          </p:cNvPr>
          <p:cNvCxnSpPr/>
          <p:nvPr/>
        </p:nvCxnSpPr>
        <p:spPr>
          <a:xfrm flipH="1">
            <a:off x="3905428" y="3957111"/>
            <a:ext cx="707538" cy="48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2FDB180-3EA3-4A12-9BAC-4270217C14F4}"/>
              </a:ext>
            </a:extLst>
          </p:cNvPr>
          <p:cNvSpPr txBox="1"/>
          <p:nvPr/>
        </p:nvSpPr>
        <p:spPr>
          <a:xfrm>
            <a:off x="4228273" y="4114890"/>
            <a:ext cx="11458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1435port</a:t>
            </a:r>
          </a:p>
          <a:p>
            <a:r>
              <a:rPr lang="en-US" altLang="zh-TW" sz="1400" dirty="0"/>
              <a:t>1436port</a:t>
            </a:r>
            <a:endParaRPr lang="zh-TW" altLang="en-US" sz="1400" dirty="0"/>
          </a:p>
          <a:p>
            <a:endParaRPr lang="zh-TW" altLang="en-US" sz="1400" dirty="0"/>
          </a:p>
        </p:txBody>
      </p:sp>
      <p:grpSp>
        <p:nvGrpSpPr>
          <p:cNvPr id="111" name="Group 115">
            <a:extLst>
              <a:ext uri="{FF2B5EF4-FFF2-40B4-BE49-F238E27FC236}">
                <a16:creationId xmlns:a16="http://schemas.microsoft.com/office/drawing/2014/main" id="{5347E483-0FA1-47D4-8C60-E081769D8268}"/>
              </a:ext>
            </a:extLst>
          </p:cNvPr>
          <p:cNvGrpSpPr>
            <a:grpSpLocks/>
          </p:cNvGrpSpPr>
          <p:nvPr/>
        </p:nvGrpSpPr>
        <p:grpSpPr bwMode="auto">
          <a:xfrm>
            <a:off x="1062048" y="1054102"/>
            <a:ext cx="550862" cy="647700"/>
            <a:chOff x="3326" y="3076"/>
            <a:chExt cx="347" cy="408"/>
          </a:xfrm>
        </p:grpSpPr>
        <p:pic>
          <p:nvPicPr>
            <p:cNvPr id="112" name="Picture 9" descr="HIS">
              <a:extLst>
                <a:ext uri="{FF2B5EF4-FFF2-40B4-BE49-F238E27FC236}">
                  <a16:creationId xmlns:a16="http://schemas.microsoft.com/office/drawing/2014/main" id="{620899C2-106C-46F1-A559-A9F8BD4C4C9F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8" descr="db">
              <a:extLst>
                <a:ext uri="{FF2B5EF4-FFF2-40B4-BE49-F238E27FC236}">
                  <a16:creationId xmlns:a16="http://schemas.microsoft.com/office/drawing/2014/main" id="{C5A89396-B7B5-45A6-9DAC-BE21AA9B347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Group 115">
            <a:extLst>
              <a:ext uri="{FF2B5EF4-FFF2-40B4-BE49-F238E27FC236}">
                <a16:creationId xmlns:a16="http://schemas.microsoft.com/office/drawing/2014/main" id="{9C57CC36-13C0-46F8-8E2F-608D7C7D06EE}"/>
              </a:ext>
            </a:extLst>
          </p:cNvPr>
          <p:cNvGrpSpPr>
            <a:grpSpLocks/>
          </p:cNvGrpSpPr>
          <p:nvPr/>
        </p:nvGrpSpPr>
        <p:grpSpPr bwMode="auto">
          <a:xfrm>
            <a:off x="2755364" y="1073906"/>
            <a:ext cx="550862" cy="647700"/>
            <a:chOff x="3326" y="3076"/>
            <a:chExt cx="347" cy="408"/>
          </a:xfrm>
        </p:grpSpPr>
        <p:pic>
          <p:nvPicPr>
            <p:cNvPr id="115" name="Picture 9" descr="HIS">
              <a:extLst>
                <a:ext uri="{FF2B5EF4-FFF2-40B4-BE49-F238E27FC236}">
                  <a16:creationId xmlns:a16="http://schemas.microsoft.com/office/drawing/2014/main" id="{CADE65C3-0618-47BB-ACD3-E582EF1A2549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14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8" descr="db">
              <a:extLst>
                <a:ext uri="{FF2B5EF4-FFF2-40B4-BE49-F238E27FC236}">
                  <a16:creationId xmlns:a16="http://schemas.microsoft.com/office/drawing/2014/main" id="{9D1519B1-970B-4857-8DAD-DB5ADACC7BD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0F1789EA-4585-4087-BA06-76D94168A058}"/>
              </a:ext>
            </a:extLst>
          </p:cNvPr>
          <p:cNvCxnSpPr>
            <a:cxnSpLocks/>
          </p:cNvCxnSpPr>
          <p:nvPr/>
        </p:nvCxnSpPr>
        <p:spPr>
          <a:xfrm>
            <a:off x="1782344" y="1458098"/>
            <a:ext cx="83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8842CA-882D-4AD0-8FBF-3405FA15E83D}"/>
              </a:ext>
            </a:extLst>
          </p:cNvPr>
          <p:cNvSpPr txBox="1"/>
          <p:nvPr/>
        </p:nvSpPr>
        <p:spPr>
          <a:xfrm>
            <a:off x="987565" y="1756128"/>
            <a:ext cx="79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IMVP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19EF55-17B9-4676-9C98-323503E7428D}"/>
              </a:ext>
            </a:extLst>
          </p:cNvPr>
          <p:cNvSpPr txBox="1"/>
          <p:nvPr/>
        </p:nvSpPr>
        <p:spPr>
          <a:xfrm>
            <a:off x="1752382" y="1141645"/>
            <a:ext cx="94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 port</a:t>
            </a:r>
            <a:endParaRPr lang="zh-TW" altLang="en-US" sz="1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658FA4-ED69-455B-BE8B-DDECDA77495A}"/>
              </a:ext>
            </a:extLst>
          </p:cNvPr>
          <p:cNvSpPr txBox="1"/>
          <p:nvPr/>
        </p:nvSpPr>
        <p:spPr>
          <a:xfrm>
            <a:off x="2298627" y="1731008"/>
            <a:ext cx="1404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數據平台中心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(FCB5CDB)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3604A4-D6C5-476A-BB46-24219DA9C93A}"/>
              </a:ext>
            </a:extLst>
          </p:cNvPr>
          <p:cNvCxnSpPr>
            <a:cxnSpLocks/>
          </p:cNvCxnSpPr>
          <p:nvPr/>
        </p:nvCxnSpPr>
        <p:spPr>
          <a:xfrm flipH="1">
            <a:off x="1168129" y="3190508"/>
            <a:ext cx="827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83F12497-DDED-4FA1-9657-A6DF9C775F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3341" y="3284329"/>
            <a:ext cx="1425581" cy="2475322"/>
          </a:xfrm>
          <a:prstGeom prst="bentConnector3">
            <a:avLst>
              <a:gd name="adj1" fmla="val 44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EAE126E7-DD4C-423F-ACFB-2B722D8D6C35}"/>
              </a:ext>
            </a:extLst>
          </p:cNvPr>
          <p:cNvCxnSpPr>
            <a:cxnSpLocks/>
          </p:cNvCxnSpPr>
          <p:nvPr/>
        </p:nvCxnSpPr>
        <p:spPr>
          <a:xfrm flipH="1" flipV="1">
            <a:off x="2599000" y="4606968"/>
            <a:ext cx="1" cy="63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8DC4B64D-8993-47B4-A9B0-6C864800C2E7}"/>
              </a:ext>
            </a:extLst>
          </p:cNvPr>
          <p:cNvCxnSpPr>
            <a:cxnSpLocks/>
          </p:cNvCxnSpPr>
          <p:nvPr/>
        </p:nvCxnSpPr>
        <p:spPr>
          <a:xfrm flipV="1">
            <a:off x="1810112" y="4606968"/>
            <a:ext cx="0" cy="62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6B792CE3-40E0-4C11-A14C-F8B35E08BC6E}"/>
              </a:ext>
            </a:extLst>
          </p:cNvPr>
          <p:cNvCxnSpPr>
            <a:cxnSpLocks/>
          </p:cNvCxnSpPr>
          <p:nvPr/>
        </p:nvCxnSpPr>
        <p:spPr>
          <a:xfrm flipV="1">
            <a:off x="1136567" y="4604903"/>
            <a:ext cx="0" cy="62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圖片 51">
            <a:extLst>
              <a:ext uri="{FF2B5EF4-FFF2-40B4-BE49-F238E27FC236}">
                <a16:creationId xmlns:a16="http://schemas.microsoft.com/office/drawing/2014/main" id="{2867741A-1121-437A-9AD1-6B9672E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353" y="5216219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圖片 51">
            <a:extLst>
              <a:ext uri="{FF2B5EF4-FFF2-40B4-BE49-F238E27FC236}">
                <a16:creationId xmlns:a16="http://schemas.microsoft.com/office/drawing/2014/main" id="{A98C1C54-3BC9-41A3-87C5-7EF5030F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35" y="5241047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圖片 51">
            <a:extLst>
              <a:ext uri="{FF2B5EF4-FFF2-40B4-BE49-F238E27FC236}">
                <a16:creationId xmlns:a16="http://schemas.microsoft.com/office/drawing/2014/main" id="{0C806259-E1BE-4F93-9421-6938888C9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62" y="5215561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圖片 51">
            <a:extLst>
              <a:ext uri="{FF2B5EF4-FFF2-40B4-BE49-F238E27FC236}">
                <a16:creationId xmlns:a16="http://schemas.microsoft.com/office/drawing/2014/main" id="{54E2D75E-9581-4436-83A6-2E7D287D3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0" y="5234780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AB506045-EF18-4D4D-B259-C96096295409}"/>
              </a:ext>
            </a:extLst>
          </p:cNvPr>
          <p:cNvSpPr txBox="1"/>
          <p:nvPr/>
        </p:nvSpPr>
        <p:spPr>
          <a:xfrm>
            <a:off x="1166420" y="4304230"/>
            <a:ext cx="94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 port</a:t>
            </a:r>
            <a:endParaRPr lang="zh-TW" altLang="en-US" sz="1400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D843C6CB-F23A-4A65-8D3D-D6D82E14C53E}"/>
              </a:ext>
            </a:extLst>
          </p:cNvPr>
          <p:cNvSpPr txBox="1"/>
          <p:nvPr/>
        </p:nvSpPr>
        <p:spPr>
          <a:xfrm>
            <a:off x="2128818" y="5821893"/>
            <a:ext cx="10993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數位客群經營互動平台</a:t>
            </a:r>
            <a:r>
              <a:rPr lang="en-US" altLang="zh-TW" sz="1400" dirty="0"/>
              <a:t>(007 online)</a:t>
            </a: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B3D57EFC-2874-465E-B0CD-A696F22B9C18}"/>
              </a:ext>
            </a:extLst>
          </p:cNvPr>
          <p:cNvSpPr txBox="1"/>
          <p:nvPr/>
        </p:nvSpPr>
        <p:spPr>
          <a:xfrm>
            <a:off x="1255566" y="5872865"/>
            <a:ext cx="108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網銀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>
                <a:ea typeface="標楷體" panose="03000509000000000000" pitchFamily="65" charset="-120"/>
              </a:rPr>
              <a:t>AP</a:t>
            </a:r>
            <a:r>
              <a:rPr lang="zh-TW" altLang="en-US" sz="1400" dirty="0">
                <a:ea typeface="標楷體" panose="03000509000000000000" pitchFamily="65" charset="-120"/>
              </a:rPr>
              <a:t> </a:t>
            </a:r>
            <a:r>
              <a:rPr lang="en-US" altLang="zh-TW" sz="1400" dirty="0"/>
              <a:t>Server</a:t>
            </a:r>
            <a:endParaRPr lang="zh-TW" altLang="en-US" sz="1400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8523D764-F701-44F5-A226-03C97BF1346B}"/>
              </a:ext>
            </a:extLst>
          </p:cNvPr>
          <p:cNvSpPr txBox="1"/>
          <p:nvPr/>
        </p:nvSpPr>
        <p:spPr>
          <a:xfrm>
            <a:off x="697681" y="5864058"/>
            <a:ext cx="83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SAS Server</a:t>
            </a:r>
            <a:endParaRPr lang="zh-TW" altLang="en-US" sz="1400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39DB3C3C-86BC-4C32-B7B3-7125330AC94F}"/>
              </a:ext>
            </a:extLst>
          </p:cNvPr>
          <p:cNvSpPr txBox="1"/>
          <p:nvPr/>
        </p:nvSpPr>
        <p:spPr>
          <a:xfrm>
            <a:off x="-65384" y="5870890"/>
            <a:ext cx="9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信卡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/>
              <a:t>AP</a:t>
            </a:r>
            <a:r>
              <a:rPr lang="zh-TW" altLang="en-US" sz="1400" dirty="0"/>
              <a:t> </a:t>
            </a:r>
            <a:r>
              <a:rPr lang="en-US" altLang="zh-TW" sz="1400" dirty="0"/>
              <a:t>Server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233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15">
            <a:extLst>
              <a:ext uri="{FF2B5EF4-FFF2-40B4-BE49-F238E27FC236}">
                <a16:creationId xmlns:a16="http://schemas.microsoft.com/office/drawing/2014/main" id="{3317E15D-2472-4FBB-98E6-A1CF10CED5F2}"/>
              </a:ext>
            </a:extLst>
          </p:cNvPr>
          <p:cNvGrpSpPr>
            <a:grpSpLocks/>
          </p:cNvGrpSpPr>
          <p:nvPr/>
        </p:nvGrpSpPr>
        <p:grpSpPr bwMode="auto">
          <a:xfrm>
            <a:off x="7038269" y="5449620"/>
            <a:ext cx="550862" cy="647700"/>
            <a:chOff x="3326" y="3076"/>
            <a:chExt cx="347" cy="408"/>
          </a:xfrm>
        </p:grpSpPr>
        <p:pic>
          <p:nvPicPr>
            <p:cNvPr id="20" name="Picture 9" descr="HIS">
              <a:extLst>
                <a:ext uri="{FF2B5EF4-FFF2-40B4-BE49-F238E27FC236}">
                  <a16:creationId xmlns:a16="http://schemas.microsoft.com/office/drawing/2014/main" id="{ADE54F96-9D55-4DA5-AFBB-C50E43119B3F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1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8" descr="db">
              <a:extLst>
                <a:ext uri="{FF2B5EF4-FFF2-40B4-BE49-F238E27FC236}">
                  <a16:creationId xmlns:a16="http://schemas.microsoft.com/office/drawing/2014/main" id="{B55247DE-1802-47B7-BFA5-EE0DCAAE2D5E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BE45263-1608-4D69-88E3-C9853B4366EB}"/>
              </a:ext>
            </a:extLst>
          </p:cNvPr>
          <p:cNvSpPr txBox="1"/>
          <p:nvPr/>
        </p:nvSpPr>
        <p:spPr>
          <a:xfrm>
            <a:off x="10894217" y="3670296"/>
            <a:ext cx="171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訊息推播系統</a:t>
            </a:r>
            <a:endParaRPr lang="zh-TW" altLang="en-US" sz="1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3A3ADF-DA31-477D-82CA-43AF3582913B}"/>
              </a:ext>
            </a:extLst>
          </p:cNvPr>
          <p:cNvSpPr txBox="1"/>
          <p:nvPr/>
        </p:nvSpPr>
        <p:spPr>
          <a:xfrm>
            <a:off x="10920344" y="2999571"/>
            <a:ext cx="152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ea typeface="標楷體" panose="03000509000000000000" pitchFamily="65" charset="-120"/>
              </a:rPr>
              <a:t>LINE</a:t>
            </a:r>
            <a:r>
              <a:rPr lang="zh-TW" altLang="en-US" sz="1400" dirty="0"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ea typeface="標楷體" panose="03000509000000000000" pitchFamily="65" charset="-120"/>
              </a:rPr>
              <a:t>BC </a:t>
            </a:r>
            <a:r>
              <a:rPr lang="zh-TW" altLang="en-US" sz="1400" dirty="0">
                <a:ea typeface="標楷體" panose="03000509000000000000" pitchFamily="65" charset="-120"/>
              </a:rPr>
              <a:t>系統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1B4B3B4-ACCB-43A7-BB6F-DD1CEE14D6B1}"/>
              </a:ext>
            </a:extLst>
          </p:cNvPr>
          <p:cNvSpPr txBox="1"/>
          <p:nvPr/>
        </p:nvSpPr>
        <p:spPr>
          <a:xfrm>
            <a:off x="8260533" y="1325086"/>
            <a:ext cx="2052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ea typeface="標楷體" panose="03000509000000000000" pitchFamily="65" charset="-120"/>
              </a:rPr>
              <a:t>hdc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作業傳檔系統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1980BAB-6BB0-48D6-A144-4777205C678D}"/>
              </a:ext>
            </a:extLst>
          </p:cNvPr>
          <p:cNvSpPr txBox="1"/>
          <p:nvPr/>
        </p:nvSpPr>
        <p:spPr>
          <a:xfrm>
            <a:off x="10920344" y="4318464"/>
            <a:ext cx="199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ea typeface="標楷體" panose="03000509000000000000" pitchFamily="65" charset="-120"/>
              </a:rPr>
              <a:t>CallCenter</a:t>
            </a:r>
            <a:r>
              <a:rPr lang="en-US" altLang="zh-TW" sz="1400" dirty="0">
                <a:ea typeface="標楷體" panose="03000509000000000000" pitchFamily="65" charset="-120"/>
              </a:rPr>
              <a:t> </a:t>
            </a:r>
          </a:p>
          <a:p>
            <a:r>
              <a:rPr lang="zh-TW" altLang="en-US" sz="1400" dirty="0">
                <a:ea typeface="標楷體" panose="03000509000000000000" pitchFamily="65" charset="-120"/>
              </a:rPr>
              <a:t>客服系統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86570E2-DFD6-4B72-A30E-E1B79265ABF1}"/>
              </a:ext>
            </a:extLst>
          </p:cNvPr>
          <p:cNvSpPr txBox="1"/>
          <p:nvPr/>
        </p:nvSpPr>
        <p:spPr>
          <a:xfrm>
            <a:off x="10894217" y="5055791"/>
            <a:ext cx="199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信卡簡訊系統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549573E-36D0-4102-B3D2-20DC57FFC9B3}"/>
              </a:ext>
            </a:extLst>
          </p:cNvPr>
          <p:cNvSpPr txBox="1"/>
          <p:nvPr/>
        </p:nvSpPr>
        <p:spPr>
          <a:xfrm>
            <a:off x="10894217" y="840257"/>
            <a:ext cx="145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數位行銷內容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設計平台</a:t>
            </a:r>
            <a:r>
              <a:rPr lang="en-US" altLang="zh-TW" sz="1200" dirty="0"/>
              <a:t>(WEBA)</a:t>
            </a:r>
            <a:endParaRPr lang="zh-TW" altLang="en-US" sz="12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F9AB255-9490-4C62-AFED-C9CE2D0E39AF}"/>
              </a:ext>
            </a:extLst>
          </p:cNvPr>
          <p:cNvSpPr txBox="1"/>
          <p:nvPr/>
        </p:nvSpPr>
        <p:spPr>
          <a:xfrm>
            <a:off x="10935043" y="1593654"/>
            <a:ext cx="2576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ea typeface="標楷體" panose="03000509000000000000" pitchFamily="65" charset="-120"/>
              </a:rPr>
              <a:t>EDM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59EACAE6-9F19-4A1D-A350-59CCD833952A}"/>
              </a:ext>
            </a:extLst>
          </p:cNvPr>
          <p:cNvSpPr txBox="1"/>
          <p:nvPr/>
        </p:nvSpPr>
        <p:spPr>
          <a:xfrm>
            <a:off x="10894217" y="2267337"/>
            <a:ext cx="280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數速貸系統</a:t>
            </a: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DB1658E0-35E9-46F4-8ED8-408351D50C50}"/>
              </a:ext>
            </a:extLst>
          </p:cNvPr>
          <p:cNvSpPr txBox="1"/>
          <p:nvPr/>
        </p:nvSpPr>
        <p:spPr>
          <a:xfrm>
            <a:off x="9396066" y="792250"/>
            <a:ext cx="56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FTPS</a:t>
            </a:r>
            <a:endParaRPr lang="zh-TW" altLang="en-US" sz="1600" dirty="0"/>
          </a:p>
        </p:txBody>
      </p:sp>
      <p:grpSp>
        <p:nvGrpSpPr>
          <p:cNvPr id="103" name="Group 115">
            <a:extLst>
              <a:ext uri="{FF2B5EF4-FFF2-40B4-BE49-F238E27FC236}">
                <a16:creationId xmlns:a16="http://schemas.microsoft.com/office/drawing/2014/main" id="{76B1A31E-E8C2-41F6-BBE4-85478A5845DA}"/>
              </a:ext>
            </a:extLst>
          </p:cNvPr>
          <p:cNvGrpSpPr>
            <a:grpSpLocks/>
          </p:cNvGrpSpPr>
          <p:nvPr/>
        </p:nvGrpSpPr>
        <p:grpSpPr bwMode="auto">
          <a:xfrm>
            <a:off x="3830483" y="3161385"/>
            <a:ext cx="550862" cy="647700"/>
            <a:chOff x="3326" y="3076"/>
            <a:chExt cx="347" cy="408"/>
          </a:xfrm>
        </p:grpSpPr>
        <p:pic>
          <p:nvPicPr>
            <p:cNvPr id="104" name="Picture 9" descr="HIS">
              <a:extLst>
                <a:ext uri="{FF2B5EF4-FFF2-40B4-BE49-F238E27FC236}">
                  <a16:creationId xmlns:a16="http://schemas.microsoft.com/office/drawing/2014/main" id="{AF80AE22-A760-45FC-9954-61E42917256D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1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8" descr="db">
              <a:extLst>
                <a:ext uri="{FF2B5EF4-FFF2-40B4-BE49-F238E27FC236}">
                  <a16:creationId xmlns:a16="http://schemas.microsoft.com/office/drawing/2014/main" id="{2A526762-831A-4472-B606-BE9F8064AC7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73A5840C-B94A-4D16-99FF-EFA7EF3A0660}"/>
              </a:ext>
            </a:extLst>
          </p:cNvPr>
          <p:cNvSpPr txBox="1"/>
          <p:nvPr/>
        </p:nvSpPr>
        <p:spPr>
          <a:xfrm>
            <a:off x="7267906" y="1429556"/>
            <a:ext cx="100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簡訊系統</a:t>
            </a:r>
            <a:endParaRPr lang="zh-TW" altLang="en-US" sz="14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8E223A1F-A46C-4102-AD0F-EB3223C125A7}"/>
              </a:ext>
            </a:extLst>
          </p:cNvPr>
          <p:cNvSpPr txBox="1"/>
          <p:nvPr/>
        </p:nvSpPr>
        <p:spPr>
          <a:xfrm>
            <a:off x="7474061" y="2011987"/>
            <a:ext cx="985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2222port</a:t>
            </a:r>
            <a:endParaRPr lang="zh-TW" altLang="en-US" sz="1600" dirty="0"/>
          </a:p>
        </p:txBody>
      </p:sp>
      <p:pic>
        <p:nvPicPr>
          <p:cNvPr id="71" name="圖片 51">
            <a:extLst>
              <a:ext uri="{FF2B5EF4-FFF2-40B4-BE49-F238E27FC236}">
                <a16:creationId xmlns:a16="http://schemas.microsoft.com/office/drawing/2014/main" id="{3E5263F9-B975-4409-8BF8-3901DC664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523" y="852139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圖片 51">
            <a:extLst>
              <a:ext uri="{FF2B5EF4-FFF2-40B4-BE49-F238E27FC236}">
                <a16:creationId xmlns:a16="http://schemas.microsoft.com/office/drawing/2014/main" id="{AEEDED89-6C91-4B98-9C7E-B9103CDEA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515" y="4253194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圖片 51">
            <a:extLst>
              <a:ext uri="{FF2B5EF4-FFF2-40B4-BE49-F238E27FC236}">
                <a16:creationId xmlns:a16="http://schemas.microsoft.com/office/drawing/2014/main" id="{ED31610A-386C-4D5C-961E-86FBB0C8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70" y="4913053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圖片 51">
            <a:extLst>
              <a:ext uri="{FF2B5EF4-FFF2-40B4-BE49-F238E27FC236}">
                <a16:creationId xmlns:a16="http://schemas.microsoft.com/office/drawing/2014/main" id="{AE0E9D68-18C1-4455-A277-D9F61D445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864" y="2881929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圖片 51">
            <a:extLst>
              <a:ext uri="{FF2B5EF4-FFF2-40B4-BE49-F238E27FC236}">
                <a16:creationId xmlns:a16="http://schemas.microsoft.com/office/drawing/2014/main" id="{08D104BB-A9E7-44C4-A161-F0BC49BFC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59" y="3577444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圖片 51">
            <a:extLst>
              <a:ext uri="{FF2B5EF4-FFF2-40B4-BE49-F238E27FC236}">
                <a16:creationId xmlns:a16="http://schemas.microsoft.com/office/drawing/2014/main" id="{8EBC2BFB-4CA4-4916-9D8B-799D489C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136" y="2610271"/>
            <a:ext cx="994385" cy="99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圖片 51">
            <a:extLst>
              <a:ext uri="{FF2B5EF4-FFF2-40B4-BE49-F238E27FC236}">
                <a16:creationId xmlns:a16="http://schemas.microsoft.com/office/drawing/2014/main" id="{B0B1B02E-55EF-4490-9290-B14ADD0B3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70" y="715503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圖片 51">
            <a:extLst>
              <a:ext uri="{FF2B5EF4-FFF2-40B4-BE49-F238E27FC236}">
                <a16:creationId xmlns:a16="http://schemas.microsoft.com/office/drawing/2014/main" id="{B6E30D68-F8BB-43AC-9B13-43F2B60B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60" y="2146248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圖片 51">
            <a:extLst>
              <a:ext uri="{FF2B5EF4-FFF2-40B4-BE49-F238E27FC236}">
                <a16:creationId xmlns:a16="http://schemas.microsoft.com/office/drawing/2014/main" id="{666EDCC3-3BC2-4991-B7DD-2CDE17E0D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317" y="1482465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圖片 51">
            <a:extLst>
              <a:ext uri="{FF2B5EF4-FFF2-40B4-BE49-F238E27FC236}">
                <a16:creationId xmlns:a16="http://schemas.microsoft.com/office/drawing/2014/main" id="{33E32574-953B-406E-84E4-C2E48985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864" y="798701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87A8F57C-EB12-4066-8C6D-5FDA60FA90DA}"/>
              </a:ext>
            </a:extLst>
          </p:cNvPr>
          <p:cNvSpPr txBox="1"/>
          <p:nvPr/>
        </p:nvSpPr>
        <p:spPr>
          <a:xfrm>
            <a:off x="2834957" y="2719742"/>
            <a:ext cx="1745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行銷活動管理平台資料庫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(CMDM)</a:t>
            </a:r>
          </a:p>
          <a:p>
            <a:endParaRPr lang="en-US" altLang="zh-TW" sz="1400" dirty="0"/>
          </a:p>
          <a:p>
            <a:r>
              <a:rPr lang="en-US" altLang="zh-TW" sz="1400" dirty="0"/>
              <a:t>AIX</a:t>
            </a:r>
            <a:r>
              <a:rPr lang="zh-TW" altLang="en-US" sz="1400" dirty="0"/>
              <a:t> </a:t>
            </a:r>
            <a:r>
              <a:rPr lang="en-US" altLang="zh-TW" sz="1400" dirty="0"/>
              <a:t>7.2</a:t>
            </a:r>
            <a:r>
              <a:rPr lang="zh-TW" altLang="en-US" sz="1400" dirty="0"/>
              <a:t> </a:t>
            </a:r>
            <a:endParaRPr lang="en-US" altLang="zh-TW" sz="1400" dirty="0"/>
          </a:p>
          <a:p>
            <a:r>
              <a:rPr lang="en-US" altLang="zh-TW" sz="1400" dirty="0"/>
              <a:t>Oracle 12C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F5FEBE7-299C-4015-A460-8D3FC9C2BDDB}"/>
              </a:ext>
            </a:extLst>
          </p:cNvPr>
          <p:cNvSpPr txBox="1"/>
          <p:nvPr/>
        </p:nvSpPr>
        <p:spPr>
          <a:xfrm>
            <a:off x="5674696" y="2575114"/>
            <a:ext cx="20064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行銷活動管理平台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/>
              <a:t>AP+WEB</a:t>
            </a:r>
            <a:r>
              <a:rPr lang="zh-TW" altLang="en-US" sz="1400" dirty="0"/>
              <a:t> </a:t>
            </a:r>
            <a:r>
              <a:rPr lang="en-US" altLang="zh-TW" sz="1400" dirty="0"/>
              <a:t>Server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 </a:t>
            </a:r>
            <a:r>
              <a:rPr lang="en-US" altLang="zh-TW" sz="1400" dirty="0"/>
              <a:t>Campaign</a:t>
            </a:r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 </a:t>
            </a:r>
            <a:r>
              <a:rPr lang="en-US" altLang="zh-TW" sz="1400" dirty="0"/>
              <a:t>Interact</a:t>
            </a:r>
            <a:r>
              <a:rPr lang="zh-TW" altLang="en-US" sz="1400" dirty="0"/>
              <a:t> </a:t>
            </a:r>
            <a:r>
              <a:rPr lang="en-US" altLang="zh-TW" sz="1400" dirty="0" err="1"/>
              <a:t>Designtime</a:t>
            </a:r>
            <a:endParaRPr lang="en-US" altLang="zh-TW" sz="1400" dirty="0">
              <a:solidFill>
                <a:srgbClr val="FF0000"/>
              </a:solidFill>
            </a:endParaRPr>
          </a:p>
          <a:p>
            <a:endParaRPr lang="en-US" altLang="zh-TW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defTabSz="457200">
              <a:defRPr/>
            </a:pPr>
            <a:r>
              <a:rPr kumimoji="1" lang="en-US" altLang="zh-TW" sz="1400" dirty="0">
                <a:solidFill>
                  <a:prstClr val="black"/>
                </a:solidFill>
              </a:rPr>
              <a:t>Windows Server 2012R2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98EDEF2-D07C-401F-BB28-6FD66179CC4D}"/>
              </a:ext>
            </a:extLst>
          </p:cNvPr>
          <p:cNvSpPr txBox="1"/>
          <p:nvPr/>
        </p:nvSpPr>
        <p:spPr>
          <a:xfrm>
            <a:off x="5706936" y="4980960"/>
            <a:ext cx="2091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Bigdata DB Server</a:t>
            </a:r>
          </a:p>
          <a:p>
            <a:r>
              <a:rPr kumimoji="1" lang="zh-TW" altLang="en-US" sz="1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資料集：</a:t>
            </a:r>
            <a:endParaRPr kumimoji="1" lang="en-US" altLang="zh-TW" sz="1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1.</a:t>
            </a:r>
            <a:r>
              <a:rPr kumimoji="1" lang="zh-TW" altLang="en-US" sz="1400" dirty="0">
                <a:solidFill>
                  <a:prstClr val="black"/>
                </a:solidFill>
              </a:rPr>
              <a:t> </a:t>
            </a:r>
            <a:r>
              <a:rPr kumimoji="1" lang="en-US" altLang="zh-TW" sz="1400" dirty="0">
                <a:solidFill>
                  <a:prstClr val="black"/>
                </a:solidFill>
              </a:rPr>
              <a:t>Campaign</a:t>
            </a: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2.</a:t>
            </a:r>
            <a:r>
              <a:rPr kumimoji="1" lang="zh-TW" altLang="en-US" sz="1400" dirty="0">
                <a:solidFill>
                  <a:prstClr val="black"/>
                </a:solidFill>
              </a:rPr>
              <a:t> </a:t>
            </a:r>
            <a:r>
              <a:rPr kumimoji="1" lang="en-US" altLang="zh-TW" sz="1400" dirty="0">
                <a:solidFill>
                  <a:prstClr val="black"/>
                </a:solidFill>
              </a:rPr>
              <a:t>Interact</a:t>
            </a: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3.</a:t>
            </a:r>
            <a:r>
              <a:rPr kumimoji="1" lang="zh-TW" altLang="en-US" sz="1400" dirty="0">
                <a:solidFill>
                  <a:prstClr val="black"/>
                </a:solidFill>
              </a:rPr>
              <a:t> </a:t>
            </a:r>
            <a:r>
              <a:rPr kumimoji="1" lang="en-US" altLang="zh-TW" sz="1400" dirty="0">
                <a:solidFill>
                  <a:prstClr val="black"/>
                </a:solidFill>
              </a:rPr>
              <a:t>Adobe</a:t>
            </a:r>
            <a:endParaRPr kumimoji="1" lang="en-US" altLang="zh-TW" sz="1400" dirty="0">
              <a:solidFill>
                <a:prstClr val="black"/>
              </a:solidFill>
              <a:latin typeface="IBM Plex Sans" panose="020B0503050203000203" pitchFamily="34" charset="0"/>
            </a:endParaRPr>
          </a:p>
          <a:p>
            <a:endParaRPr kumimoji="1" lang="en-US" altLang="zh-TW" sz="1400" dirty="0">
              <a:solidFill>
                <a:prstClr val="black"/>
              </a:solidFill>
            </a:endParaRP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Windows Server 2012R2</a:t>
            </a: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SQL Server 2014</a:t>
            </a:r>
          </a:p>
          <a:p>
            <a:endParaRPr kumimoji="1" lang="en-US" altLang="zh-TW" sz="1400" dirty="0">
              <a:solidFill>
                <a:prstClr val="black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B691EAF-A0A4-4647-8649-24FCD28DBECC}"/>
              </a:ext>
            </a:extLst>
          </p:cNvPr>
          <p:cNvSpPr txBox="1"/>
          <p:nvPr/>
        </p:nvSpPr>
        <p:spPr>
          <a:xfrm>
            <a:off x="4618614" y="3016540"/>
            <a:ext cx="108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1523port</a:t>
            </a:r>
            <a:endParaRPr lang="zh-TW" altLang="en-US" sz="14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1AC0D2E-D37D-4A82-871C-646169370199}"/>
              </a:ext>
            </a:extLst>
          </p:cNvPr>
          <p:cNvSpPr txBox="1"/>
          <p:nvPr/>
        </p:nvSpPr>
        <p:spPr>
          <a:xfrm>
            <a:off x="4534574" y="4103868"/>
            <a:ext cx="132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1523port</a:t>
            </a:r>
            <a:endParaRPr lang="zh-TW" altLang="en-US" sz="1400" dirty="0"/>
          </a:p>
        </p:txBody>
      </p:sp>
      <p:pic>
        <p:nvPicPr>
          <p:cNvPr id="109" name="圖片 51">
            <a:extLst>
              <a:ext uri="{FF2B5EF4-FFF2-40B4-BE49-F238E27FC236}">
                <a16:creationId xmlns:a16="http://schemas.microsoft.com/office/drawing/2014/main" id="{AD271788-7240-4225-B301-810F7FF3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17" y="835831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文字方塊 96">
            <a:extLst>
              <a:ext uri="{FF2B5EF4-FFF2-40B4-BE49-F238E27FC236}">
                <a16:creationId xmlns:a16="http://schemas.microsoft.com/office/drawing/2014/main" id="{2F5C65F4-99C2-4FEB-821E-83B451DCB60F}"/>
              </a:ext>
            </a:extLst>
          </p:cNvPr>
          <p:cNvSpPr txBox="1"/>
          <p:nvPr/>
        </p:nvSpPr>
        <p:spPr>
          <a:xfrm>
            <a:off x="6297247" y="1434055"/>
            <a:ext cx="59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LDAP</a:t>
            </a:r>
            <a:endParaRPr lang="zh-TW" altLang="en-US" sz="1400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7F31A62-04D4-4B3C-AB68-C3FA44F2923A}"/>
              </a:ext>
            </a:extLst>
          </p:cNvPr>
          <p:cNvSpPr txBox="1"/>
          <p:nvPr/>
        </p:nvSpPr>
        <p:spPr>
          <a:xfrm>
            <a:off x="5828438" y="2010051"/>
            <a:ext cx="95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636 port</a:t>
            </a:r>
          </a:p>
        </p:txBody>
      </p:sp>
      <p:grpSp>
        <p:nvGrpSpPr>
          <p:cNvPr id="139" name="Group 115">
            <a:extLst>
              <a:ext uri="{FF2B5EF4-FFF2-40B4-BE49-F238E27FC236}">
                <a16:creationId xmlns:a16="http://schemas.microsoft.com/office/drawing/2014/main" id="{A84B83B7-23C4-4DAA-9D45-470C27E2E50C}"/>
              </a:ext>
            </a:extLst>
          </p:cNvPr>
          <p:cNvGrpSpPr>
            <a:grpSpLocks/>
          </p:cNvGrpSpPr>
          <p:nvPr/>
        </p:nvGrpSpPr>
        <p:grpSpPr bwMode="auto">
          <a:xfrm>
            <a:off x="3379281" y="899113"/>
            <a:ext cx="550862" cy="647700"/>
            <a:chOff x="3326" y="3076"/>
            <a:chExt cx="347" cy="408"/>
          </a:xfrm>
        </p:grpSpPr>
        <p:pic>
          <p:nvPicPr>
            <p:cNvPr id="140" name="Picture 9" descr="HIS">
              <a:extLst>
                <a:ext uri="{FF2B5EF4-FFF2-40B4-BE49-F238E27FC236}">
                  <a16:creationId xmlns:a16="http://schemas.microsoft.com/office/drawing/2014/main" id="{1D0249CC-C187-43B8-A173-638F5613A1A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8" descr="db">
              <a:extLst>
                <a:ext uri="{FF2B5EF4-FFF2-40B4-BE49-F238E27FC236}">
                  <a16:creationId xmlns:a16="http://schemas.microsoft.com/office/drawing/2014/main" id="{C7D50501-A846-4C05-9756-9B4BCEA8EB2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4FAABCAF-E540-4620-8D3A-F9B8624E5E6A}"/>
              </a:ext>
            </a:extLst>
          </p:cNvPr>
          <p:cNvSpPr txBox="1"/>
          <p:nvPr/>
        </p:nvSpPr>
        <p:spPr>
          <a:xfrm>
            <a:off x="2927843" y="1513920"/>
            <a:ext cx="141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數據平台中心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(FCBCDB)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216C67C2-E389-491F-A9A1-83FFE61476A9}"/>
              </a:ext>
            </a:extLst>
          </p:cNvPr>
          <p:cNvSpPr txBox="1"/>
          <p:nvPr/>
        </p:nvSpPr>
        <p:spPr>
          <a:xfrm>
            <a:off x="2001442" y="6009808"/>
            <a:ext cx="104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55" name="圖片 154">
            <a:extLst>
              <a:ext uri="{FF2B5EF4-FFF2-40B4-BE49-F238E27FC236}">
                <a16:creationId xmlns:a16="http://schemas.microsoft.com/office/drawing/2014/main" id="{14AF7F63-6704-4D47-8F9A-6D5513380C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48" y="715184"/>
            <a:ext cx="677990" cy="1027920"/>
          </a:xfrm>
          <a:prstGeom prst="rect">
            <a:avLst/>
          </a:prstGeom>
        </p:spPr>
      </p:pic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CF5C4D9A-E65C-4467-BD7A-EF7F69DDECD6}"/>
              </a:ext>
            </a:extLst>
          </p:cNvPr>
          <p:cNvSpPr txBox="1"/>
          <p:nvPr/>
        </p:nvSpPr>
        <p:spPr>
          <a:xfrm>
            <a:off x="4647482" y="1821019"/>
            <a:ext cx="1075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User</a:t>
            </a:r>
            <a:endParaRPr lang="zh-TW" altLang="en-US" sz="1600" dirty="0"/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E20C0FE8-D3D0-4B0F-AAAB-EA11A0B27D74}"/>
              </a:ext>
            </a:extLst>
          </p:cNvPr>
          <p:cNvSpPr txBox="1"/>
          <p:nvPr/>
        </p:nvSpPr>
        <p:spPr>
          <a:xfrm rot="2781978">
            <a:off x="5034249" y="1678076"/>
            <a:ext cx="101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9443port</a:t>
            </a:r>
          </a:p>
          <a:p>
            <a:r>
              <a:rPr lang="en-US" altLang="zh-TW" sz="1400" dirty="0"/>
              <a:t>443port</a:t>
            </a:r>
            <a:endParaRPr lang="zh-TW" altLang="en-US" sz="1400" dirty="0"/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DF2D0A21-D485-436B-8318-0205D29D4D5A}"/>
              </a:ext>
            </a:extLst>
          </p:cNvPr>
          <p:cNvSpPr txBox="1"/>
          <p:nvPr/>
        </p:nvSpPr>
        <p:spPr>
          <a:xfrm>
            <a:off x="3194773" y="58358"/>
            <a:ext cx="817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行銷活動管理平台系統架構圖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原架構圖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025E652-9722-4251-BB77-95244B693467}"/>
              </a:ext>
            </a:extLst>
          </p:cNvPr>
          <p:cNvCxnSpPr>
            <a:cxnSpLocks/>
          </p:cNvCxnSpPr>
          <p:nvPr/>
        </p:nvCxnSpPr>
        <p:spPr>
          <a:xfrm flipH="1">
            <a:off x="9380496" y="1091903"/>
            <a:ext cx="857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7830861-B8A9-462F-853B-A8F0808D2CF9}"/>
              </a:ext>
            </a:extLst>
          </p:cNvPr>
          <p:cNvCxnSpPr>
            <a:cxnSpLocks/>
          </p:cNvCxnSpPr>
          <p:nvPr/>
        </p:nvCxnSpPr>
        <p:spPr>
          <a:xfrm>
            <a:off x="8144627" y="3067940"/>
            <a:ext cx="2093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9DC1CD4-ED38-46AB-88A1-08A0D09FD749}"/>
              </a:ext>
            </a:extLst>
          </p:cNvPr>
          <p:cNvSpPr txBox="1"/>
          <p:nvPr/>
        </p:nvSpPr>
        <p:spPr>
          <a:xfrm>
            <a:off x="8294639" y="2729190"/>
            <a:ext cx="119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FTPS</a:t>
            </a:r>
            <a:endParaRPr lang="zh-TW" altLang="en-US" sz="1400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950EEAFB-D6EA-497B-8CDE-DA5C3283D82A}"/>
              </a:ext>
            </a:extLst>
          </p:cNvPr>
          <p:cNvCxnSpPr/>
          <p:nvPr/>
        </p:nvCxnSpPr>
        <p:spPr>
          <a:xfrm flipV="1">
            <a:off x="9012731" y="1624317"/>
            <a:ext cx="0" cy="144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14B97660-9D9F-4919-82D7-A0430476B809}"/>
              </a:ext>
            </a:extLst>
          </p:cNvPr>
          <p:cNvCxnSpPr/>
          <p:nvPr/>
        </p:nvCxnSpPr>
        <p:spPr>
          <a:xfrm flipV="1">
            <a:off x="7220318" y="1766610"/>
            <a:ext cx="454923" cy="65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80DC4DC0-5C24-405A-BA02-5FDFA039C3D0}"/>
              </a:ext>
            </a:extLst>
          </p:cNvPr>
          <p:cNvCxnSpPr>
            <a:cxnSpLocks/>
          </p:cNvCxnSpPr>
          <p:nvPr/>
        </p:nvCxnSpPr>
        <p:spPr>
          <a:xfrm flipH="1">
            <a:off x="4620717" y="3333138"/>
            <a:ext cx="901535" cy="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4C58E432-AF27-4DBD-AE16-EF2CB03FDBE7}"/>
              </a:ext>
            </a:extLst>
          </p:cNvPr>
          <p:cNvCxnSpPr>
            <a:cxnSpLocks/>
          </p:cNvCxnSpPr>
          <p:nvPr/>
        </p:nvCxnSpPr>
        <p:spPr>
          <a:xfrm flipV="1">
            <a:off x="6588110" y="1734548"/>
            <a:ext cx="0" cy="69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E81E00BE-E311-4287-A1B1-319F55555230}"/>
              </a:ext>
            </a:extLst>
          </p:cNvPr>
          <p:cNvCxnSpPr>
            <a:cxnSpLocks/>
          </p:cNvCxnSpPr>
          <p:nvPr/>
        </p:nvCxnSpPr>
        <p:spPr>
          <a:xfrm flipH="1">
            <a:off x="5072116" y="4265634"/>
            <a:ext cx="450136" cy="39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252EF5A5-09A4-4E21-9000-14A448B970E6}"/>
              </a:ext>
            </a:extLst>
          </p:cNvPr>
          <p:cNvCxnSpPr>
            <a:cxnSpLocks/>
          </p:cNvCxnSpPr>
          <p:nvPr/>
        </p:nvCxnSpPr>
        <p:spPr>
          <a:xfrm>
            <a:off x="5016695" y="1745707"/>
            <a:ext cx="644189" cy="67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接點: 肘形 172">
            <a:extLst>
              <a:ext uri="{FF2B5EF4-FFF2-40B4-BE49-F238E27FC236}">
                <a16:creationId xmlns:a16="http://schemas.microsoft.com/office/drawing/2014/main" id="{ABCAB9A1-377F-439B-8A78-80591574E0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30952" y="3662522"/>
            <a:ext cx="2158989" cy="948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id="{3A57DAF0-0F38-4BB5-893E-F5FE914C83B7}"/>
              </a:ext>
            </a:extLst>
          </p:cNvPr>
          <p:cNvCxnSpPr>
            <a:cxnSpLocks/>
          </p:cNvCxnSpPr>
          <p:nvPr/>
        </p:nvCxnSpPr>
        <p:spPr>
          <a:xfrm>
            <a:off x="9325561" y="3790061"/>
            <a:ext cx="912301" cy="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5A3CF99D-750F-4AAB-96BF-187B6E850FA0}"/>
              </a:ext>
            </a:extLst>
          </p:cNvPr>
          <p:cNvCxnSpPr/>
          <p:nvPr/>
        </p:nvCxnSpPr>
        <p:spPr>
          <a:xfrm>
            <a:off x="9336244" y="4543578"/>
            <a:ext cx="901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接點: 肘形 182">
            <a:extLst>
              <a:ext uri="{FF2B5EF4-FFF2-40B4-BE49-F238E27FC236}">
                <a16:creationId xmlns:a16="http://schemas.microsoft.com/office/drawing/2014/main" id="{5DB4E2C1-9EA0-4028-8F76-3D058460EAE6}"/>
              </a:ext>
            </a:extLst>
          </p:cNvPr>
          <p:cNvCxnSpPr>
            <a:cxnSpLocks/>
            <a:endCxn id="78" idx="1"/>
          </p:cNvCxnSpPr>
          <p:nvPr/>
        </p:nvCxnSpPr>
        <p:spPr>
          <a:xfrm rot="16200000" flipH="1">
            <a:off x="9427420" y="1534874"/>
            <a:ext cx="1357512" cy="471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35E251C9-167A-4AAE-867E-BEBB4D1C28DC}"/>
              </a:ext>
            </a:extLst>
          </p:cNvPr>
          <p:cNvCxnSpPr/>
          <p:nvPr/>
        </p:nvCxnSpPr>
        <p:spPr>
          <a:xfrm>
            <a:off x="9874526" y="1756128"/>
            <a:ext cx="395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E24ACA5E-0CED-4631-AEBF-07C1BEAD327E}"/>
              </a:ext>
            </a:extLst>
          </p:cNvPr>
          <p:cNvCxnSpPr>
            <a:cxnSpLocks/>
          </p:cNvCxnSpPr>
          <p:nvPr/>
        </p:nvCxnSpPr>
        <p:spPr>
          <a:xfrm>
            <a:off x="7925194" y="4469347"/>
            <a:ext cx="369445" cy="74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34F0C408-1E4A-4155-B0F6-1E5ACEC2B6B5}"/>
              </a:ext>
            </a:extLst>
          </p:cNvPr>
          <p:cNvSpPr/>
          <p:nvPr/>
        </p:nvSpPr>
        <p:spPr>
          <a:xfrm>
            <a:off x="5670741" y="2546490"/>
            <a:ext cx="2361469" cy="16841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3E38A-B1EB-4BE0-9141-78BB280E2E05}"/>
              </a:ext>
            </a:extLst>
          </p:cNvPr>
          <p:cNvSpPr/>
          <p:nvPr/>
        </p:nvSpPr>
        <p:spPr>
          <a:xfrm>
            <a:off x="2843711" y="2673003"/>
            <a:ext cx="1667047" cy="12164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273987-D504-4AF5-995D-E252FBEAAAE3}"/>
              </a:ext>
            </a:extLst>
          </p:cNvPr>
          <p:cNvSpPr/>
          <p:nvPr/>
        </p:nvSpPr>
        <p:spPr>
          <a:xfrm>
            <a:off x="5725050" y="4945974"/>
            <a:ext cx="2004229" cy="185366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8A855D0-D848-4907-A559-30894ED873E7}"/>
              </a:ext>
            </a:extLst>
          </p:cNvPr>
          <p:cNvCxnSpPr>
            <a:cxnSpLocks/>
          </p:cNvCxnSpPr>
          <p:nvPr/>
        </p:nvCxnSpPr>
        <p:spPr>
          <a:xfrm>
            <a:off x="6605143" y="4373849"/>
            <a:ext cx="1763" cy="47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2FDB180-3EA3-4A12-9BAC-4270217C14F4}"/>
              </a:ext>
            </a:extLst>
          </p:cNvPr>
          <p:cNvSpPr txBox="1"/>
          <p:nvPr/>
        </p:nvSpPr>
        <p:spPr>
          <a:xfrm>
            <a:off x="6673479" y="4338211"/>
            <a:ext cx="1125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1435port</a:t>
            </a:r>
          </a:p>
          <a:p>
            <a:r>
              <a:rPr lang="en-US" altLang="zh-TW" sz="1400" dirty="0"/>
              <a:t>1436port</a:t>
            </a:r>
            <a:endParaRPr lang="zh-TW" altLang="en-US" sz="1400" dirty="0"/>
          </a:p>
          <a:p>
            <a:endParaRPr lang="zh-TW" altLang="en-US" sz="1400" dirty="0"/>
          </a:p>
        </p:txBody>
      </p:sp>
      <p:grpSp>
        <p:nvGrpSpPr>
          <p:cNvPr id="114" name="Group 115">
            <a:extLst>
              <a:ext uri="{FF2B5EF4-FFF2-40B4-BE49-F238E27FC236}">
                <a16:creationId xmlns:a16="http://schemas.microsoft.com/office/drawing/2014/main" id="{9C57CC36-13C0-46F8-8E2F-608D7C7D06EE}"/>
              </a:ext>
            </a:extLst>
          </p:cNvPr>
          <p:cNvGrpSpPr>
            <a:grpSpLocks/>
          </p:cNvGrpSpPr>
          <p:nvPr/>
        </p:nvGrpSpPr>
        <p:grpSpPr bwMode="auto">
          <a:xfrm>
            <a:off x="4624441" y="4666340"/>
            <a:ext cx="550862" cy="647700"/>
            <a:chOff x="3326" y="3076"/>
            <a:chExt cx="347" cy="408"/>
          </a:xfrm>
        </p:grpSpPr>
        <p:pic>
          <p:nvPicPr>
            <p:cNvPr id="115" name="Picture 9" descr="HIS">
              <a:extLst>
                <a:ext uri="{FF2B5EF4-FFF2-40B4-BE49-F238E27FC236}">
                  <a16:creationId xmlns:a16="http://schemas.microsoft.com/office/drawing/2014/main" id="{CADE65C3-0618-47BB-ACD3-E582EF1A2549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1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8" descr="db">
              <a:extLst>
                <a:ext uri="{FF2B5EF4-FFF2-40B4-BE49-F238E27FC236}">
                  <a16:creationId xmlns:a16="http://schemas.microsoft.com/office/drawing/2014/main" id="{9D1519B1-970B-4857-8DAD-DB5ADACC7BD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658FA4-ED69-455B-BE8B-DDECDA77495A}"/>
              </a:ext>
            </a:extLst>
          </p:cNvPr>
          <p:cNvSpPr txBox="1"/>
          <p:nvPr/>
        </p:nvSpPr>
        <p:spPr>
          <a:xfrm>
            <a:off x="4157231" y="5375522"/>
            <a:ext cx="1404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數據平台中心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(FCB5CDB)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3604A4-D6C5-476A-BB46-24219DA9C93A}"/>
              </a:ext>
            </a:extLst>
          </p:cNvPr>
          <p:cNvCxnSpPr>
            <a:cxnSpLocks/>
          </p:cNvCxnSpPr>
          <p:nvPr/>
        </p:nvCxnSpPr>
        <p:spPr>
          <a:xfrm>
            <a:off x="3614868" y="2071632"/>
            <a:ext cx="0" cy="49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圖片 51">
            <a:extLst>
              <a:ext uri="{FF2B5EF4-FFF2-40B4-BE49-F238E27FC236}">
                <a16:creationId xmlns:a16="http://schemas.microsoft.com/office/drawing/2014/main" id="{2867741A-1121-437A-9AD1-6B9672E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25" y="1584112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圖片 51">
            <a:extLst>
              <a:ext uri="{FF2B5EF4-FFF2-40B4-BE49-F238E27FC236}">
                <a16:creationId xmlns:a16="http://schemas.microsoft.com/office/drawing/2014/main" id="{A98C1C54-3BC9-41A3-87C5-7EF5030F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25" y="907588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圖片 51">
            <a:extLst>
              <a:ext uri="{FF2B5EF4-FFF2-40B4-BE49-F238E27FC236}">
                <a16:creationId xmlns:a16="http://schemas.microsoft.com/office/drawing/2014/main" id="{0C806259-E1BE-4F93-9421-6938888C9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09" y="2274936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圖片 51">
            <a:extLst>
              <a:ext uri="{FF2B5EF4-FFF2-40B4-BE49-F238E27FC236}">
                <a16:creationId xmlns:a16="http://schemas.microsoft.com/office/drawing/2014/main" id="{54E2D75E-9581-4436-83A6-2E7D287D3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51" y="2963709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AB506045-EF18-4D4D-B259-C96096295409}"/>
              </a:ext>
            </a:extLst>
          </p:cNvPr>
          <p:cNvSpPr txBox="1"/>
          <p:nvPr/>
        </p:nvSpPr>
        <p:spPr>
          <a:xfrm>
            <a:off x="1954138" y="2943901"/>
            <a:ext cx="94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 port</a:t>
            </a:r>
            <a:endParaRPr lang="zh-TW" altLang="en-US" sz="1400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D843C6CB-F23A-4A65-8D3D-D6D82E14C53E}"/>
              </a:ext>
            </a:extLst>
          </p:cNvPr>
          <p:cNvSpPr txBox="1"/>
          <p:nvPr/>
        </p:nvSpPr>
        <p:spPr>
          <a:xfrm>
            <a:off x="12398" y="1602287"/>
            <a:ext cx="1099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數位客群經營互動平台</a:t>
            </a:r>
            <a:endParaRPr lang="zh-TW" altLang="en-US" sz="1400" dirty="0"/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B3D57EFC-2874-465E-B0CD-A696F22B9C18}"/>
              </a:ext>
            </a:extLst>
          </p:cNvPr>
          <p:cNvSpPr txBox="1"/>
          <p:nvPr/>
        </p:nvSpPr>
        <p:spPr>
          <a:xfrm>
            <a:off x="112139" y="1039163"/>
            <a:ext cx="108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網銀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8523D764-F701-44F5-A226-03C97BF1346B}"/>
              </a:ext>
            </a:extLst>
          </p:cNvPr>
          <p:cNvSpPr txBox="1"/>
          <p:nvPr/>
        </p:nvSpPr>
        <p:spPr>
          <a:xfrm>
            <a:off x="21239" y="4382417"/>
            <a:ext cx="1099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大數據分析平台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400" dirty="0">
                <a:ea typeface="標楷體" panose="03000509000000000000" pitchFamily="65" charset="-120"/>
              </a:rPr>
              <a:t>SAS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39DB3C3C-86BC-4C32-B7B3-7125330AC94F}"/>
              </a:ext>
            </a:extLst>
          </p:cNvPr>
          <p:cNvSpPr txBox="1"/>
          <p:nvPr/>
        </p:nvSpPr>
        <p:spPr>
          <a:xfrm>
            <a:off x="-55130" y="5142559"/>
            <a:ext cx="1175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信卡</a:t>
            </a:r>
            <a:r>
              <a:rPr lang="en-US" altLang="zh-TW" sz="1400" dirty="0">
                <a:ea typeface="標楷體" panose="03000509000000000000" pitchFamily="65" charset="-120"/>
              </a:rPr>
              <a:t>SAS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</a:p>
        </p:txBody>
      </p:sp>
      <p:pic>
        <p:nvPicPr>
          <p:cNvPr id="116" name="圖片 51">
            <a:extLst>
              <a:ext uri="{FF2B5EF4-FFF2-40B4-BE49-F238E27FC236}">
                <a16:creationId xmlns:a16="http://schemas.microsoft.com/office/drawing/2014/main" id="{6009850E-7FE8-4655-B73C-CB507B52A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09" y="3635649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4DC574CF-6294-4CFB-82AF-D17F894F54BB}"/>
              </a:ext>
            </a:extLst>
          </p:cNvPr>
          <p:cNvSpPr txBox="1"/>
          <p:nvPr/>
        </p:nvSpPr>
        <p:spPr>
          <a:xfrm>
            <a:off x="32437" y="2296404"/>
            <a:ext cx="1232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ea typeface="標楷體" panose="03000509000000000000" pitchFamily="65" charset="-120"/>
              </a:rPr>
              <a:t>MLOps</a:t>
            </a:r>
            <a:r>
              <a:rPr lang="zh-TW" altLang="en-US" sz="1400" dirty="0">
                <a:ea typeface="標楷體" panose="03000509000000000000" pitchFamily="65" charset="-120"/>
              </a:rPr>
              <a:t> 模型管理平台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endParaRPr lang="zh-TW" altLang="en-US" sz="1400" dirty="0"/>
          </a:p>
          <a:p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1" name="圖片 51">
            <a:extLst>
              <a:ext uri="{FF2B5EF4-FFF2-40B4-BE49-F238E27FC236}">
                <a16:creationId xmlns:a16="http://schemas.microsoft.com/office/drawing/2014/main" id="{E3D98F49-6A29-4A31-85EB-294634F1D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08" y="4328278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D6AAE9-3F7A-4FA1-B468-F1913D5EC66D}"/>
              </a:ext>
            </a:extLst>
          </p:cNvPr>
          <p:cNvSpPr txBox="1"/>
          <p:nvPr/>
        </p:nvSpPr>
        <p:spPr>
          <a:xfrm>
            <a:off x="112005" y="3780235"/>
            <a:ext cx="897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數據字典</a:t>
            </a:r>
            <a:endParaRPr lang="zh-TW" altLang="en-US" sz="1400" dirty="0">
              <a:ea typeface="標楷體" panose="03000509000000000000" pitchFamily="65" charset="-120"/>
            </a:endParaRPr>
          </a:p>
        </p:txBody>
      </p:sp>
      <p:pic>
        <p:nvPicPr>
          <p:cNvPr id="134" name="圖片 51">
            <a:extLst>
              <a:ext uri="{FF2B5EF4-FFF2-40B4-BE49-F238E27FC236}">
                <a16:creationId xmlns:a16="http://schemas.microsoft.com/office/drawing/2014/main" id="{A4960F30-1360-4F7E-A6A6-19BD5352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24" y="4993283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E2D96612-3465-49FA-9D71-4FDEFF2D0D53}"/>
              </a:ext>
            </a:extLst>
          </p:cNvPr>
          <p:cNvSpPr txBox="1"/>
          <p:nvPr/>
        </p:nvSpPr>
        <p:spPr>
          <a:xfrm>
            <a:off x="82257" y="2967356"/>
            <a:ext cx="101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數據平台中心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400" dirty="0">
                <a:ea typeface="標楷體" panose="03000509000000000000" pitchFamily="65" charset="-120"/>
              </a:rPr>
              <a:t>DV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42" name="圖片 51">
            <a:extLst>
              <a:ext uri="{FF2B5EF4-FFF2-40B4-BE49-F238E27FC236}">
                <a16:creationId xmlns:a16="http://schemas.microsoft.com/office/drawing/2014/main" id="{39CF3230-BD12-4F49-AD40-526192CEA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58" y="5642021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927F4A1B-DEB5-488B-B031-E90656B87D0C}"/>
              </a:ext>
            </a:extLst>
          </p:cNvPr>
          <p:cNvSpPr txBox="1"/>
          <p:nvPr/>
        </p:nvSpPr>
        <p:spPr>
          <a:xfrm>
            <a:off x="319734" y="5758932"/>
            <a:ext cx="112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IMVP</a:t>
            </a:r>
            <a:endParaRPr lang="zh-TW" altLang="en-US" sz="1400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6837980-0CBE-4EB3-B66C-9F8883431EE7}"/>
              </a:ext>
            </a:extLst>
          </p:cNvPr>
          <p:cNvCxnSpPr>
            <a:cxnSpLocks/>
            <a:stCxn id="129" idx="3"/>
            <a:endCxn id="56" idx="1"/>
          </p:cNvCxnSpPr>
          <p:nvPr/>
        </p:nvCxnSpPr>
        <p:spPr>
          <a:xfrm>
            <a:off x="1582230" y="3266875"/>
            <a:ext cx="1252727" cy="3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668CFA46-42A8-4F25-A766-755D0C7F0FE4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1598086" y="584414"/>
            <a:ext cx="403356" cy="26824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E8AE400D-AE8D-4C83-B1C7-77E17F51FD3F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1607137" y="3266875"/>
            <a:ext cx="394305" cy="2678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B9D4A59F-B227-43A4-859E-4CA9FD542D82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1601204" y="1887278"/>
            <a:ext cx="400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93573810-0E9E-4257-A901-CE0DA8D5165E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1598088" y="2575114"/>
            <a:ext cx="403354" cy="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D3958EC2-8D53-4D71-9352-0B05B8DA7DCB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1598088" y="3938815"/>
            <a:ext cx="403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44932445-42A0-435D-9861-0A5692B1CCA0}"/>
              </a:ext>
            </a:extLst>
          </p:cNvPr>
          <p:cNvCxnSpPr>
            <a:cxnSpLocks/>
          </p:cNvCxnSpPr>
          <p:nvPr/>
        </p:nvCxnSpPr>
        <p:spPr>
          <a:xfrm>
            <a:off x="1598087" y="4631444"/>
            <a:ext cx="403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1D10C44B-4583-4EFC-918C-80C78FB57E72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1601203" y="5296449"/>
            <a:ext cx="400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圖片 51">
            <a:extLst>
              <a:ext uri="{FF2B5EF4-FFF2-40B4-BE49-F238E27FC236}">
                <a16:creationId xmlns:a16="http://schemas.microsoft.com/office/drawing/2014/main" id="{3D8D8A3C-9B95-4824-8167-12E990048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07" y="281248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07711AA-8489-45C0-9C12-955F735A5A50}"/>
              </a:ext>
            </a:extLst>
          </p:cNvPr>
          <p:cNvSpPr txBox="1"/>
          <p:nvPr/>
        </p:nvSpPr>
        <p:spPr>
          <a:xfrm>
            <a:off x="126764" y="436465"/>
            <a:ext cx="124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二代個網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78E5F26-F777-4A6B-B8C3-5CAF22F6D6CC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601204" y="1210754"/>
            <a:ext cx="400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0813C4-7B5B-45CC-BF9E-4DBC951A8A81}"/>
              </a:ext>
            </a:extLst>
          </p:cNvPr>
          <p:cNvSpPr txBox="1"/>
          <p:nvPr/>
        </p:nvSpPr>
        <p:spPr>
          <a:xfrm>
            <a:off x="3601869" y="2155797"/>
            <a:ext cx="134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 port</a:t>
            </a:r>
            <a:endParaRPr lang="zh-TW" altLang="en-US" sz="14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30D4D10-E561-4E4B-B304-6AC9B4146E94}"/>
              </a:ext>
            </a:extLst>
          </p:cNvPr>
          <p:cNvSpPr/>
          <p:nvPr/>
        </p:nvSpPr>
        <p:spPr>
          <a:xfrm>
            <a:off x="7838731" y="5263772"/>
            <a:ext cx="1583700" cy="14470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2" name="圖片 51">
            <a:extLst>
              <a:ext uri="{FF2B5EF4-FFF2-40B4-BE49-F238E27FC236}">
                <a16:creationId xmlns:a16="http://schemas.microsoft.com/office/drawing/2014/main" id="{ABFD13A7-36BB-4A2E-88E0-725C9152C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019" y="5270699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BEEB3BC3-7BEA-4B2E-A8FE-4A9B22448738}"/>
              </a:ext>
            </a:extLst>
          </p:cNvPr>
          <p:cNvSpPr txBox="1"/>
          <p:nvPr/>
        </p:nvSpPr>
        <p:spPr>
          <a:xfrm>
            <a:off x="7838731" y="5808108"/>
            <a:ext cx="1796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Bigdata</a:t>
            </a:r>
            <a:r>
              <a:rPr lang="zh-TW" altLang="en-US" sz="1400" dirty="0"/>
              <a:t> </a:t>
            </a:r>
            <a:r>
              <a:rPr lang="en-US" altLang="zh-TW" sz="1400" dirty="0"/>
              <a:t>Server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 </a:t>
            </a:r>
            <a:r>
              <a:rPr lang="en-US" altLang="zh-TW" sz="1400" dirty="0"/>
              <a:t>Interact</a:t>
            </a:r>
            <a:r>
              <a:rPr lang="zh-TW" altLang="en-US" sz="1400" dirty="0"/>
              <a:t> </a:t>
            </a:r>
            <a:r>
              <a:rPr lang="en-US" altLang="zh-TW" sz="1400" dirty="0"/>
              <a:t>Runtime</a:t>
            </a:r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 </a:t>
            </a:r>
            <a:r>
              <a:rPr lang="en-US" altLang="zh-TW" sz="1400" dirty="0"/>
              <a:t>Adobe</a:t>
            </a:r>
            <a:endParaRPr lang="zh-TW" altLang="en-US" sz="14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23EBF31E-F72E-4CD4-8342-5EA18ED55688}"/>
              </a:ext>
            </a:extLst>
          </p:cNvPr>
          <p:cNvSpPr txBox="1"/>
          <p:nvPr/>
        </p:nvSpPr>
        <p:spPr>
          <a:xfrm rot="3873031">
            <a:off x="7796313" y="4674862"/>
            <a:ext cx="1106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本機防火牆</a:t>
            </a:r>
          </a:p>
        </p:txBody>
      </p:sp>
    </p:spTree>
    <p:extLst>
      <p:ext uri="{BB962C8B-B14F-4D97-AF65-F5344CB8AC3E}">
        <p14:creationId xmlns:p14="http://schemas.microsoft.com/office/powerpoint/2010/main" val="1329735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字方塊 36">
            <a:extLst>
              <a:ext uri="{FF2B5EF4-FFF2-40B4-BE49-F238E27FC236}">
                <a16:creationId xmlns:a16="http://schemas.microsoft.com/office/drawing/2014/main" id="{2BE45263-1608-4D69-88E3-C9853B4366EB}"/>
              </a:ext>
            </a:extLst>
          </p:cNvPr>
          <p:cNvSpPr txBox="1"/>
          <p:nvPr/>
        </p:nvSpPr>
        <p:spPr>
          <a:xfrm>
            <a:off x="10894217" y="3670296"/>
            <a:ext cx="1710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訊息推播系統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10.20.3.21</a:t>
            </a:r>
            <a:endParaRPr lang="zh-TW" altLang="en-US" sz="1400" dirty="0"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3A3ADF-DA31-477D-82CA-43AF3582913B}"/>
              </a:ext>
            </a:extLst>
          </p:cNvPr>
          <p:cNvSpPr txBox="1"/>
          <p:nvPr/>
        </p:nvSpPr>
        <p:spPr>
          <a:xfrm>
            <a:off x="10920344" y="2999571"/>
            <a:ext cx="15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ea typeface="標楷體" panose="03000509000000000000" pitchFamily="65" charset="-120"/>
              </a:rPr>
              <a:t>LINE</a:t>
            </a:r>
            <a:r>
              <a:rPr lang="zh-TW" altLang="en-US" sz="1400" dirty="0"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ea typeface="標楷體" panose="03000509000000000000" pitchFamily="65" charset="-120"/>
              </a:rPr>
              <a:t>BC </a:t>
            </a:r>
            <a:r>
              <a:rPr lang="zh-TW" altLang="en-US" sz="1400" dirty="0">
                <a:ea typeface="標楷體" panose="03000509000000000000" pitchFamily="65" charset="-120"/>
              </a:rPr>
              <a:t>系統</a:t>
            </a:r>
            <a:endParaRPr lang="en-US" altLang="zh-TW" sz="1400" dirty="0">
              <a:ea typeface="標楷體" panose="03000509000000000000" pitchFamily="65" charset="-120"/>
            </a:endParaRP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10.20.3.9</a:t>
            </a:r>
            <a:endParaRPr lang="zh-TW" altLang="en-US" sz="1400" dirty="0"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1B4B3B4-ACCB-43A7-BB6F-DD1CEE14D6B1}"/>
              </a:ext>
            </a:extLst>
          </p:cNvPr>
          <p:cNvSpPr txBox="1"/>
          <p:nvPr/>
        </p:nvSpPr>
        <p:spPr>
          <a:xfrm>
            <a:off x="8385818" y="1503863"/>
            <a:ext cx="1609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ea typeface="標楷體" panose="03000509000000000000" pitchFamily="65" charset="-120"/>
              </a:rPr>
              <a:t>hdc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作業傳檔系統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10.20.18.10</a:t>
            </a: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10.20.18.11</a:t>
            </a:r>
            <a:endParaRPr lang="zh-TW" altLang="en-US" sz="1400" dirty="0">
              <a:ea typeface="標楷體" panose="03000509000000000000" pitchFamily="65" charset="-120"/>
            </a:endParaRPr>
          </a:p>
          <a:p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1980BAB-6BB0-48D6-A144-4777205C678D}"/>
              </a:ext>
            </a:extLst>
          </p:cNvPr>
          <p:cNvSpPr txBox="1"/>
          <p:nvPr/>
        </p:nvSpPr>
        <p:spPr>
          <a:xfrm>
            <a:off x="10920344" y="4281652"/>
            <a:ext cx="1994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ea typeface="標楷體" panose="03000509000000000000" pitchFamily="65" charset="-120"/>
              </a:rPr>
              <a:t>CallCenter</a:t>
            </a:r>
            <a:r>
              <a:rPr lang="en-US" altLang="zh-TW" sz="1400" dirty="0">
                <a:ea typeface="標楷體" panose="03000509000000000000" pitchFamily="65" charset="-120"/>
              </a:rPr>
              <a:t> </a:t>
            </a:r>
          </a:p>
          <a:p>
            <a:r>
              <a:rPr lang="zh-TW" altLang="en-US" sz="1400" dirty="0">
                <a:ea typeface="標楷體" panose="03000509000000000000" pitchFamily="65" charset="-120"/>
              </a:rPr>
              <a:t>客服系統</a:t>
            </a:r>
            <a:endParaRPr lang="en-US" altLang="zh-TW" sz="1400" dirty="0">
              <a:ea typeface="標楷體" panose="03000509000000000000" pitchFamily="65" charset="-120"/>
            </a:endParaRP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10.20.6.29</a:t>
            </a:r>
            <a:endParaRPr lang="zh-TW" altLang="en-US" sz="1400" dirty="0">
              <a:ea typeface="標楷體" panose="03000509000000000000" pitchFamily="65" charset="-120"/>
            </a:endParaRPr>
          </a:p>
          <a:p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86570E2-DFD6-4B72-A30E-E1B79265ABF1}"/>
              </a:ext>
            </a:extLst>
          </p:cNvPr>
          <p:cNvSpPr txBox="1"/>
          <p:nvPr/>
        </p:nvSpPr>
        <p:spPr>
          <a:xfrm>
            <a:off x="10894217" y="5055791"/>
            <a:ext cx="199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信卡簡訊系統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ea typeface="標楷體" panose="03000509000000000000" pitchFamily="65" charset="-120"/>
              </a:rPr>
              <a:t>10.16.140.1</a:t>
            </a:r>
            <a:endParaRPr lang="zh-TW" altLang="en-US" sz="1400" dirty="0">
              <a:ea typeface="標楷體" panose="03000509000000000000" pitchFamily="65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549573E-36D0-4102-B3D2-20DC57FFC9B3}"/>
              </a:ext>
            </a:extLst>
          </p:cNvPr>
          <p:cNvSpPr txBox="1"/>
          <p:nvPr/>
        </p:nvSpPr>
        <p:spPr>
          <a:xfrm>
            <a:off x="10894217" y="840257"/>
            <a:ext cx="1451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數位行銷內容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設計平台</a:t>
            </a:r>
            <a:r>
              <a:rPr lang="en-US" altLang="zh-TW" sz="1200" dirty="0"/>
              <a:t>(WEBA)</a:t>
            </a: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10.20.7.1</a:t>
            </a:r>
            <a:endParaRPr lang="zh-TW" altLang="en-US" sz="1400" dirty="0">
              <a:ea typeface="標楷體" panose="03000509000000000000" pitchFamily="65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F9AB255-9490-4C62-AFED-C9CE2D0E39AF}"/>
              </a:ext>
            </a:extLst>
          </p:cNvPr>
          <p:cNvSpPr txBox="1"/>
          <p:nvPr/>
        </p:nvSpPr>
        <p:spPr>
          <a:xfrm>
            <a:off x="10935043" y="1593654"/>
            <a:ext cx="2576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ea typeface="標楷體" panose="03000509000000000000" pitchFamily="65" charset="-120"/>
              </a:rPr>
              <a:t>EDM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10.20.3.93</a:t>
            </a:r>
            <a:endParaRPr lang="zh-TW" altLang="en-US" sz="1400" dirty="0">
              <a:ea typeface="標楷體" panose="03000509000000000000" pitchFamily="65" charset="-12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59EACAE6-9F19-4A1D-A350-59CCD833952A}"/>
              </a:ext>
            </a:extLst>
          </p:cNvPr>
          <p:cNvSpPr txBox="1"/>
          <p:nvPr/>
        </p:nvSpPr>
        <p:spPr>
          <a:xfrm>
            <a:off x="10894217" y="2267337"/>
            <a:ext cx="2806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數速貸系統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10.20.4.183</a:t>
            </a:r>
            <a:endParaRPr lang="zh-TW" altLang="en-US" sz="1400" dirty="0">
              <a:ea typeface="標楷體" panose="03000509000000000000" pitchFamily="65" charset="-12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DB1658E0-35E9-46F4-8ED8-408351D50C50}"/>
              </a:ext>
            </a:extLst>
          </p:cNvPr>
          <p:cNvSpPr txBox="1"/>
          <p:nvPr/>
        </p:nvSpPr>
        <p:spPr>
          <a:xfrm>
            <a:off x="9396066" y="792250"/>
            <a:ext cx="56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FTPS</a:t>
            </a:r>
            <a:endParaRPr lang="zh-TW" altLang="en-US" sz="1600" dirty="0"/>
          </a:p>
        </p:txBody>
      </p:sp>
      <p:grpSp>
        <p:nvGrpSpPr>
          <p:cNvPr id="103" name="Group 115">
            <a:extLst>
              <a:ext uri="{FF2B5EF4-FFF2-40B4-BE49-F238E27FC236}">
                <a16:creationId xmlns:a16="http://schemas.microsoft.com/office/drawing/2014/main" id="{76B1A31E-E8C2-41F6-BBE4-85478A5845DA}"/>
              </a:ext>
            </a:extLst>
          </p:cNvPr>
          <p:cNvGrpSpPr>
            <a:grpSpLocks/>
          </p:cNvGrpSpPr>
          <p:nvPr/>
        </p:nvGrpSpPr>
        <p:grpSpPr bwMode="auto">
          <a:xfrm>
            <a:off x="3859157" y="3193360"/>
            <a:ext cx="550862" cy="647700"/>
            <a:chOff x="3326" y="3076"/>
            <a:chExt cx="347" cy="408"/>
          </a:xfrm>
        </p:grpSpPr>
        <p:pic>
          <p:nvPicPr>
            <p:cNvPr id="104" name="Picture 9" descr="HIS">
              <a:extLst>
                <a:ext uri="{FF2B5EF4-FFF2-40B4-BE49-F238E27FC236}">
                  <a16:creationId xmlns:a16="http://schemas.microsoft.com/office/drawing/2014/main" id="{AF80AE22-A760-45FC-9954-61E42917256D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1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8" descr="db">
              <a:extLst>
                <a:ext uri="{FF2B5EF4-FFF2-40B4-BE49-F238E27FC236}">
                  <a16:creationId xmlns:a16="http://schemas.microsoft.com/office/drawing/2014/main" id="{2A526762-831A-4472-B606-BE9F8064AC7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73A5840C-B94A-4D16-99FF-EFA7EF3A0660}"/>
              </a:ext>
            </a:extLst>
          </p:cNvPr>
          <p:cNvSpPr txBox="1"/>
          <p:nvPr/>
        </p:nvSpPr>
        <p:spPr>
          <a:xfrm>
            <a:off x="6982268" y="1279279"/>
            <a:ext cx="136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簡訊系統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10.20.15.25</a:t>
            </a:r>
            <a:endParaRPr lang="zh-TW" altLang="en-US" sz="14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8E223A1F-A46C-4102-AD0F-EB3223C125A7}"/>
              </a:ext>
            </a:extLst>
          </p:cNvPr>
          <p:cNvSpPr txBox="1"/>
          <p:nvPr/>
        </p:nvSpPr>
        <p:spPr>
          <a:xfrm>
            <a:off x="7474061" y="2011987"/>
            <a:ext cx="985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2222port</a:t>
            </a:r>
            <a:endParaRPr lang="zh-TW" altLang="en-US" sz="1600" dirty="0"/>
          </a:p>
        </p:txBody>
      </p:sp>
      <p:pic>
        <p:nvPicPr>
          <p:cNvPr id="71" name="圖片 51">
            <a:extLst>
              <a:ext uri="{FF2B5EF4-FFF2-40B4-BE49-F238E27FC236}">
                <a16:creationId xmlns:a16="http://schemas.microsoft.com/office/drawing/2014/main" id="{3E5263F9-B975-4409-8BF8-3901DC664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073" y="929826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圖片 51">
            <a:extLst>
              <a:ext uri="{FF2B5EF4-FFF2-40B4-BE49-F238E27FC236}">
                <a16:creationId xmlns:a16="http://schemas.microsoft.com/office/drawing/2014/main" id="{AEEDED89-6C91-4B98-9C7E-B9103CDEA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515" y="4253194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圖片 51">
            <a:extLst>
              <a:ext uri="{FF2B5EF4-FFF2-40B4-BE49-F238E27FC236}">
                <a16:creationId xmlns:a16="http://schemas.microsoft.com/office/drawing/2014/main" id="{ED31610A-386C-4D5C-961E-86FBB0C8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70" y="4913053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圖片 51">
            <a:extLst>
              <a:ext uri="{FF2B5EF4-FFF2-40B4-BE49-F238E27FC236}">
                <a16:creationId xmlns:a16="http://schemas.microsoft.com/office/drawing/2014/main" id="{AE0E9D68-18C1-4455-A277-D9F61D445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864" y="2881929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圖片 51">
            <a:extLst>
              <a:ext uri="{FF2B5EF4-FFF2-40B4-BE49-F238E27FC236}">
                <a16:creationId xmlns:a16="http://schemas.microsoft.com/office/drawing/2014/main" id="{08D104BB-A9E7-44C4-A161-F0BC49BFC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59" y="3577444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圖片 51">
            <a:extLst>
              <a:ext uri="{FF2B5EF4-FFF2-40B4-BE49-F238E27FC236}">
                <a16:creationId xmlns:a16="http://schemas.microsoft.com/office/drawing/2014/main" id="{8EBC2BFB-4CA4-4916-9D8B-799D489C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68" y="2594141"/>
            <a:ext cx="994385" cy="99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圖片 51">
            <a:extLst>
              <a:ext uri="{FF2B5EF4-FFF2-40B4-BE49-F238E27FC236}">
                <a16:creationId xmlns:a16="http://schemas.microsoft.com/office/drawing/2014/main" id="{B0B1B02E-55EF-4490-9290-B14ADD0B3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778" y="915686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圖片 51">
            <a:extLst>
              <a:ext uri="{FF2B5EF4-FFF2-40B4-BE49-F238E27FC236}">
                <a16:creationId xmlns:a16="http://schemas.microsoft.com/office/drawing/2014/main" id="{B6E30D68-F8BB-43AC-9B13-43F2B60B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60" y="2146248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圖片 51">
            <a:extLst>
              <a:ext uri="{FF2B5EF4-FFF2-40B4-BE49-F238E27FC236}">
                <a16:creationId xmlns:a16="http://schemas.microsoft.com/office/drawing/2014/main" id="{666EDCC3-3BC2-4991-B7DD-2CDE17E0D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317" y="1482465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圖片 51">
            <a:extLst>
              <a:ext uri="{FF2B5EF4-FFF2-40B4-BE49-F238E27FC236}">
                <a16:creationId xmlns:a16="http://schemas.microsoft.com/office/drawing/2014/main" id="{33E32574-953B-406E-84E4-C2E48985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864" y="798701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87A8F57C-EB12-4066-8C6D-5FDA60FA90DA}"/>
              </a:ext>
            </a:extLst>
          </p:cNvPr>
          <p:cNvSpPr txBox="1"/>
          <p:nvPr/>
        </p:nvSpPr>
        <p:spPr>
          <a:xfrm>
            <a:off x="2828955" y="2689438"/>
            <a:ext cx="1745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行銷活動管理平台資料庫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(CMDM)</a:t>
            </a:r>
          </a:p>
          <a:p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/>
              <a:t>AIX</a:t>
            </a:r>
            <a:r>
              <a:rPr lang="zh-TW" altLang="en-US" sz="1400" dirty="0"/>
              <a:t> </a:t>
            </a:r>
            <a:r>
              <a:rPr lang="en-US" altLang="zh-TW" sz="1400" dirty="0"/>
              <a:t>7.2</a:t>
            </a:r>
            <a:r>
              <a:rPr lang="zh-TW" altLang="en-US" sz="1400" dirty="0"/>
              <a:t> </a:t>
            </a:r>
            <a:endParaRPr lang="en-US" altLang="zh-TW" sz="1400" dirty="0"/>
          </a:p>
          <a:p>
            <a:r>
              <a:rPr lang="en-US" altLang="zh-TW" sz="1400" dirty="0"/>
              <a:t>Oracle 12C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B691EAF-A0A4-4647-8649-24FCD28DBECC}"/>
              </a:ext>
            </a:extLst>
          </p:cNvPr>
          <p:cNvSpPr txBox="1"/>
          <p:nvPr/>
        </p:nvSpPr>
        <p:spPr>
          <a:xfrm>
            <a:off x="4618614" y="3016540"/>
            <a:ext cx="108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1523port</a:t>
            </a:r>
            <a:endParaRPr lang="zh-TW" altLang="en-US" sz="14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1AC0D2E-D37D-4A82-871C-646169370199}"/>
              </a:ext>
            </a:extLst>
          </p:cNvPr>
          <p:cNvSpPr txBox="1"/>
          <p:nvPr/>
        </p:nvSpPr>
        <p:spPr>
          <a:xfrm>
            <a:off x="4575278" y="4111042"/>
            <a:ext cx="132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1523port</a:t>
            </a:r>
            <a:endParaRPr lang="zh-TW" altLang="en-US" sz="1400" dirty="0"/>
          </a:p>
        </p:txBody>
      </p:sp>
      <p:pic>
        <p:nvPicPr>
          <p:cNvPr id="109" name="圖片 51">
            <a:extLst>
              <a:ext uri="{FF2B5EF4-FFF2-40B4-BE49-F238E27FC236}">
                <a16:creationId xmlns:a16="http://schemas.microsoft.com/office/drawing/2014/main" id="{AD271788-7240-4225-B301-810F7FF3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49" y="915686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文字方塊 96">
            <a:extLst>
              <a:ext uri="{FF2B5EF4-FFF2-40B4-BE49-F238E27FC236}">
                <a16:creationId xmlns:a16="http://schemas.microsoft.com/office/drawing/2014/main" id="{2F5C65F4-99C2-4FEB-821E-83B451DCB60F}"/>
              </a:ext>
            </a:extLst>
          </p:cNvPr>
          <p:cNvSpPr txBox="1"/>
          <p:nvPr/>
        </p:nvSpPr>
        <p:spPr>
          <a:xfrm>
            <a:off x="5756142" y="1252394"/>
            <a:ext cx="138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LDAP</a:t>
            </a: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10.20.3.37</a:t>
            </a:r>
            <a:endParaRPr lang="zh-TW" altLang="en-US" sz="1400" dirty="0">
              <a:ea typeface="標楷體" panose="03000509000000000000" pitchFamily="65" charset="-12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7F31A62-04D4-4B3C-AB68-C3FA44F2923A}"/>
              </a:ext>
            </a:extLst>
          </p:cNvPr>
          <p:cNvSpPr txBox="1"/>
          <p:nvPr/>
        </p:nvSpPr>
        <p:spPr>
          <a:xfrm>
            <a:off x="5828438" y="2010051"/>
            <a:ext cx="95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636 port</a:t>
            </a:r>
          </a:p>
        </p:txBody>
      </p:sp>
      <p:grpSp>
        <p:nvGrpSpPr>
          <p:cNvPr id="139" name="Group 115">
            <a:extLst>
              <a:ext uri="{FF2B5EF4-FFF2-40B4-BE49-F238E27FC236}">
                <a16:creationId xmlns:a16="http://schemas.microsoft.com/office/drawing/2014/main" id="{A84B83B7-23C4-4DAA-9D45-470C27E2E50C}"/>
              </a:ext>
            </a:extLst>
          </p:cNvPr>
          <p:cNvGrpSpPr>
            <a:grpSpLocks/>
          </p:cNvGrpSpPr>
          <p:nvPr/>
        </p:nvGrpSpPr>
        <p:grpSpPr bwMode="auto">
          <a:xfrm>
            <a:off x="3415483" y="707360"/>
            <a:ext cx="550862" cy="647700"/>
            <a:chOff x="3326" y="3076"/>
            <a:chExt cx="347" cy="408"/>
          </a:xfrm>
        </p:grpSpPr>
        <p:pic>
          <p:nvPicPr>
            <p:cNvPr id="140" name="Picture 9" descr="HIS">
              <a:extLst>
                <a:ext uri="{FF2B5EF4-FFF2-40B4-BE49-F238E27FC236}">
                  <a16:creationId xmlns:a16="http://schemas.microsoft.com/office/drawing/2014/main" id="{1D0249CC-C187-43B8-A173-638F5613A1A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1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8" descr="db">
              <a:extLst>
                <a:ext uri="{FF2B5EF4-FFF2-40B4-BE49-F238E27FC236}">
                  <a16:creationId xmlns:a16="http://schemas.microsoft.com/office/drawing/2014/main" id="{C7D50501-A846-4C05-9756-9B4BCEA8EB2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4FAABCAF-E540-4620-8D3A-F9B8624E5E6A}"/>
              </a:ext>
            </a:extLst>
          </p:cNvPr>
          <p:cNvSpPr txBox="1"/>
          <p:nvPr/>
        </p:nvSpPr>
        <p:spPr>
          <a:xfrm>
            <a:off x="3033534" y="1309464"/>
            <a:ext cx="12949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數據平台中心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(FCBCDB)</a:t>
            </a:r>
          </a:p>
          <a:p>
            <a:pPr algn="ctr"/>
            <a:r>
              <a:rPr lang="en-US" altLang="zh-TW" sz="1400" dirty="0"/>
              <a:t>10.20.2.105</a:t>
            </a: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216C67C2-E389-491F-A9A1-83FFE61476A9}"/>
              </a:ext>
            </a:extLst>
          </p:cNvPr>
          <p:cNvSpPr txBox="1"/>
          <p:nvPr/>
        </p:nvSpPr>
        <p:spPr>
          <a:xfrm>
            <a:off x="2001442" y="6009808"/>
            <a:ext cx="104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55" name="圖片 154">
            <a:extLst>
              <a:ext uri="{FF2B5EF4-FFF2-40B4-BE49-F238E27FC236}">
                <a16:creationId xmlns:a16="http://schemas.microsoft.com/office/drawing/2014/main" id="{14AF7F63-6704-4D47-8F9A-6D5513380C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48" y="715184"/>
            <a:ext cx="677990" cy="1027920"/>
          </a:xfrm>
          <a:prstGeom prst="rect">
            <a:avLst/>
          </a:prstGeom>
        </p:spPr>
      </p:pic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CF5C4D9A-E65C-4467-BD7A-EF7F69DDECD6}"/>
              </a:ext>
            </a:extLst>
          </p:cNvPr>
          <p:cNvSpPr txBox="1"/>
          <p:nvPr/>
        </p:nvSpPr>
        <p:spPr>
          <a:xfrm>
            <a:off x="4647482" y="1821019"/>
            <a:ext cx="1075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User</a:t>
            </a:r>
            <a:endParaRPr lang="zh-TW" altLang="en-US" sz="1600" dirty="0"/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E20C0FE8-D3D0-4B0F-AAAB-EA11A0B27D74}"/>
              </a:ext>
            </a:extLst>
          </p:cNvPr>
          <p:cNvSpPr txBox="1"/>
          <p:nvPr/>
        </p:nvSpPr>
        <p:spPr>
          <a:xfrm rot="2781978">
            <a:off x="5034249" y="1785797"/>
            <a:ext cx="101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9443port</a:t>
            </a:r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DF2D0A21-D485-436B-8318-0205D29D4D5A}"/>
              </a:ext>
            </a:extLst>
          </p:cNvPr>
          <p:cNvSpPr txBox="1"/>
          <p:nvPr/>
        </p:nvSpPr>
        <p:spPr>
          <a:xfrm>
            <a:off x="3194773" y="58358"/>
            <a:ext cx="817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行銷活動管理平台系統架構圖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原架構圖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025E652-9722-4251-BB77-95244B693467}"/>
              </a:ext>
            </a:extLst>
          </p:cNvPr>
          <p:cNvCxnSpPr>
            <a:cxnSpLocks/>
          </p:cNvCxnSpPr>
          <p:nvPr/>
        </p:nvCxnSpPr>
        <p:spPr>
          <a:xfrm flipH="1">
            <a:off x="9380496" y="1091903"/>
            <a:ext cx="857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7830861-B8A9-462F-853B-A8F0808D2CF9}"/>
              </a:ext>
            </a:extLst>
          </p:cNvPr>
          <p:cNvCxnSpPr>
            <a:cxnSpLocks/>
          </p:cNvCxnSpPr>
          <p:nvPr/>
        </p:nvCxnSpPr>
        <p:spPr>
          <a:xfrm>
            <a:off x="8144627" y="3067940"/>
            <a:ext cx="2093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9DC1CD4-ED38-46AB-88A1-08A0D09FD749}"/>
              </a:ext>
            </a:extLst>
          </p:cNvPr>
          <p:cNvSpPr txBox="1"/>
          <p:nvPr/>
        </p:nvSpPr>
        <p:spPr>
          <a:xfrm>
            <a:off x="8324530" y="2730131"/>
            <a:ext cx="119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FTPS</a:t>
            </a:r>
            <a:endParaRPr lang="zh-TW" altLang="en-US" sz="1400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950EEAFB-D6EA-497B-8CDE-DA5C3283D82A}"/>
              </a:ext>
            </a:extLst>
          </p:cNvPr>
          <p:cNvCxnSpPr>
            <a:cxnSpLocks/>
          </p:cNvCxnSpPr>
          <p:nvPr/>
        </p:nvCxnSpPr>
        <p:spPr>
          <a:xfrm flipV="1">
            <a:off x="9012731" y="2317828"/>
            <a:ext cx="0" cy="75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14B97660-9D9F-4919-82D7-A0430476B809}"/>
              </a:ext>
            </a:extLst>
          </p:cNvPr>
          <p:cNvCxnSpPr/>
          <p:nvPr/>
        </p:nvCxnSpPr>
        <p:spPr>
          <a:xfrm flipV="1">
            <a:off x="7220318" y="1766610"/>
            <a:ext cx="454923" cy="65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80DC4DC0-5C24-405A-BA02-5FDFA039C3D0}"/>
              </a:ext>
            </a:extLst>
          </p:cNvPr>
          <p:cNvCxnSpPr>
            <a:cxnSpLocks/>
          </p:cNvCxnSpPr>
          <p:nvPr/>
        </p:nvCxnSpPr>
        <p:spPr>
          <a:xfrm flipH="1">
            <a:off x="4620717" y="3333138"/>
            <a:ext cx="901535" cy="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4C58E432-AF27-4DBD-AE16-EF2CB03FDBE7}"/>
              </a:ext>
            </a:extLst>
          </p:cNvPr>
          <p:cNvCxnSpPr>
            <a:cxnSpLocks/>
          </p:cNvCxnSpPr>
          <p:nvPr/>
        </p:nvCxnSpPr>
        <p:spPr>
          <a:xfrm flipV="1">
            <a:off x="6588110" y="1734548"/>
            <a:ext cx="0" cy="69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E81E00BE-E311-4287-A1B1-319F55555230}"/>
              </a:ext>
            </a:extLst>
          </p:cNvPr>
          <p:cNvCxnSpPr>
            <a:cxnSpLocks/>
          </p:cNvCxnSpPr>
          <p:nvPr/>
        </p:nvCxnSpPr>
        <p:spPr>
          <a:xfrm flipH="1">
            <a:off x="5072116" y="4253194"/>
            <a:ext cx="493014" cy="40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252EF5A5-09A4-4E21-9000-14A448B970E6}"/>
              </a:ext>
            </a:extLst>
          </p:cNvPr>
          <p:cNvCxnSpPr>
            <a:cxnSpLocks/>
          </p:cNvCxnSpPr>
          <p:nvPr/>
        </p:nvCxnSpPr>
        <p:spPr>
          <a:xfrm>
            <a:off x="5016695" y="1745707"/>
            <a:ext cx="644189" cy="67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接點: 肘形 172">
            <a:extLst>
              <a:ext uri="{FF2B5EF4-FFF2-40B4-BE49-F238E27FC236}">
                <a16:creationId xmlns:a16="http://schemas.microsoft.com/office/drawing/2014/main" id="{ABCAB9A1-377F-439B-8A78-80591574E0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30952" y="3662522"/>
            <a:ext cx="2158989" cy="948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id="{3A57DAF0-0F38-4BB5-893E-F5FE914C83B7}"/>
              </a:ext>
            </a:extLst>
          </p:cNvPr>
          <p:cNvCxnSpPr>
            <a:cxnSpLocks/>
          </p:cNvCxnSpPr>
          <p:nvPr/>
        </p:nvCxnSpPr>
        <p:spPr>
          <a:xfrm>
            <a:off x="9325561" y="3790061"/>
            <a:ext cx="912301" cy="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5A3CF99D-750F-4AAB-96BF-187B6E850FA0}"/>
              </a:ext>
            </a:extLst>
          </p:cNvPr>
          <p:cNvCxnSpPr/>
          <p:nvPr/>
        </p:nvCxnSpPr>
        <p:spPr>
          <a:xfrm>
            <a:off x="9336244" y="4543578"/>
            <a:ext cx="901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接點: 肘形 182">
            <a:extLst>
              <a:ext uri="{FF2B5EF4-FFF2-40B4-BE49-F238E27FC236}">
                <a16:creationId xmlns:a16="http://schemas.microsoft.com/office/drawing/2014/main" id="{5DB4E2C1-9EA0-4028-8F76-3D058460EAE6}"/>
              </a:ext>
            </a:extLst>
          </p:cNvPr>
          <p:cNvCxnSpPr>
            <a:cxnSpLocks/>
            <a:endCxn id="78" idx="1"/>
          </p:cNvCxnSpPr>
          <p:nvPr/>
        </p:nvCxnSpPr>
        <p:spPr>
          <a:xfrm rot="16200000" flipH="1">
            <a:off x="9427420" y="1534874"/>
            <a:ext cx="1357512" cy="471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35E251C9-167A-4AAE-867E-BEBB4D1C28DC}"/>
              </a:ext>
            </a:extLst>
          </p:cNvPr>
          <p:cNvCxnSpPr/>
          <p:nvPr/>
        </p:nvCxnSpPr>
        <p:spPr>
          <a:xfrm>
            <a:off x="9874526" y="1756128"/>
            <a:ext cx="395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E24ACA5E-0CED-4631-AEBF-07C1BEAD327E}"/>
              </a:ext>
            </a:extLst>
          </p:cNvPr>
          <p:cNvCxnSpPr>
            <a:cxnSpLocks/>
          </p:cNvCxnSpPr>
          <p:nvPr/>
        </p:nvCxnSpPr>
        <p:spPr>
          <a:xfrm>
            <a:off x="8151241" y="4346679"/>
            <a:ext cx="327780" cy="68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34F0C408-1E4A-4155-B0F6-1E5ACEC2B6B5}"/>
              </a:ext>
            </a:extLst>
          </p:cNvPr>
          <p:cNvSpPr/>
          <p:nvPr/>
        </p:nvSpPr>
        <p:spPr>
          <a:xfrm>
            <a:off x="5670741" y="2546490"/>
            <a:ext cx="2361469" cy="16467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3E38A-B1EB-4BE0-9141-78BB280E2E05}"/>
              </a:ext>
            </a:extLst>
          </p:cNvPr>
          <p:cNvSpPr/>
          <p:nvPr/>
        </p:nvSpPr>
        <p:spPr>
          <a:xfrm>
            <a:off x="2843711" y="2673003"/>
            <a:ext cx="1730877" cy="12164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9" name="Group 115">
            <a:extLst>
              <a:ext uri="{FF2B5EF4-FFF2-40B4-BE49-F238E27FC236}">
                <a16:creationId xmlns:a16="http://schemas.microsoft.com/office/drawing/2014/main" id="{60F4826D-13D4-4CAC-9748-84940AEEEFE3}"/>
              </a:ext>
            </a:extLst>
          </p:cNvPr>
          <p:cNvGrpSpPr>
            <a:grpSpLocks/>
          </p:cNvGrpSpPr>
          <p:nvPr/>
        </p:nvGrpSpPr>
        <p:grpSpPr bwMode="auto">
          <a:xfrm>
            <a:off x="6667407" y="5245071"/>
            <a:ext cx="550862" cy="647700"/>
            <a:chOff x="3326" y="3076"/>
            <a:chExt cx="347" cy="408"/>
          </a:xfrm>
        </p:grpSpPr>
        <p:pic>
          <p:nvPicPr>
            <p:cNvPr id="101" name="Picture 9" descr="HIS">
              <a:extLst>
                <a:ext uri="{FF2B5EF4-FFF2-40B4-BE49-F238E27FC236}">
                  <a16:creationId xmlns:a16="http://schemas.microsoft.com/office/drawing/2014/main" id="{30E015AD-BE19-4881-B814-E1E09DD6FAB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8" descr="db">
              <a:extLst>
                <a:ext uri="{FF2B5EF4-FFF2-40B4-BE49-F238E27FC236}">
                  <a16:creationId xmlns:a16="http://schemas.microsoft.com/office/drawing/2014/main" id="{FD9A41BE-922E-46D3-B9B4-688F318527F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20273987-D504-4AF5-995D-E252FBEAAAE3}"/>
              </a:ext>
            </a:extLst>
          </p:cNvPr>
          <p:cNvSpPr/>
          <p:nvPr/>
        </p:nvSpPr>
        <p:spPr>
          <a:xfrm>
            <a:off x="5474391" y="4792105"/>
            <a:ext cx="1945249" cy="18092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8A855D0-D848-4907-A559-30894ED873E7}"/>
              </a:ext>
            </a:extLst>
          </p:cNvPr>
          <p:cNvCxnSpPr>
            <a:cxnSpLocks/>
          </p:cNvCxnSpPr>
          <p:nvPr/>
        </p:nvCxnSpPr>
        <p:spPr>
          <a:xfrm>
            <a:off x="6698177" y="4292719"/>
            <a:ext cx="1763" cy="47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2FDB180-3EA3-4A12-9BAC-4270217C14F4}"/>
              </a:ext>
            </a:extLst>
          </p:cNvPr>
          <p:cNvSpPr txBox="1"/>
          <p:nvPr/>
        </p:nvSpPr>
        <p:spPr>
          <a:xfrm>
            <a:off x="6729105" y="4242044"/>
            <a:ext cx="11458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1435port</a:t>
            </a:r>
          </a:p>
          <a:p>
            <a:r>
              <a:rPr lang="en-US" altLang="zh-TW" sz="1400" dirty="0"/>
              <a:t>1436port</a:t>
            </a:r>
            <a:endParaRPr lang="zh-TW" altLang="en-US" sz="1400" dirty="0"/>
          </a:p>
          <a:p>
            <a:endParaRPr lang="zh-TW" altLang="en-US" sz="1400" dirty="0"/>
          </a:p>
        </p:txBody>
      </p:sp>
      <p:grpSp>
        <p:nvGrpSpPr>
          <p:cNvPr id="114" name="Group 115">
            <a:extLst>
              <a:ext uri="{FF2B5EF4-FFF2-40B4-BE49-F238E27FC236}">
                <a16:creationId xmlns:a16="http://schemas.microsoft.com/office/drawing/2014/main" id="{9C57CC36-13C0-46F8-8E2F-608D7C7D06EE}"/>
              </a:ext>
            </a:extLst>
          </p:cNvPr>
          <p:cNvGrpSpPr>
            <a:grpSpLocks/>
          </p:cNvGrpSpPr>
          <p:nvPr/>
        </p:nvGrpSpPr>
        <p:grpSpPr bwMode="auto">
          <a:xfrm>
            <a:off x="4624441" y="4666340"/>
            <a:ext cx="550862" cy="647700"/>
            <a:chOff x="3326" y="3076"/>
            <a:chExt cx="347" cy="408"/>
          </a:xfrm>
        </p:grpSpPr>
        <p:pic>
          <p:nvPicPr>
            <p:cNvPr id="115" name="Picture 9" descr="HIS">
              <a:extLst>
                <a:ext uri="{FF2B5EF4-FFF2-40B4-BE49-F238E27FC236}">
                  <a16:creationId xmlns:a16="http://schemas.microsoft.com/office/drawing/2014/main" id="{CADE65C3-0618-47BB-ACD3-E582EF1A2549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1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8" descr="db">
              <a:extLst>
                <a:ext uri="{FF2B5EF4-FFF2-40B4-BE49-F238E27FC236}">
                  <a16:creationId xmlns:a16="http://schemas.microsoft.com/office/drawing/2014/main" id="{9D1519B1-970B-4857-8DAD-DB5ADACC7BD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658FA4-ED69-455B-BE8B-DDECDA77495A}"/>
              </a:ext>
            </a:extLst>
          </p:cNvPr>
          <p:cNvSpPr txBox="1"/>
          <p:nvPr/>
        </p:nvSpPr>
        <p:spPr>
          <a:xfrm>
            <a:off x="4236886" y="5352858"/>
            <a:ext cx="1259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數據平台中心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(FCB5CDB)</a:t>
            </a:r>
          </a:p>
          <a:p>
            <a:pPr algn="ctr"/>
            <a:r>
              <a:rPr lang="en-US" altLang="zh-TW" sz="1400" dirty="0"/>
              <a:t>10.20.2.105</a:t>
            </a:r>
          </a:p>
          <a:p>
            <a:pPr algn="ctr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3604A4-D6C5-476A-BB46-24219DA9C93A}"/>
              </a:ext>
            </a:extLst>
          </p:cNvPr>
          <p:cNvCxnSpPr>
            <a:cxnSpLocks/>
          </p:cNvCxnSpPr>
          <p:nvPr/>
        </p:nvCxnSpPr>
        <p:spPr>
          <a:xfrm>
            <a:off x="3614868" y="2071632"/>
            <a:ext cx="0" cy="49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圖片 51">
            <a:extLst>
              <a:ext uri="{FF2B5EF4-FFF2-40B4-BE49-F238E27FC236}">
                <a16:creationId xmlns:a16="http://schemas.microsoft.com/office/drawing/2014/main" id="{2867741A-1121-437A-9AD1-6B9672E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42" y="1643791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圖片 51">
            <a:extLst>
              <a:ext uri="{FF2B5EF4-FFF2-40B4-BE49-F238E27FC236}">
                <a16:creationId xmlns:a16="http://schemas.microsoft.com/office/drawing/2014/main" id="{A98C1C54-3BC9-41A3-87C5-7EF5030F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47" y="840257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圖片 51">
            <a:extLst>
              <a:ext uri="{FF2B5EF4-FFF2-40B4-BE49-F238E27FC236}">
                <a16:creationId xmlns:a16="http://schemas.microsoft.com/office/drawing/2014/main" id="{0C806259-E1BE-4F93-9421-6938888C9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7" y="4064360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圖片 51">
            <a:extLst>
              <a:ext uri="{FF2B5EF4-FFF2-40B4-BE49-F238E27FC236}">
                <a16:creationId xmlns:a16="http://schemas.microsoft.com/office/drawing/2014/main" id="{54E2D75E-9581-4436-83A6-2E7D287D3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7" y="3167653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AB506045-EF18-4D4D-B259-C96096295409}"/>
              </a:ext>
            </a:extLst>
          </p:cNvPr>
          <p:cNvSpPr txBox="1"/>
          <p:nvPr/>
        </p:nvSpPr>
        <p:spPr>
          <a:xfrm>
            <a:off x="1953281" y="3115148"/>
            <a:ext cx="94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 port</a:t>
            </a:r>
            <a:endParaRPr lang="zh-TW" altLang="en-US" sz="1400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D843C6CB-F23A-4A65-8D3D-D6D82E14C53E}"/>
              </a:ext>
            </a:extLst>
          </p:cNvPr>
          <p:cNvSpPr txBox="1"/>
          <p:nvPr/>
        </p:nvSpPr>
        <p:spPr>
          <a:xfrm>
            <a:off x="11912" y="1496984"/>
            <a:ext cx="10993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數位客群經營互動平台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10.20.3.56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10.20.3.57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10.20.3.58</a:t>
            </a:r>
            <a:endParaRPr lang="zh-TW" altLang="en-US" sz="1200" dirty="0"/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B3D57EFC-2874-465E-B0CD-A696F22B9C18}"/>
              </a:ext>
            </a:extLst>
          </p:cNvPr>
          <p:cNvSpPr txBox="1"/>
          <p:nvPr/>
        </p:nvSpPr>
        <p:spPr>
          <a:xfrm>
            <a:off x="24410" y="740284"/>
            <a:ext cx="1084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網銀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10.20.4.65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10.20.4.66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10.20.4.69</a:t>
            </a: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8523D764-F701-44F5-A226-03C97BF1346B}"/>
              </a:ext>
            </a:extLst>
          </p:cNvPr>
          <p:cNvSpPr txBox="1"/>
          <p:nvPr/>
        </p:nvSpPr>
        <p:spPr>
          <a:xfrm>
            <a:off x="-34321" y="4976610"/>
            <a:ext cx="116146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大數據分析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200" dirty="0">
                <a:ea typeface="標楷體" panose="03000509000000000000" pitchFamily="65" charset="-120"/>
              </a:rPr>
              <a:t>SAS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10.20.4.5</a:t>
            </a:r>
            <a:endParaRPr lang="zh-TW" altLang="en-US" sz="1200" dirty="0">
              <a:ea typeface="標楷體" panose="03000509000000000000" pitchFamily="65" charset="-120"/>
            </a:endParaRPr>
          </a:p>
          <a:p>
            <a:pPr algn="ctr"/>
            <a:endParaRPr lang="zh-TW" altLang="en-US" sz="1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39DB3C3C-86BC-4C32-B7B3-7125330AC94F}"/>
              </a:ext>
            </a:extLst>
          </p:cNvPr>
          <p:cNvSpPr txBox="1"/>
          <p:nvPr/>
        </p:nvSpPr>
        <p:spPr>
          <a:xfrm>
            <a:off x="-28222" y="5620565"/>
            <a:ext cx="117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信卡</a:t>
            </a:r>
            <a:r>
              <a:rPr lang="en-US" altLang="zh-TW" sz="1200" dirty="0">
                <a:ea typeface="標楷體" panose="03000509000000000000" pitchFamily="65" charset="-120"/>
              </a:rPr>
              <a:t>SAS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10.32.167.18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pic>
        <p:nvPicPr>
          <p:cNvPr id="116" name="圖片 51">
            <a:extLst>
              <a:ext uri="{FF2B5EF4-FFF2-40B4-BE49-F238E27FC236}">
                <a16:creationId xmlns:a16="http://schemas.microsoft.com/office/drawing/2014/main" id="{6009850E-7FE8-4655-B73C-CB507B52A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92" y="2407844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4DC574CF-6294-4CFB-82AF-D17F894F54BB}"/>
              </a:ext>
            </a:extLst>
          </p:cNvPr>
          <p:cNvSpPr txBox="1"/>
          <p:nvPr/>
        </p:nvSpPr>
        <p:spPr>
          <a:xfrm>
            <a:off x="37849" y="3813200"/>
            <a:ext cx="105045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>
                <a:ea typeface="標楷體" panose="03000509000000000000" pitchFamily="65" charset="-120"/>
              </a:rPr>
              <a:t>MLOps</a:t>
            </a:r>
            <a:r>
              <a:rPr lang="zh-TW" altLang="en-US" sz="1200" dirty="0">
                <a:ea typeface="標楷體" panose="03000509000000000000" pitchFamily="65" charset="-120"/>
              </a:rPr>
              <a:t> 模型管理平台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10.20.6.45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10.20.6.145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10.20.6.146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10.20.6.147</a:t>
            </a:r>
            <a:endParaRPr lang="zh-TW" altLang="en-US" sz="1200" dirty="0"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endParaRPr lang="zh-TW" altLang="en-US" sz="1400" dirty="0"/>
          </a:p>
          <a:p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1" name="圖片 51">
            <a:extLst>
              <a:ext uri="{FF2B5EF4-FFF2-40B4-BE49-F238E27FC236}">
                <a16:creationId xmlns:a16="http://schemas.microsoft.com/office/drawing/2014/main" id="{E3D98F49-6A29-4A31-85EB-294634F1D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51" y="4941905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D6AAE9-3F7A-4FA1-B468-F1913D5EC66D}"/>
              </a:ext>
            </a:extLst>
          </p:cNvPr>
          <p:cNvSpPr txBox="1"/>
          <p:nvPr/>
        </p:nvSpPr>
        <p:spPr>
          <a:xfrm>
            <a:off x="42003" y="2463370"/>
            <a:ext cx="9815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數據字典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10.20.6.33</a:t>
            </a:r>
            <a:endParaRPr lang="zh-TW" altLang="en-US" sz="1200" dirty="0">
              <a:ea typeface="標楷體" panose="03000509000000000000" pitchFamily="65" charset="-120"/>
            </a:endParaRPr>
          </a:p>
          <a:p>
            <a:endParaRPr lang="zh-TW" altLang="en-US" sz="1400" dirty="0">
              <a:ea typeface="標楷體" panose="03000509000000000000" pitchFamily="65" charset="-120"/>
            </a:endParaRPr>
          </a:p>
        </p:txBody>
      </p:sp>
      <p:pic>
        <p:nvPicPr>
          <p:cNvPr id="134" name="圖片 51">
            <a:extLst>
              <a:ext uri="{FF2B5EF4-FFF2-40B4-BE49-F238E27FC236}">
                <a16:creationId xmlns:a16="http://schemas.microsoft.com/office/drawing/2014/main" id="{A4960F30-1360-4F7E-A6A6-19BD5352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2" y="5542135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E2D96612-3465-49FA-9D71-4FDEFF2D0D53}"/>
              </a:ext>
            </a:extLst>
          </p:cNvPr>
          <p:cNvSpPr txBox="1"/>
          <p:nvPr/>
        </p:nvSpPr>
        <p:spPr>
          <a:xfrm>
            <a:off x="56264" y="2901657"/>
            <a:ext cx="10115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數據平台中心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200" dirty="0">
                <a:ea typeface="標楷體" panose="03000509000000000000" pitchFamily="65" charset="-120"/>
              </a:rPr>
              <a:t>DV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10.20.6.23</a:t>
            </a:r>
            <a:endParaRPr lang="zh-TW" altLang="en-US" sz="1200" dirty="0"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10.20.6.24</a:t>
            </a:r>
            <a:endParaRPr lang="zh-TW" altLang="en-US" sz="1200" dirty="0"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10.20.6.25</a:t>
            </a:r>
            <a:endParaRPr lang="zh-TW" altLang="en-US" sz="1200" dirty="0">
              <a:ea typeface="標楷體" panose="03000509000000000000" pitchFamily="65" charset="-120"/>
            </a:endParaRPr>
          </a:p>
          <a:p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42" name="圖片 51">
            <a:extLst>
              <a:ext uri="{FF2B5EF4-FFF2-40B4-BE49-F238E27FC236}">
                <a16:creationId xmlns:a16="http://schemas.microsoft.com/office/drawing/2014/main" id="{39CF3230-BD12-4F49-AD40-526192CEA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97" y="6160745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927F4A1B-DEB5-488B-B031-E90656B87D0C}"/>
              </a:ext>
            </a:extLst>
          </p:cNvPr>
          <p:cNvSpPr txBox="1"/>
          <p:nvPr/>
        </p:nvSpPr>
        <p:spPr>
          <a:xfrm>
            <a:off x="5435" y="6030882"/>
            <a:ext cx="1122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IMVP</a:t>
            </a:r>
          </a:p>
          <a:p>
            <a:pPr algn="ctr"/>
            <a:r>
              <a:rPr lang="en-US" altLang="zh-TW" sz="1200" dirty="0"/>
              <a:t>10.20.3.61</a:t>
            </a:r>
          </a:p>
          <a:p>
            <a:pPr algn="ctr"/>
            <a:r>
              <a:rPr lang="en-US" altLang="zh-TW" sz="1200" dirty="0"/>
              <a:t>10.20.3.62</a:t>
            </a:r>
          </a:p>
          <a:p>
            <a:pPr algn="ctr"/>
            <a:r>
              <a:rPr lang="en-US" altLang="zh-TW" sz="1200" dirty="0"/>
              <a:t>10.20.3.63</a:t>
            </a:r>
            <a:endParaRPr lang="zh-TW" altLang="en-US" sz="1400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6837980-0CBE-4EB3-B66C-9F8883431EE7}"/>
              </a:ext>
            </a:extLst>
          </p:cNvPr>
          <p:cNvCxnSpPr>
            <a:cxnSpLocks/>
          </p:cNvCxnSpPr>
          <p:nvPr/>
        </p:nvCxnSpPr>
        <p:spPr>
          <a:xfrm flipV="1">
            <a:off x="1591012" y="3453793"/>
            <a:ext cx="1246063" cy="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668CFA46-42A8-4F25-A766-755D0C7F0FE4}"/>
              </a:ext>
            </a:extLst>
          </p:cNvPr>
          <p:cNvCxnSpPr>
            <a:cxnSpLocks/>
          </p:cNvCxnSpPr>
          <p:nvPr/>
        </p:nvCxnSpPr>
        <p:spPr>
          <a:xfrm>
            <a:off x="1597754" y="304737"/>
            <a:ext cx="405025" cy="29604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E8AE400D-AE8D-4C83-B1C7-77E17F51FD3F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1606776" y="3256658"/>
            <a:ext cx="395281" cy="32072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B9D4A59F-B227-43A4-859E-4CA9FD542D82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1595321" y="1946957"/>
            <a:ext cx="400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93573810-0E9E-4257-A901-CE0DA8D5165E}"/>
              </a:ext>
            </a:extLst>
          </p:cNvPr>
          <p:cNvCxnSpPr>
            <a:cxnSpLocks/>
          </p:cNvCxnSpPr>
          <p:nvPr/>
        </p:nvCxnSpPr>
        <p:spPr>
          <a:xfrm flipV="1">
            <a:off x="1591012" y="4364454"/>
            <a:ext cx="403354" cy="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D3958EC2-8D53-4D71-9352-0B05B8DA7DCB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1587571" y="2711010"/>
            <a:ext cx="403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44932445-42A0-435D-9861-0A5692B1CCA0}"/>
              </a:ext>
            </a:extLst>
          </p:cNvPr>
          <p:cNvCxnSpPr>
            <a:cxnSpLocks/>
          </p:cNvCxnSpPr>
          <p:nvPr/>
        </p:nvCxnSpPr>
        <p:spPr>
          <a:xfrm>
            <a:off x="1591012" y="5255303"/>
            <a:ext cx="403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1D10C44B-4583-4EFC-918C-80C78FB57E72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1602431" y="5845301"/>
            <a:ext cx="400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圖片 51">
            <a:extLst>
              <a:ext uri="{FF2B5EF4-FFF2-40B4-BE49-F238E27FC236}">
                <a16:creationId xmlns:a16="http://schemas.microsoft.com/office/drawing/2014/main" id="{3D8D8A3C-9B95-4824-8167-12E990048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21" y="-6975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07711AA-8489-45C0-9C12-955F735A5A50}"/>
              </a:ext>
            </a:extLst>
          </p:cNvPr>
          <p:cNvSpPr txBox="1"/>
          <p:nvPr/>
        </p:nvSpPr>
        <p:spPr>
          <a:xfrm>
            <a:off x="-41184" y="728"/>
            <a:ext cx="124643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二代個網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10.20.12.139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10.20.12.140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10.20.12.141</a:t>
            </a:r>
          </a:p>
          <a:p>
            <a:endParaRPr lang="zh-TW" altLang="en-US" sz="1200" dirty="0">
              <a:ea typeface="標楷體" panose="03000509000000000000" pitchFamily="65" charset="-12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78E5F26-F777-4A6B-B8C3-5CAF22F6D6CC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598026" y="1143423"/>
            <a:ext cx="400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0813C4-7B5B-45CC-BF9E-4DBC951A8A81}"/>
              </a:ext>
            </a:extLst>
          </p:cNvPr>
          <p:cNvSpPr txBox="1"/>
          <p:nvPr/>
        </p:nvSpPr>
        <p:spPr>
          <a:xfrm>
            <a:off x="3601869" y="2155797"/>
            <a:ext cx="134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 port</a:t>
            </a:r>
            <a:endParaRPr lang="zh-TW" altLang="en-US" sz="1400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A251B67C-CB55-47F6-B395-367E1FD03AD8}"/>
              </a:ext>
            </a:extLst>
          </p:cNvPr>
          <p:cNvSpPr txBox="1"/>
          <p:nvPr/>
        </p:nvSpPr>
        <p:spPr>
          <a:xfrm>
            <a:off x="5683958" y="2567745"/>
            <a:ext cx="20064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行銷活動管理平台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/>
              <a:t>AP+WEB</a:t>
            </a:r>
            <a:r>
              <a:rPr lang="zh-TW" altLang="en-US" sz="1400" dirty="0"/>
              <a:t> </a:t>
            </a:r>
            <a:r>
              <a:rPr lang="en-US" altLang="zh-TW" sz="1400" dirty="0"/>
              <a:t>Server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 </a:t>
            </a:r>
            <a:r>
              <a:rPr lang="en-US" altLang="zh-TW" sz="1400" dirty="0"/>
              <a:t>Campaign</a:t>
            </a:r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 </a:t>
            </a:r>
            <a:r>
              <a:rPr lang="en-US" altLang="zh-TW" sz="1400" dirty="0"/>
              <a:t>Interact</a:t>
            </a:r>
            <a:r>
              <a:rPr lang="zh-TW" altLang="en-US" sz="1400" dirty="0"/>
              <a:t> </a:t>
            </a:r>
            <a:r>
              <a:rPr lang="en-US" altLang="zh-TW" sz="1400" dirty="0" err="1"/>
              <a:t>Designtime</a:t>
            </a:r>
            <a:endParaRPr lang="en-US" altLang="zh-TW" sz="1400" dirty="0">
              <a:solidFill>
                <a:srgbClr val="FF0000"/>
              </a:solidFill>
            </a:endParaRPr>
          </a:p>
          <a:p>
            <a:endParaRPr lang="en-US" altLang="zh-TW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defTabSz="457200">
              <a:defRPr/>
            </a:pPr>
            <a:r>
              <a:rPr kumimoji="1" lang="en-US" altLang="zh-TW" sz="1400" dirty="0">
                <a:solidFill>
                  <a:prstClr val="black"/>
                </a:solidFill>
              </a:rPr>
              <a:t>Windows Server 2012R2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393F5CA7-72FE-407F-A633-28ED472E4B16}"/>
              </a:ext>
            </a:extLst>
          </p:cNvPr>
          <p:cNvSpPr txBox="1"/>
          <p:nvPr/>
        </p:nvSpPr>
        <p:spPr>
          <a:xfrm>
            <a:off x="5473777" y="4831385"/>
            <a:ext cx="1960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Bigdata DB Server</a:t>
            </a:r>
          </a:p>
          <a:p>
            <a:r>
              <a:rPr kumimoji="1" lang="zh-TW" altLang="en-US" sz="1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資料集：</a:t>
            </a:r>
            <a:endParaRPr kumimoji="1" lang="en-US" altLang="zh-TW" sz="1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1.</a:t>
            </a:r>
            <a:r>
              <a:rPr kumimoji="1" lang="zh-TW" altLang="en-US" sz="1400" dirty="0">
                <a:solidFill>
                  <a:prstClr val="black"/>
                </a:solidFill>
              </a:rPr>
              <a:t> </a:t>
            </a:r>
            <a:r>
              <a:rPr kumimoji="1" lang="en-US" altLang="zh-TW" sz="1400" dirty="0">
                <a:solidFill>
                  <a:prstClr val="black"/>
                </a:solidFill>
              </a:rPr>
              <a:t>Campaign</a:t>
            </a: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2.</a:t>
            </a:r>
            <a:r>
              <a:rPr kumimoji="1" lang="zh-TW" altLang="en-US" sz="1400" dirty="0">
                <a:solidFill>
                  <a:prstClr val="black"/>
                </a:solidFill>
              </a:rPr>
              <a:t> </a:t>
            </a:r>
            <a:r>
              <a:rPr kumimoji="1" lang="en-US" altLang="zh-TW" sz="1400" dirty="0">
                <a:solidFill>
                  <a:prstClr val="black"/>
                </a:solidFill>
              </a:rPr>
              <a:t>Interact</a:t>
            </a: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3.</a:t>
            </a:r>
            <a:r>
              <a:rPr kumimoji="1" lang="zh-TW" altLang="en-US" sz="1400" dirty="0">
                <a:solidFill>
                  <a:prstClr val="black"/>
                </a:solidFill>
              </a:rPr>
              <a:t> </a:t>
            </a:r>
            <a:r>
              <a:rPr kumimoji="1" lang="en-US" altLang="zh-TW" sz="1400" dirty="0">
                <a:solidFill>
                  <a:prstClr val="black"/>
                </a:solidFill>
              </a:rPr>
              <a:t>Adobe</a:t>
            </a:r>
            <a:endParaRPr kumimoji="1" lang="en-US" altLang="zh-TW" sz="1400" dirty="0">
              <a:solidFill>
                <a:prstClr val="black"/>
              </a:solidFill>
              <a:latin typeface="IBM Plex Sans" panose="020B0503050203000203" pitchFamily="34" charset="0"/>
            </a:endParaRPr>
          </a:p>
          <a:p>
            <a:endParaRPr kumimoji="1" lang="en-US" altLang="zh-TW" sz="1400" dirty="0">
              <a:solidFill>
                <a:prstClr val="black"/>
              </a:solidFill>
            </a:endParaRP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Windows Server 2012R2</a:t>
            </a:r>
          </a:p>
          <a:p>
            <a:r>
              <a:rPr kumimoji="1" lang="en-US" altLang="zh-TW" sz="1400" dirty="0">
                <a:solidFill>
                  <a:prstClr val="black"/>
                </a:solidFill>
              </a:rPr>
              <a:t>SQL Server 2014</a:t>
            </a:r>
          </a:p>
          <a:p>
            <a:endParaRPr kumimoji="1" lang="en-US" altLang="zh-TW" sz="1400" dirty="0">
              <a:solidFill>
                <a:prstClr val="black"/>
              </a:solidFill>
            </a:endParaRPr>
          </a:p>
        </p:txBody>
      </p:sp>
      <p:pic>
        <p:nvPicPr>
          <p:cNvPr id="120" name="圖片 51">
            <a:extLst>
              <a:ext uri="{FF2B5EF4-FFF2-40B4-BE49-F238E27FC236}">
                <a16:creationId xmlns:a16="http://schemas.microsoft.com/office/drawing/2014/main" id="{8E32C7F5-F9DC-4381-B798-D7B6CDC8C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025" y="5317399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EF85590D-1E2F-4A90-A819-B7DA75CF3840}"/>
              </a:ext>
            </a:extLst>
          </p:cNvPr>
          <p:cNvSpPr txBox="1"/>
          <p:nvPr/>
        </p:nvSpPr>
        <p:spPr>
          <a:xfrm>
            <a:off x="8074948" y="5805249"/>
            <a:ext cx="1577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Bigdata</a:t>
            </a:r>
            <a:r>
              <a:rPr lang="zh-TW" altLang="en-US" sz="1400" dirty="0"/>
              <a:t> </a:t>
            </a:r>
            <a:r>
              <a:rPr lang="en-US" altLang="zh-TW" sz="1400" dirty="0"/>
              <a:t>Server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 </a:t>
            </a:r>
            <a:r>
              <a:rPr lang="en-US" altLang="zh-TW" sz="1400" dirty="0"/>
              <a:t>Interact</a:t>
            </a:r>
            <a:r>
              <a:rPr lang="zh-TW" altLang="en-US" sz="1400" dirty="0"/>
              <a:t> </a:t>
            </a:r>
            <a:r>
              <a:rPr lang="en-US" altLang="zh-TW" sz="1400" dirty="0"/>
              <a:t>Runtime</a:t>
            </a:r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 </a:t>
            </a:r>
            <a:r>
              <a:rPr lang="en-US" altLang="zh-TW" sz="1400" dirty="0"/>
              <a:t>Adobe</a:t>
            </a:r>
            <a:endParaRPr lang="zh-TW" altLang="en-US" sz="1400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9B35980A-709D-49ED-8B3A-6297443235A1}"/>
              </a:ext>
            </a:extLst>
          </p:cNvPr>
          <p:cNvSpPr/>
          <p:nvPr/>
        </p:nvSpPr>
        <p:spPr>
          <a:xfrm>
            <a:off x="8074948" y="5318464"/>
            <a:ext cx="1497513" cy="14470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22A437B2-44CA-4B74-AB6A-7AD3E5BA7968}"/>
              </a:ext>
            </a:extLst>
          </p:cNvPr>
          <p:cNvSpPr txBox="1"/>
          <p:nvPr/>
        </p:nvSpPr>
        <p:spPr>
          <a:xfrm rot="3873031">
            <a:off x="7975958" y="4527839"/>
            <a:ext cx="1106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本機防火牆</a:t>
            </a:r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882EFD30-61EA-4F54-8604-AEF33ADDFF69}"/>
              </a:ext>
            </a:extLst>
          </p:cNvPr>
          <p:cNvCxnSpPr>
            <a:cxnSpLocks/>
          </p:cNvCxnSpPr>
          <p:nvPr/>
        </p:nvCxnSpPr>
        <p:spPr>
          <a:xfrm flipH="1">
            <a:off x="7571361" y="5729400"/>
            <a:ext cx="31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0208C551-1D4D-4349-AA8B-53DF72FE25CF}"/>
              </a:ext>
            </a:extLst>
          </p:cNvPr>
          <p:cNvSpPr txBox="1"/>
          <p:nvPr/>
        </p:nvSpPr>
        <p:spPr>
          <a:xfrm>
            <a:off x="7363925" y="5817580"/>
            <a:ext cx="91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1435port</a:t>
            </a:r>
          </a:p>
          <a:p>
            <a:r>
              <a:rPr lang="en-US" altLang="zh-TW" sz="1200" dirty="0"/>
              <a:t>1436port</a:t>
            </a:r>
            <a:endParaRPr lang="zh-TW" altLang="en-US" sz="1200" dirty="0"/>
          </a:p>
          <a:p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2511246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15">
            <a:extLst>
              <a:ext uri="{FF2B5EF4-FFF2-40B4-BE49-F238E27FC236}">
                <a16:creationId xmlns:a16="http://schemas.microsoft.com/office/drawing/2014/main" id="{3317E15D-2472-4FBB-98E6-A1CF10CED5F2}"/>
              </a:ext>
            </a:extLst>
          </p:cNvPr>
          <p:cNvGrpSpPr>
            <a:grpSpLocks/>
          </p:cNvGrpSpPr>
          <p:nvPr/>
        </p:nvGrpSpPr>
        <p:grpSpPr bwMode="auto">
          <a:xfrm>
            <a:off x="8343383" y="4444381"/>
            <a:ext cx="550862" cy="647700"/>
            <a:chOff x="3326" y="3076"/>
            <a:chExt cx="347" cy="408"/>
          </a:xfrm>
        </p:grpSpPr>
        <p:pic>
          <p:nvPicPr>
            <p:cNvPr id="20" name="Picture 9" descr="HIS">
              <a:extLst>
                <a:ext uri="{FF2B5EF4-FFF2-40B4-BE49-F238E27FC236}">
                  <a16:creationId xmlns:a16="http://schemas.microsoft.com/office/drawing/2014/main" id="{ADE54F96-9D55-4DA5-AFBB-C50E43119B3F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3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8" descr="db">
              <a:extLst>
                <a:ext uri="{FF2B5EF4-FFF2-40B4-BE49-F238E27FC236}">
                  <a16:creationId xmlns:a16="http://schemas.microsoft.com/office/drawing/2014/main" id="{B55247DE-1802-47B7-BFA5-EE0DCAAE2D5E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BE45263-1608-4D69-88E3-C9853B4366EB}"/>
              </a:ext>
            </a:extLst>
          </p:cNvPr>
          <p:cNvSpPr txBox="1"/>
          <p:nvPr/>
        </p:nvSpPr>
        <p:spPr>
          <a:xfrm>
            <a:off x="10894217" y="3670296"/>
            <a:ext cx="1710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訊息推播系統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10.20.3.21</a:t>
            </a:r>
            <a:endParaRPr lang="zh-TW" altLang="en-US" sz="1400" dirty="0"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3A3ADF-DA31-477D-82CA-43AF3582913B}"/>
              </a:ext>
            </a:extLst>
          </p:cNvPr>
          <p:cNvSpPr txBox="1"/>
          <p:nvPr/>
        </p:nvSpPr>
        <p:spPr>
          <a:xfrm>
            <a:off x="10920344" y="2999571"/>
            <a:ext cx="15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ea typeface="標楷體" panose="03000509000000000000" pitchFamily="65" charset="-120"/>
              </a:rPr>
              <a:t>LINE</a:t>
            </a:r>
            <a:r>
              <a:rPr lang="zh-TW" altLang="en-US" sz="1400" dirty="0"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ea typeface="標楷體" panose="03000509000000000000" pitchFamily="65" charset="-120"/>
              </a:rPr>
              <a:t>BC </a:t>
            </a:r>
            <a:r>
              <a:rPr lang="zh-TW" altLang="en-US" sz="1400" dirty="0">
                <a:ea typeface="標楷體" panose="03000509000000000000" pitchFamily="65" charset="-120"/>
              </a:rPr>
              <a:t>系統</a:t>
            </a:r>
            <a:endParaRPr lang="en-US" altLang="zh-TW" sz="1400" dirty="0">
              <a:ea typeface="標楷體" panose="03000509000000000000" pitchFamily="65" charset="-120"/>
            </a:endParaRP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10.20.3.9</a:t>
            </a:r>
            <a:endParaRPr lang="zh-TW" altLang="en-US" sz="1400" dirty="0"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1B4B3B4-ACCB-43A7-BB6F-DD1CEE14D6B1}"/>
              </a:ext>
            </a:extLst>
          </p:cNvPr>
          <p:cNvSpPr txBox="1"/>
          <p:nvPr/>
        </p:nvSpPr>
        <p:spPr>
          <a:xfrm>
            <a:off x="8385818" y="1503863"/>
            <a:ext cx="1609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ea typeface="標楷體" panose="03000509000000000000" pitchFamily="65" charset="-120"/>
              </a:rPr>
              <a:t>hdc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作業傳檔系統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10.20.18.10</a:t>
            </a: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10.20.18.11</a:t>
            </a:r>
            <a:endParaRPr lang="zh-TW" altLang="en-US" sz="1400" dirty="0">
              <a:ea typeface="標楷體" panose="03000509000000000000" pitchFamily="65" charset="-120"/>
            </a:endParaRPr>
          </a:p>
          <a:p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1980BAB-6BB0-48D6-A144-4777205C678D}"/>
              </a:ext>
            </a:extLst>
          </p:cNvPr>
          <p:cNvSpPr txBox="1"/>
          <p:nvPr/>
        </p:nvSpPr>
        <p:spPr>
          <a:xfrm>
            <a:off x="10920344" y="4281652"/>
            <a:ext cx="1994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ea typeface="標楷體" panose="03000509000000000000" pitchFamily="65" charset="-120"/>
              </a:rPr>
              <a:t>CallCenter</a:t>
            </a:r>
            <a:r>
              <a:rPr lang="en-US" altLang="zh-TW" sz="1400" dirty="0">
                <a:ea typeface="標楷體" panose="03000509000000000000" pitchFamily="65" charset="-120"/>
              </a:rPr>
              <a:t> </a:t>
            </a:r>
          </a:p>
          <a:p>
            <a:r>
              <a:rPr lang="zh-TW" altLang="en-US" sz="1400" dirty="0">
                <a:ea typeface="標楷體" panose="03000509000000000000" pitchFamily="65" charset="-120"/>
              </a:rPr>
              <a:t>客服系統</a:t>
            </a:r>
            <a:endParaRPr lang="en-US" altLang="zh-TW" sz="1400" dirty="0">
              <a:ea typeface="標楷體" panose="03000509000000000000" pitchFamily="65" charset="-120"/>
            </a:endParaRP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10.20.6.29</a:t>
            </a:r>
            <a:endParaRPr lang="zh-TW" altLang="en-US" sz="1400" dirty="0">
              <a:ea typeface="標楷體" panose="03000509000000000000" pitchFamily="65" charset="-120"/>
            </a:endParaRPr>
          </a:p>
          <a:p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86570E2-DFD6-4B72-A30E-E1B79265ABF1}"/>
              </a:ext>
            </a:extLst>
          </p:cNvPr>
          <p:cNvSpPr txBox="1"/>
          <p:nvPr/>
        </p:nvSpPr>
        <p:spPr>
          <a:xfrm>
            <a:off x="10894217" y="5055791"/>
            <a:ext cx="199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信卡簡訊系統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ea typeface="標楷體" panose="03000509000000000000" pitchFamily="65" charset="-120"/>
              </a:rPr>
              <a:t>10.16.140.1</a:t>
            </a:r>
            <a:endParaRPr lang="zh-TW" altLang="en-US" sz="1400" dirty="0">
              <a:ea typeface="標楷體" panose="03000509000000000000" pitchFamily="65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549573E-36D0-4102-B3D2-20DC57FFC9B3}"/>
              </a:ext>
            </a:extLst>
          </p:cNvPr>
          <p:cNvSpPr txBox="1"/>
          <p:nvPr/>
        </p:nvSpPr>
        <p:spPr>
          <a:xfrm>
            <a:off x="10894217" y="840257"/>
            <a:ext cx="1451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數位行銷內容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設計平台</a:t>
            </a:r>
            <a:r>
              <a:rPr lang="en-US" altLang="zh-TW" sz="1200" dirty="0"/>
              <a:t>(WEBA)</a:t>
            </a: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10.20.7.1</a:t>
            </a:r>
            <a:endParaRPr lang="zh-TW" altLang="en-US" sz="1400" dirty="0">
              <a:ea typeface="標楷體" panose="03000509000000000000" pitchFamily="65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F9AB255-9490-4C62-AFED-C9CE2D0E39AF}"/>
              </a:ext>
            </a:extLst>
          </p:cNvPr>
          <p:cNvSpPr txBox="1"/>
          <p:nvPr/>
        </p:nvSpPr>
        <p:spPr>
          <a:xfrm>
            <a:off x="10935043" y="1593654"/>
            <a:ext cx="2576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ea typeface="標楷體" panose="03000509000000000000" pitchFamily="65" charset="-120"/>
              </a:rPr>
              <a:t>EDM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10.20.3.93</a:t>
            </a:r>
            <a:endParaRPr lang="zh-TW" altLang="en-US" sz="1400" dirty="0">
              <a:ea typeface="標楷體" panose="03000509000000000000" pitchFamily="65" charset="-12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59EACAE6-9F19-4A1D-A350-59CCD833952A}"/>
              </a:ext>
            </a:extLst>
          </p:cNvPr>
          <p:cNvSpPr txBox="1"/>
          <p:nvPr/>
        </p:nvSpPr>
        <p:spPr>
          <a:xfrm>
            <a:off x="10894217" y="2267337"/>
            <a:ext cx="2806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數速貸系統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10.20.4.183</a:t>
            </a:r>
            <a:endParaRPr lang="zh-TW" altLang="en-US" sz="1400" dirty="0">
              <a:ea typeface="標楷體" panose="03000509000000000000" pitchFamily="65" charset="-12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DB1658E0-35E9-46F4-8ED8-408351D50C50}"/>
              </a:ext>
            </a:extLst>
          </p:cNvPr>
          <p:cNvSpPr txBox="1"/>
          <p:nvPr/>
        </p:nvSpPr>
        <p:spPr>
          <a:xfrm>
            <a:off x="9396066" y="792250"/>
            <a:ext cx="56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FTPS</a:t>
            </a:r>
            <a:endParaRPr lang="zh-TW" altLang="en-US" sz="1600" dirty="0"/>
          </a:p>
        </p:txBody>
      </p:sp>
      <p:grpSp>
        <p:nvGrpSpPr>
          <p:cNvPr id="103" name="Group 115">
            <a:extLst>
              <a:ext uri="{FF2B5EF4-FFF2-40B4-BE49-F238E27FC236}">
                <a16:creationId xmlns:a16="http://schemas.microsoft.com/office/drawing/2014/main" id="{76B1A31E-E8C2-41F6-BBE4-85478A5845DA}"/>
              </a:ext>
            </a:extLst>
          </p:cNvPr>
          <p:cNvGrpSpPr>
            <a:grpSpLocks/>
          </p:cNvGrpSpPr>
          <p:nvPr/>
        </p:nvGrpSpPr>
        <p:grpSpPr bwMode="auto">
          <a:xfrm>
            <a:off x="3859157" y="3193360"/>
            <a:ext cx="550862" cy="647700"/>
            <a:chOff x="3326" y="3076"/>
            <a:chExt cx="347" cy="408"/>
          </a:xfrm>
        </p:grpSpPr>
        <p:pic>
          <p:nvPicPr>
            <p:cNvPr id="104" name="Picture 9" descr="HIS">
              <a:extLst>
                <a:ext uri="{FF2B5EF4-FFF2-40B4-BE49-F238E27FC236}">
                  <a16:creationId xmlns:a16="http://schemas.microsoft.com/office/drawing/2014/main" id="{AF80AE22-A760-45FC-9954-61E42917256D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3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8" descr="db">
              <a:extLst>
                <a:ext uri="{FF2B5EF4-FFF2-40B4-BE49-F238E27FC236}">
                  <a16:creationId xmlns:a16="http://schemas.microsoft.com/office/drawing/2014/main" id="{2A526762-831A-4472-B606-BE9F8064AC7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73A5840C-B94A-4D16-99FF-EFA7EF3A0660}"/>
              </a:ext>
            </a:extLst>
          </p:cNvPr>
          <p:cNvSpPr txBox="1"/>
          <p:nvPr/>
        </p:nvSpPr>
        <p:spPr>
          <a:xfrm>
            <a:off x="6982268" y="1279279"/>
            <a:ext cx="136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簡訊系統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10.20.15.25</a:t>
            </a:r>
            <a:endParaRPr lang="zh-TW" altLang="en-US" sz="14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8E223A1F-A46C-4102-AD0F-EB3223C125A7}"/>
              </a:ext>
            </a:extLst>
          </p:cNvPr>
          <p:cNvSpPr txBox="1"/>
          <p:nvPr/>
        </p:nvSpPr>
        <p:spPr>
          <a:xfrm>
            <a:off x="7474061" y="2011987"/>
            <a:ext cx="985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2222port</a:t>
            </a:r>
            <a:endParaRPr lang="zh-TW" altLang="en-US" sz="1600" dirty="0"/>
          </a:p>
        </p:txBody>
      </p:sp>
      <p:pic>
        <p:nvPicPr>
          <p:cNvPr id="71" name="圖片 51">
            <a:extLst>
              <a:ext uri="{FF2B5EF4-FFF2-40B4-BE49-F238E27FC236}">
                <a16:creationId xmlns:a16="http://schemas.microsoft.com/office/drawing/2014/main" id="{3E5263F9-B975-4409-8BF8-3901DC664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073" y="929826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圖片 51">
            <a:extLst>
              <a:ext uri="{FF2B5EF4-FFF2-40B4-BE49-F238E27FC236}">
                <a16:creationId xmlns:a16="http://schemas.microsoft.com/office/drawing/2014/main" id="{AEEDED89-6C91-4B98-9C7E-B9103CDEA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515" y="4253194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圖片 51">
            <a:extLst>
              <a:ext uri="{FF2B5EF4-FFF2-40B4-BE49-F238E27FC236}">
                <a16:creationId xmlns:a16="http://schemas.microsoft.com/office/drawing/2014/main" id="{ED31610A-386C-4D5C-961E-86FBB0C8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70" y="4913053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圖片 51">
            <a:extLst>
              <a:ext uri="{FF2B5EF4-FFF2-40B4-BE49-F238E27FC236}">
                <a16:creationId xmlns:a16="http://schemas.microsoft.com/office/drawing/2014/main" id="{AE0E9D68-18C1-4455-A277-D9F61D445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864" y="2881929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圖片 51">
            <a:extLst>
              <a:ext uri="{FF2B5EF4-FFF2-40B4-BE49-F238E27FC236}">
                <a16:creationId xmlns:a16="http://schemas.microsoft.com/office/drawing/2014/main" id="{08D104BB-A9E7-44C4-A161-F0BC49BFC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59" y="3577444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圖片 51">
            <a:extLst>
              <a:ext uri="{FF2B5EF4-FFF2-40B4-BE49-F238E27FC236}">
                <a16:creationId xmlns:a16="http://schemas.microsoft.com/office/drawing/2014/main" id="{8EBC2BFB-4CA4-4916-9D8B-799D489C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25" y="2688597"/>
            <a:ext cx="994385" cy="99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圖片 51">
            <a:extLst>
              <a:ext uri="{FF2B5EF4-FFF2-40B4-BE49-F238E27FC236}">
                <a16:creationId xmlns:a16="http://schemas.microsoft.com/office/drawing/2014/main" id="{B0B1B02E-55EF-4490-9290-B14ADD0B3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778" y="915686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圖片 51">
            <a:extLst>
              <a:ext uri="{FF2B5EF4-FFF2-40B4-BE49-F238E27FC236}">
                <a16:creationId xmlns:a16="http://schemas.microsoft.com/office/drawing/2014/main" id="{B6E30D68-F8BB-43AC-9B13-43F2B60B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60" y="2146248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圖片 51">
            <a:extLst>
              <a:ext uri="{FF2B5EF4-FFF2-40B4-BE49-F238E27FC236}">
                <a16:creationId xmlns:a16="http://schemas.microsoft.com/office/drawing/2014/main" id="{666EDCC3-3BC2-4991-B7DD-2CDE17E0D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317" y="1482465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圖片 51">
            <a:extLst>
              <a:ext uri="{FF2B5EF4-FFF2-40B4-BE49-F238E27FC236}">
                <a16:creationId xmlns:a16="http://schemas.microsoft.com/office/drawing/2014/main" id="{33E32574-953B-406E-84E4-C2E48985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864" y="798701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87A8F57C-EB12-4066-8C6D-5FDA60FA90DA}"/>
              </a:ext>
            </a:extLst>
          </p:cNvPr>
          <p:cNvSpPr txBox="1"/>
          <p:nvPr/>
        </p:nvSpPr>
        <p:spPr>
          <a:xfrm>
            <a:off x="2828955" y="2689438"/>
            <a:ext cx="1745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數據平台中心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(CMDM)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10.20.2.105</a:t>
            </a:r>
          </a:p>
          <a:p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>
                <a:solidFill>
                  <a:srgbClr val="FF0000"/>
                </a:solidFill>
              </a:rPr>
              <a:t>Exadata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>
                <a:solidFill>
                  <a:srgbClr val="FF0000"/>
                </a:solidFill>
              </a:rPr>
              <a:t>Oracle 19C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F5FEBE7-299C-4015-A460-8D3FC9C2BDDB}"/>
              </a:ext>
            </a:extLst>
          </p:cNvPr>
          <p:cNvSpPr txBox="1"/>
          <p:nvPr/>
        </p:nvSpPr>
        <p:spPr>
          <a:xfrm>
            <a:off x="5688393" y="2564161"/>
            <a:ext cx="1799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行銷活動管理平台</a:t>
            </a:r>
            <a:endParaRPr lang="en-US" altLang="zh-TW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solidFill>
                  <a:srgbClr val="FF0000"/>
                </a:solidFill>
              </a:rPr>
              <a:t>AP+WEB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Server</a:t>
            </a:r>
          </a:p>
          <a:p>
            <a:r>
              <a:rPr lang="en-US" altLang="zh-TW" sz="1400" dirty="0">
                <a:solidFill>
                  <a:srgbClr val="FF0000"/>
                </a:solidFill>
                <a:ea typeface="標楷體" panose="03000509000000000000" pitchFamily="65" charset="-120"/>
              </a:rPr>
              <a:t>10.20.6.159</a:t>
            </a:r>
          </a:p>
          <a:p>
            <a:endParaRPr lang="en-US" altLang="zh-TW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新實體機</a:t>
            </a:r>
            <a:endParaRPr lang="en-US" altLang="zh-TW" sz="1400" dirty="0"/>
          </a:p>
          <a:p>
            <a:pPr lvl="0" defTabSz="457200">
              <a:defRPr/>
            </a:pPr>
            <a:r>
              <a:rPr kumimoji="1" lang="en-US" altLang="zh-TW" sz="1400" dirty="0">
                <a:solidFill>
                  <a:srgbClr val="FF0000"/>
                </a:solidFill>
              </a:rPr>
              <a:t>Windows Server 2022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98EDEF2-D07C-401F-BB28-6FD66179CC4D}"/>
              </a:ext>
            </a:extLst>
          </p:cNvPr>
          <p:cNvSpPr txBox="1"/>
          <p:nvPr/>
        </p:nvSpPr>
        <p:spPr>
          <a:xfrm>
            <a:off x="7810354" y="5092081"/>
            <a:ext cx="1998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Bigdata DB Server</a:t>
            </a:r>
          </a:p>
          <a:p>
            <a:r>
              <a:rPr lang="en-US" altLang="zh-TW" sz="1400" dirty="0"/>
              <a:t>10.20.2.41</a:t>
            </a:r>
          </a:p>
          <a:p>
            <a:endParaRPr kumimoji="1" lang="en-US" altLang="zh-TW" sz="1400" dirty="0">
              <a:solidFill>
                <a:prstClr val="black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B691EAF-A0A4-4647-8649-24FCD28DBECC}"/>
              </a:ext>
            </a:extLst>
          </p:cNvPr>
          <p:cNvSpPr txBox="1"/>
          <p:nvPr/>
        </p:nvSpPr>
        <p:spPr>
          <a:xfrm>
            <a:off x="4618614" y="3016540"/>
            <a:ext cx="108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1523port</a:t>
            </a:r>
            <a:endParaRPr lang="zh-TW" altLang="en-US" sz="1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B3BA210-C23A-44AC-904C-92D71E557590}"/>
              </a:ext>
            </a:extLst>
          </p:cNvPr>
          <p:cNvSpPr txBox="1"/>
          <p:nvPr/>
        </p:nvSpPr>
        <p:spPr>
          <a:xfrm>
            <a:off x="8025166" y="3665137"/>
            <a:ext cx="8985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1435port</a:t>
            </a:r>
          </a:p>
          <a:p>
            <a:r>
              <a:rPr lang="en-US" altLang="zh-TW" sz="1400" dirty="0"/>
              <a:t>1436port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1AC0D2E-D37D-4A82-871C-646169370199}"/>
              </a:ext>
            </a:extLst>
          </p:cNvPr>
          <p:cNvSpPr txBox="1"/>
          <p:nvPr/>
        </p:nvSpPr>
        <p:spPr>
          <a:xfrm>
            <a:off x="4577304" y="4103868"/>
            <a:ext cx="132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1523port</a:t>
            </a:r>
            <a:endParaRPr lang="zh-TW" altLang="en-US" sz="1400" dirty="0"/>
          </a:p>
        </p:txBody>
      </p:sp>
      <p:pic>
        <p:nvPicPr>
          <p:cNvPr id="109" name="圖片 51">
            <a:extLst>
              <a:ext uri="{FF2B5EF4-FFF2-40B4-BE49-F238E27FC236}">
                <a16:creationId xmlns:a16="http://schemas.microsoft.com/office/drawing/2014/main" id="{AD271788-7240-4225-B301-810F7FF3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49" y="915686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文字方塊 96">
            <a:extLst>
              <a:ext uri="{FF2B5EF4-FFF2-40B4-BE49-F238E27FC236}">
                <a16:creationId xmlns:a16="http://schemas.microsoft.com/office/drawing/2014/main" id="{2F5C65F4-99C2-4FEB-821E-83B451DCB60F}"/>
              </a:ext>
            </a:extLst>
          </p:cNvPr>
          <p:cNvSpPr txBox="1"/>
          <p:nvPr/>
        </p:nvSpPr>
        <p:spPr>
          <a:xfrm>
            <a:off x="5756142" y="1252394"/>
            <a:ext cx="138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LDAP</a:t>
            </a:r>
          </a:p>
          <a:p>
            <a:r>
              <a:rPr lang="en-US" altLang="zh-TW" sz="1400" dirty="0">
                <a:ea typeface="標楷體" panose="03000509000000000000" pitchFamily="65" charset="-120"/>
              </a:rPr>
              <a:t>10.20.3.37</a:t>
            </a:r>
            <a:endParaRPr lang="zh-TW" altLang="en-US" sz="1400" dirty="0">
              <a:ea typeface="標楷體" panose="03000509000000000000" pitchFamily="65" charset="-12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7F31A62-04D4-4B3C-AB68-C3FA44F2923A}"/>
              </a:ext>
            </a:extLst>
          </p:cNvPr>
          <p:cNvSpPr txBox="1"/>
          <p:nvPr/>
        </p:nvSpPr>
        <p:spPr>
          <a:xfrm>
            <a:off x="5828438" y="2010051"/>
            <a:ext cx="95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636 port</a:t>
            </a:r>
          </a:p>
        </p:txBody>
      </p:sp>
      <p:grpSp>
        <p:nvGrpSpPr>
          <p:cNvPr id="139" name="Group 115">
            <a:extLst>
              <a:ext uri="{FF2B5EF4-FFF2-40B4-BE49-F238E27FC236}">
                <a16:creationId xmlns:a16="http://schemas.microsoft.com/office/drawing/2014/main" id="{A84B83B7-23C4-4DAA-9D45-470C27E2E50C}"/>
              </a:ext>
            </a:extLst>
          </p:cNvPr>
          <p:cNvGrpSpPr>
            <a:grpSpLocks/>
          </p:cNvGrpSpPr>
          <p:nvPr/>
        </p:nvGrpSpPr>
        <p:grpSpPr bwMode="auto">
          <a:xfrm>
            <a:off x="3415483" y="707360"/>
            <a:ext cx="550862" cy="647700"/>
            <a:chOff x="3326" y="3076"/>
            <a:chExt cx="347" cy="408"/>
          </a:xfrm>
        </p:grpSpPr>
        <p:pic>
          <p:nvPicPr>
            <p:cNvPr id="140" name="Picture 9" descr="HIS">
              <a:extLst>
                <a:ext uri="{FF2B5EF4-FFF2-40B4-BE49-F238E27FC236}">
                  <a16:creationId xmlns:a16="http://schemas.microsoft.com/office/drawing/2014/main" id="{1D0249CC-C187-43B8-A173-638F5613A1A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3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8" descr="db">
              <a:extLst>
                <a:ext uri="{FF2B5EF4-FFF2-40B4-BE49-F238E27FC236}">
                  <a16:creationId xmlns:a16="http://schemas.microsoft.com/office/drawing/2014/main" id="{C7D50501-A846-4C05-9756-9B4BCEA8EB2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4FAABCAF-E540-4620-8D3A-F9B8624E5E6A}"/>
              </a:ext>
            </a:extLst>
          </p:cNvPr>
          <p:cNvSpPr txBox="1"/>
          <p:nvPr/>
        </p:nvSpPr>
        <p:spPr>
          <a:xfrm>
            <a:off x="3033534" y="1309464"/>
            <a:ext cx="12949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數據平台中心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(FCBCDB)</a:t>
            </a:r>
          </a:p>
          <a:p>
            <a:pPr algn="ctr"/>
            <a:r>
              <a:rPr lang="en-US" altLang="zh-TW" sz="1400" dirty="0"/>
              <a:t>10.20.2.105</a:t>
            </a: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216C67C2-E389-491F-A9A1-83FFE61476A9}"/>
              </a:ext>
            </a:extLst>
          </p:cNvPr>
          <p:cNvSpPr txBox="1"/>
          <p:nvPr/>
        </p:nvSpPr>
        <p:spPr>
          <a:xfrm>
            <a:off x="2001442" y="6009808"/>
            <a:ext cx="104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55" name="圖片 154">
            <a:extLst>
              <a:ext uri="{FF2B5EF4-FFF2-40B4-BE49-F238E27FC236}">
                <a16:creationId xmlns:a16="http://schemas.microsoft.com/office/drawing/2014/main" id="{14AF7F63-6704-4D47-8F9A-6D5513380C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48" y="715184"/>
            <a:ext cx="677990" cy="1027920"/>
          </a:xfrm>
          <a:prstGeom prst="rect">
            <a:avLst/>
          </a:prstGeom>
        </p:spPr>
      </p:pic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CF5C4D9A-E65C-4467-BD7A-EF7F69DDECD6}"/>
              </a:ext>
            </a:extLst>
          </p:cNvPr>
          <p:cNvSpPr txBox="1"/>
          <p:nvPr/>
        </p:nvSpPr>
        <p:spPr>
          <a:xfrm>
            <a:off x="4647482" y="1821019"/>
            <a:ext cx="1075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User</a:t>
            </a:r>
            <a:endParaRPr lang="zh-TW" altLang="en-US" sz="1600" dirty="0"/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E20C0FE8-D3D0-4B0F-AAAB-EA11A0B27D74}"/>
              </a:ext>
            </a:extLst>
          </p:cNvPr>
          <p:cNvSpPr txBox="1"/>
          <p:nvPr/>
        </p:nvSpPr>
        <p:spPr>
          <a:xfrm rot="2781978">
            <a:off x="5034249" y="1785797"/>
            <a:ext cx="101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9443port</a:t>
            </a:r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DF2D0A21-D485-436B-8318-0205D29D4D5A}"/>
              </a:ext>
            </a:extLst>
          </p:cNvPr>
          <p:cNvSpPr txBox="1"/>
          <p:nvPr/>
        </p:nvSpPr>
        <p:spPr>
          <a:xfrm>
            <a:off x="3194773" y="58358"/>
            <a:ext cx="817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行銷活動管理平台系統架構圖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升級後架構圖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025E652-9722-4251-BB77-95244B693467}"/>
              </a:ext>
            </a:extLst>
          </p:cNvPr>
          <p:cNvCxnSpPr>
            <a:cxnSpLocks/>
          </p:cNvCxnSpPr>
          <p:nvPr/>
        </p:nvCxnSpPr>
        <p:spPr>
          <a:xfrm flipH="1">
            <a:off x="9380496" y="1091903"/>
            <a:ext cx="857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7830861-B8A9-462F-853B-A8F0808D2CF9}"/>
              </a:ext>
            </a:extLst>
          </p:cNvPr>
          <p:cNvCxnSpPr>
            <a:cxnSpLocks/>
          </p:cNvCxnSpPr>
          <p:nvPr/>
        </p:nvCxnSpPr>
        <p:spPr>
          <a:xfrm>
            <a:off x="8144627" y="3067940"/>
            <a:ext cx="2093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9DC1CD4-ED38-46AB-88A1-08A0D09FD749}"/>
              </a:ext>
            </a:extLst>
          </p:cNvPr>
          <p:cNvSpPr txBox="1"/>
          <p:nvPr/>
        </p:nvSpPr>
        <p:spPr>
          <a:xfrm>
            <a:off x="8324530" y="2730131"/>
            <a:ext cx="119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FTPS</a:t>
            </a:r>
            <a:endParaRPr lang="zh-TW" altLang="en-US" sz="1400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950EEAFB-D6EA-497B-8CDE-DA5C3283D82A}"/>
              </a:ext>
            </a:extLst>
          </p:cNvPr>
          <p:cNvCxnSpPr>
            <a:cxnSpLocks/>
          </p:cNvCxnSpPr>
          <p:nvPr/>
        </p:nvCxnSpPr>
        <p:spPr>
          <a:xfrm flipV="1">
            <a:off x="9012731" y="2317828"/>
            <a:ext cx="0" cy="75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14B97660-9D9F-4919-82D7-A0430476B809}"/>
              </a:ext>
            </a:extLst>
          </p:cNvPr>
          <p:cNvCxnSpPr/>
          <p:nvPr/>
        </p:nvCxnSpPr>
        <p:spPr>
          <a:xfrm flipV="1">
            <a:off x="7220318" y="1766610"/>
            <a:ext cx="454923" cy="65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80DC4DC0-5C24-405A-BA02-5FDFA039C3D0}"/>
              </a:ext>
            </a:extLst>
          </p:cNvPr>
          <p:cNvCxnSpPr>
            <a:cxnSpLocks/>
          </p:cNvCxnSpPr>
          <p:nvPr/>
        </p:nvCxnSpPr>
        <p:spPr>
          <a:xfrm flipH="1">
            <a:off x="4620717" y="3333138"/>
            <a:ext cx="901535" cy="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4C58E432-AF27-4DBD-AE16-EF2CB03FDBE7}"/>
              </a:ext>
            </a:extLst>
          </p:cNvPr>
          <p:cNvCxnSpPr>
            <a:cxnSpLocks/>
          </p:cNvCxnSpPr>
          <p:nvPr/>
        </p:nvCxnSpPr>
        <p:spPr>
          <a:xfrm flipV="1">
            <a:off x="6588110" y="1734548"/>
            <a:ext cx="0" cy="69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E81E00BE-E311-4287-A1B1-319F55555230}"/>
              </a:ext>
            </a:extLst>
          </p:cNvPr>
          <p:cNvCxnSpPr>
            <a:cxnSpLocks/>
          </p:cNvCxnSpPr>
          <p:nvPr/>
        </p:nvCxnSpPr>
        <p:spPr>
          <a:xfrm flipH="1">
            <a:off x="5072115" y="3996648"/>
            <a:ext cx="730571" cy="66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252EF5A5-09A4-4E21-9000-14A448B970E6}"/>
              </a:ext>
            </a:extLst>
          </p:cNvPr>
          <p:cNvCxnSpPr>
            <a:cxnSpLocks/>
          </p:cNvCxnSpPr>
          <p:nvPr/>
        </p:nvCxnSpPr>
        <p:spPr>
          <a:xfrm>
            <a:off x="5016695" y="1745707"/>
            <a:ext cx="644189" cy="67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接點: 肘形 172">
            <a:extLst>
              <a:ext uri="{FF2B5EF4-FFF2-40B4-BE49-F238E27FC236}">
                <a16:creationId xmlns:a16="http://schemas.microsoft.com/office/drawing/2014/main" id="{ABCAB9A1-377F-439B-8A78-80591574E0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30952" y="3662522"/>
            <a:ext cx="2158989" cy="948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id="{3A57DAF0-0F38-4BB5-893E-F5FE914C83B7}"/>
              </a:ext>
            </a:extLst>
          </p:cNvPr>
          <p:cNvCxnSpPr>
            <a:cxnSpLocks/>
          </p:cNvCxnSpPr>
          <p:nvPr/>
        </p:nvCxnSpPr>
        <p:spPr>
          <a:xfrm>
            <a:off x="9325561" y="3790061"/>
            <a:ext cx="912301" cy="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5A3CF99D-750F-4AAB-96BF-187B6E850FA0}"/>
              </a:ext>
            </a:extLst>
          </p:cNvPr>
          <p:cNvCxnSpPr/>
          <p:nvPr/>
        </p:nvCxnSpPr>
        <p:spPr>
          <a:xfrm>
            <a:off x="9336244" y="4543578"/>
            <a:ext cx="901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接點: 肘形 182">
            <a:extLst>
              <a:ext uri="{FF2B5EF4-FFF2-40B4-BE49-F238E27FC236}">
                <a16:creationId xmlns:a16="http://schemas.microsoft.com/office/drawing/2014/main" id="{5DB4E2C1-9EA0-4028-8F76-3D058460EAE6}"/>
              </a:ext>
            </a:extLst>
          </p:cNvPr>
          <p:cNvCxnSpPr>
            <a:cxnSpLocks/>
            <a:endCxn id="78" idx="1"/>
          </p:cNvCxnSpPr>
          <p:nvPr/>
        </p:nvCxnSpPr>
        <p:spPr>
          <a:xfrm rot="16200000" flipH="1">
            <a:off x="9427420" y="1534874"/>
            <a:ext cx="1357512" cy="471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35E251C9-167A-4AAE-867E-BEBB4D1C28DC}"/>
              </a:ext>
            </a:extLst>
          </p:cNvPr>
          <p:cNvCxnSpPr/>
          <p:nvPr/>
        </p:nvCxnSpPr>
        <p:spPr>
          <a:xfrm>
            <a:off x="9874526" y="1756128"/>
            <a:ext cx="395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E24ACA5E-0CED-4631-AEBF-07C1BEAD327E}"/>
              </a:ext>
            </a:extLst>
          </p:cNvPr>
          <p:cNvCxnSpPr>
            <a:cxnSpLocks/>
          </p:cNvCxnSpPr>
          <p:nvPr/>
        </p:nvCxnSpPr>
        <p:spPr>
          <a:xfrm>
            <a:off x="7881669" y="3961121"/>
            <a:ext cx="567353" cy="47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34F0C408-1E4A-4155-B0F6-1E5ACEC2B6B5}"/>
              </a:ext>
            </a:extLst>
          </p:cNvPr>
          <p:cNvSpPr/>
          <p:nvPr/>
        </p:nvSpPr>
        <p:spPr>
          <a:xfrm>
            <a:off x="5670741" y="2546490"/>
            <a:ext cx="2361469" cy="1373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3E38A-B1EB-4BE0-9141-78BB280E2E05}"/>
              </a:ext>
            </a:extLst>
          </p:cNvPr>
          <p:cNvSpPr/>
          <p:nvPr/>
        </p:nvSpPr>
        <p:spPr>
          <a:xfrm>
            <a:off x="2843711" y="2673003"/>
            <a:ext cx="1730877" cy="1216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9" name="Group 115">
            <a:extLst>
              <a:ext uri="{FF2B5EF4-FFF2-40B4-BE49-F238E27FC236}">
                <a16:creationId xmlns:a16="http://schemas.microsoft.com/office/drawing/2014/main" id="{60F4826D-13D4-4CAC-9748-84940AEEEFE3}"/>
              </a:ext>
            </a:extLst>
          </p:cNvPr>
          <p:cNvGrpSpPr>
            <a:grpSpLocks/>
          </p:cNvGrpSpPr>
          <p:nvPr/>
        </p:nvGrpSpPr>
        <p:grpSpPr bwMode="auto">
          <a:xfrm>
            <a:off x="7175638" y="4768231"/>
            <a:ext cx="550862" cy="647700"/>
            <a:chOff x="3326" y="3076"/>
            <a:chExt cx="347" cy="408"/>
          </a:xfrm>
        </p:grpSpPr>
        <p:pic>
          <p:nvPicPr>
            <p:cNvPr id="101" name="Picture 9" descr="HIS">
              <a:extLst>
                <a:ext uri="{FF2B5EF4-FFF2-40B4-BE49-F238E27FC236}">
                  <a16:creationId xmlns:a16="http://schemas.microsoft.com/office/drawing/2014/main" id="{30E015AD-BE19-4881-B814-E1E09DD6FAB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3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8" descr="db">
              <a:extLst>
                <a:ext uri="{FF2B5EF4-FFF2-40B4-BE49-F238E27FC236}">
                  <a16:creationId xmlns:a16="http://schemas.microsoft.com/office/drawing/2014/main" id="{FD9A41BE-922E-46D3-B9B4-688F318527F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A8D117-166F-4253-AE9A-861FA7C4E189}"/>
              </a:ext>
            </a:extLst>
          </p:cNvPr>
          <p:cNvSpPr txBox="1"/>
          <p:nvPr/>
        </p:nvSpPr>
        <p:spPr>
          <a:xfrm>
            <a:off x="5771111" y="4604903"/>
            <a:ext cx="1822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行銷活動管理平台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  <a:endParaRPr lang="en-US" altLang="zh-TW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solidFill>
                  <a:srgbClr val="FF0000"/>
                </a:solidFill>
              </a:rPr>
              <a:t>10.20.2.15</a:t>
            </a:r>
          </a:p>
          <a:p>
            <a:endParaRPr lang="en-US" altLang="zh-TW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新實體機</a:t>
            </a:r>
            <a:endParaRPr kumimoji="1" lang="en-US" altLang="zh-TW" sz="1400" dirty="0">
              <a:solidFill>
                <a:srgbClr val="FF0000"/>
              </a:solidFill>
            </a:endParaRPr>
          </a:p>
          <a:p>
            <a:r>
              <a:rPr kumimoji="1" lang="en-US" altLang="zh-TW" sz="1400" dirty="0">
                <a:solidFill>
                  <a:srgbClr val="FF0000"/>
                </a:solidFill>
              </a:rPr>
              <a:t>Windows Server 2022</a:t>
            </a:r>
          </a:p>
          <a:p>
            <a:r>
              <a:rPr kumimoji="1" lang="en-US" altLang="zh-TW" sz="1400" dirty="0">
                <a:solidFill>
                  <a:srgbClr val="FF0000"/>
                </a:solidFill>
              </a:rPr>
              <a:t>SQL Server 2022</a:t>
            </a:r>
          </a:p>
          <a:p>
            <a:endParaRPr lang="en-US" altLang="zh-TW" sz="1400" dirty="0"/>
          </a:p>
          <a:p>
            <a:endParaRPr lang="en-US" altLang="zh-TW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273987-D504-4AF5-995D-E252FBEAAAE3}"/>
              </a:ext>
            </a:extLst>
          </p:cNvPr>
          <p:cNvSpPr/>
          <p:nvPr/>
        </p:nvSpPr>
        <p:spPr>
          <a:xfrm>
            <a:off x="5763893" y="4593634"/>
            <a:ext cx="2004229" cy="1654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8A855D0-D848-4907-A559-30894ED873E7}"/>
              </a:ext>
            </a:extLst>
          </p:cNvPr>
          <p:cNvCxnSpPr>
            <a:cxnSpLocks/>
          </p:cNvCxnSpPr>
          <p:nvPr/>
        </p:nvCxnSpPr>
        <p:spPr>
          <a:xfrm>
            <a:off x="6634913" y="3983445"/>
            <a:ext cx="1763" cy="47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2FDB180-3EA3-4A12-9BAC-4270217C14F4}"/>
              </a:ext>
            </a:extLst>
          </p:cNvPr>
          <p:cNvSpPr txBox="1"/>
          <p:nvPr/>
        </p:nvSpPr>
        <p:spPr>
          <a:xfrm>
            <a:off x="6764848" y="3979101"/>
            <a:ext cx="11458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1435port</a:t>
            </a:r>
          </a:p>
          <a:p>
            <a:r>
              <a:rPr lang="en-US" altLang="zh-TW" sz="1400" dirty="0"/>
              <a:t>1436port</a:t>
            </a:r>
            <a:endParaRPr lang="zh-TW" altLang="en-US" sz="1400" dirty="0"/>
          </a:p>
          <a:p>
            <a:endParaRPr lang="zh-TW" altLang="en-US" sz="1400" dirty="0"/>
          </a:p>
        </p:txBody>
      </p:sp>
      <p:grpSp>
        <p:nvGrpSpPr>
          <p:cNvPr id="114" name="Group 115">
            <a:extLst>
              <a:ext uri="{FF2B5EF4-FFF2-40B4-BE49-F238E27FC236}">
                <a16:creationId xmlns:a16="http://schemas.microsoft.com/office/drawing/2014/main" id="{9C57CC36-13C0-46F8-8E2F-608D7C7D06EE}"/>
              </a:ext>
            </a:extLst>
          </p:cNvPr>
          <p:cNvGrpSpPr>
            <a:grpSpLocks/>
          </p:cNvGrpSpPr>
          <p:nvPr/>
        </p:nvGrpSpPr>
        <p:grpSpPr bwMode="auto">
          <a:xfrm>
            <a:off x="4624441" y="4666340"/>
            <a:ext cx="550862" cy="647700"/>
            <a:chOff x="3326" y="3076"/>
            <a:chExt cx="347" cy="408"/>
          </a:xfrm>
        </p:grpSpPr>
        <p:pic>
          <p:nvPicPr>
            <p:cNvPr id="115" name="Picture 9" descr="HIS">
              <a:extLst>
                <a:ext uri="{FF2B5EF4-FFF2-40B4-BE49-F238E27FC236}">
                  <a16:creationId xmlns:a16="http://schemas.microsoft.com/office/drawing/2014/main" id="{CADE65C3-0618-47BB-ACD3-E582EF1A2549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3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076"/>
              <a:ext cx="3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8" descr="db">
              <a:extLst>
                <a:ext uri="{FF2B5EF4-FFF2-40B4-BE49-F238E27FC236}">
                  <a16:creationId xmlns:a16="http://schemas.microsoft.com/office/drawing/2014/main" id="{9D1519B1-970B-4857-8DAD-DB5ADACC7BD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3274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658FA4-ED69-455B-BE8B-DDECDA77495A}"/>
              </a:ext>
            </a:extLst>
          </p:cNvPr>
          <p:cNvSpPr txBox="1"/>
          <p:nvPr/>
        </p:nvSpPr>
        <p:spPr>
          <a:xfrm>
            <a:off x="4236886" y="5352858"/>
            <a:ext cx="1259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數據平台中心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(FCB5CDB)</a:t>
            </a:r>
          </a:p>
          <a:p>
            <a:pPr algn="ctr"/>
            <a:r>
              <a:rPr lang="en-US" altLang="zh-TW" sz="1400" dirty="0"/>
              <a:t>10.20.2.105</a:t>
            </a:r>
          </a:p>
          <a:p>
            <a:pPr algn="ctr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3604A4-D6C5-476A-BB46-24219DA9C93A}"/>
              </a:ext>
            </a:extLst>
          </p:cNvPr>
          <p:cNvCxnSpPr>
            <a:cxnSpLocks/>
          </p:cNvCxnSpPr>
          <p:nvPr/>
        </p:nvCxnSpPr>
        <p:spPr>
          <a:xfrm>
            <a:off x="3614868" y="2071632"/>
            <a:ext cx="0" cy="49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圖片 51">
            <a:extLst>
              <a:ext uri="{FF2B5EF4-FFF2-40B4-BE49-F238E27FC236}">
                <a16:creationId xmlns:a16="http://schemas.microsoft.com/office/drawing/2014/main" id="{2867741A-1121-437A-9AD1-6B9672E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42" y="1643791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圖片 51">
            <a:extLst>
              <a:ext uri="{FF2B5EF4-FFF2-40B4-BE49-F238E27FC236}">
                <a16:creationId xmlns:a16="http://schemas.microsoft.com/office/drawing/2014/main" id="{A98C1C54-3BC9-41A3-87C5-7EF5030F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47" y="840257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圖片 51">
            <a:extLst>
              <a:ext uri="{FF2B5EF4-FFF2-40B4-BE49-F238E27FC236}">
                <a16:creationId xmlns:a16="http://schemas.microsoft.com/office/drawing/2014/main" id="{0C806259-E1BE-4F93-9421-6938888C9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7" y="4064360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圖片 51">
            <a:extLst>
              <a:ext uri="{FF2B5EF4-FFF2-40B4-BE49-F238E27FC236}">
                <a16:creationId xmlns:a16="http://schemas.microsoft.com/office/drawing/2014/main" id="{54E2D75E-9581-4436-83A6-2E7D287D3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7" y="3167653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AB506045-EF18-4D4D-B259-C96096295409}"/>
              </a:ext>
            </a:extLst>
          </p:cNvPr>
          <p:cNvSpPr txBox="1"/>
          <p:nvPr/>
        </p:nvSpPr>
        <p:spPr>
          <a:xfrm>
            <a:off x="1953281" y="3115148"/>
            <a:ext cx="94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 port</a:t>
            </a:r>
            <a:endParaRPr lang="zh-TW" altLang="en-US" sz="1400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D843C6CB-F23A-4A65-8D3D-D6D82E14C53E}"/>
              </a:ext>
            </a:extLst>
          </p:cNvPr>
          <p:cNvSpPr txBox="1"/>
          <p:nvPr/>
        </p:nvSpPr>
        <p:spPr>
          <a:xfrm>
            <a:off x="11912" y="1496984"/>
            <a:ext cx="10993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數位客群經營互動平台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10.20.3.56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10.20.3.57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10.20.3.58</a:t>
            </a:r>
            <a:endParaRPr lang="zh-TW" altLang="en-US" sz="1200" dirty="0"/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B3D57EFC-2874-465E-B0CD-A696F22B9C18}"/>
              </a:ext>
            </a:extLst>
          </p:cNvPr>
          <p:cNvSpPr txBox="1"/>
          <p:nvPr/>
        </p:nvSpPr>
        <p:spPr>
          <a:xfrm>
            <a:off x="24410" y="740284"/>
            <a:ext cx="1084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網銀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10.20.4.65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10.20.4.66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10.20.4.69</a:t>
            </a: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8523D764-F701-44F5-A226-03C97BF1346B}"/>
              </a:ext>
            </a:extLst>
          </p:cNvPr>
          <p:cNvSpPr txBox="1"/>
          <p:nvPr/>
        </p:nvSpPr>
        <p:spPr>
          <a:xfrm>
            <a:off x="-34321" y="4976610"/>
            <a:ext cx="116146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大數據分析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200" dirty="0">
                <a:ea typeface="標楷體" panose="03000509000000000000" pitchFamily="65" charset="-120"/>
              </a:rPr>
              <a:t>SAS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10.20.4.5</a:t>
            </a:r>
            <a:endParaRPr lang="zh-TW" altLang="en-US" sz="1200" dirty="0">
              <a:ea typeface="標楷體" panose="03000509000000000000" pitchFamily="65" charset="-120"/>
            </a:endParaRPr>
          </a:p>
          <a:p>
            <a:pPr algn="ctr"/>
            <a:endParaRPr lang="zh-TW" altLang="en-US" sz="1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39DB3C3C-86BC-4C32-B7B3-7125330AC94F}"/>
              </a:ext>
            </a:extLst>
          </p:cNvPr>
          <p:cNvSpPr txBox="1"/>
          <p:nvPr/>
        </p:nvSpPr>
        <p:spPr>
          <a:xfrm>
            <a:off x="-28222" y="5620565"/>
            <a:ext cx="117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信卡</a:t>
            </a:r>
            <a:r>
              <a:rPr lang="en-US" altLang="zh-TW" sz="1200" dirty="0">
                <a:ea typeface="標楷體" panose="03000509000000000000" pitchFamily="65" charset="-120"/>
              </a:rPr>
              <a:t>SAS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10.32.167.18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pic>
        <p:nvPicPr>
          <p:cNvPr id="116" name="圖片 51">
            <a:extLst>
              <a:ext uri="{FF2B5EF4-FFF2-40B4-BE49-F238E27FC236}">
                <a16:creationId xmlns:a16="http://schemas.microsoft.com/office/drawing/2014/main" id="{6009850E-7FE8-4655-B73C-CB507B52A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92" y="2407844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4DC574CF-6294-4CFB-82AF-D17F894F54BB}"/>
              </a:ext>
            </a:extLst>
          </p:cNvPr>
          <p:cNvSpPr txBox="1"/>
          <p:nvPr/>
        </p:nvSpPr>
        <p:spPr>
          <a:xfrm>
            <a:off x="37849" y="3813200"/>
            <a:ext cx="105045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>
                <a:ea typeface="標楷體" panose="03000509000000000000" pitchFamily="65" charset="-120"/>
              </a:rPr>
              <a:t>MLOps</a:t>
            </a:r>
            <a:r>
              <a:rPr lang="zh-TW" altLang="en-US" sz="1200" dirty="0">
                <a:ea typeface="標楷體" panose="03000509000000000000" pitchFamily="65" charset="-120"/>
              </a:rPr>
              <a:t> 模型管理平台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10.20.6.45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10.20.6.145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10.20.6.146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10.20.6.147</a:t>
            </a:r>
            <a:endParaRPr lang="zh-TW" altLang="en-US" sz="1200" dirty="0"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endParaRPr lang="zh-TW" altLang="en-US" sz="1400" dirty="0"/>
          </a:p>
          <a:p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1" name="圖片 51">
            <a:extLst>
              <a:ext uri="{FF2B5EF4-FFF2-40B4-BE49-F238E27FC236}">
                <a16:creationId xmlns:a16="http://schemas.microsoft.com/office/drawing/2014/main" id="{E3D98F49-6A29-4A31-85EB-294634F1D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51" y="4941905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D6AAE9-3F7A-4FA1-B468-F1913D5EC66D}"/>
              </a:ext>
            </a:extLst>
          </p:cNvPr>
          <p:cNvSpPr txBox="1"/>
          <p:nvPr/>
        </p:nvSpPr>
        <p:spPr>
          <a:xfrm>
            <a:off x="42003" y="2463370"/>
            <a:ext cx="9815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數據字典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10.20.6.33</a:t>
            </a:r>
            <a:endParaRPr lang="zh-TW" altLang="en-US" sz="1200" dirty="0">
              <a:ea typeface="標楷體" panose="03000509000000000000" pitchFamily="65" charset="-120"/>
            </a:endParaRPr>
          </a:p>
          <a:p>
            <a:endParaRPr lang="zh-TW" altLang="en-US" sz="1400" dirty="0">
              <a:ea typeface="標楷體" panose="03000509000000000000" pitchFamily="65" charset="-120"/>
            </a:endParaRPr>
          </a:p>
        </p:txBody>
      </p:sp>
      <p:pic>
        <p:nvPicPr>
          <p:cNvPr id="134" name="圖片 51">
            <a:extLst>
              <a:ext uri="{FF2B5EF4-FFF2-40B4-BE49-F238E27FC236}">
                <a16:creationId xmlns:a16="http://schemas.microsoft.com/office/drawing/2014/main" id="{A4960F30-1360-4F7E-A6A6-19BD5352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2" y="5542135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E2D96612-3465-49FA-9D71-4FDEFF2D0D53}"/>
              </a:ext>
            </a:extLst>
          </p:cNvPr>
          <p:cNvSpPr txBox="1"/>
          <p:nvPr/>
        </p:nvSpPr>
        <p:spPr>
          <a:xfrm>
            <a:off x="56264" y="2901657"/>
            <a:ext cx="10115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數據平台中心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200" dirty="0">
                <a:ea typeface="標楷體" panose="03000509000000000000" pitchFamily="65" charset="-120"/>
              </a:rPr>
              <a:t>DV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10.20.6.23</a:t>
            </a:r>
            <a:endParaRPr lang="zh-TW" altLang="en-US" sz="1200" dirty="0"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10.20.6.24</a:t>
            </a:r>
            <a:endParaRPr lang="zh-TW" altLang="en-US" sz="1200" dirty="0"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10.20.6.25</a:t>
            </a:r>
            <a:endParaRPr lang="zh-TW" altLang="en-US" sz="1200" dirty="0">
              <a:ea typeface="標楷體" panose="03000509000000000000" pitchFamily="65" charset="-120"/>
            </a:endParaRPr>
          </a:p>
          <a:p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42" name="圖片 51">
            <a:extLst>
              <a:ext uri="{FF2B5EF4-FFF2-40B4-BE49-F238E27FC236}">
                <a16:creationId xmlns:a16="http://schemas.microsoft.com/office/drawing/2014/main" id="{39CF3230-BD12-4F49-AD40-526192CEA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97" y="6160745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927F4A1B-DEB5-488B-B031-E90656B87D0C}"/>
              </a:ext>
            </a:extLst>
          </p:cNvPr>
          <p:cNvSpPr txBox="1"/>
          <p:nvPr/>
        </p:nvSpPr>
        <p:spPr>
          <a:xfrm>
            <a:off x="5435" y="6030882"/>
            <a:ext cx="1122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IMVP</a:t>
            </a:r>
          </a:p>
          <a:p>
            <a:pPr algn="ctr"/>
            <a:r>
              <a:rPr lang="en-US" altLang="zh-TW" sz="1200" dirty="0"/>
              <a:t>10.20.3.61</a:t>
            </a:r>
          </a:p>
          <a:p>
            <a:pPr algn="ctr"/>
            <a:r>
              <a:rPr lang="en-US" altLang="zh-TW" sz="1200" dirty="0"/>
              <a:t>10.20.3.62</a:t>
            </a:r>
          </a:p>
          <a:p>
            <a:pPr algn="ctr"/>
            <a:r>
              <a:rPr lang="en-US" altLang="zh-TW" sz="1200" dirty="0"/>
              <a:t>10.20.3.63</a:t>
            </a:r>
            <a:endParaRPr lang="zh-TW" altLang="en-US" sz="1400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6837980-0CBE-4EB3-B66C-9F8883431EE7}"/>
              </a:ext>
            </a:extLst>
          </p:cNvPr>
          <p:cNvCxnSpPr>
            <a:cxnSpLocks/>
          </p:cNvCxnSpPr>
          <p:nvPr/>
        </p:nvCxnSpPr>
        <p:spPr>
          <a:xfrm flipV="1">
            <a:off x="1591012" y="3453793"/>
            <a:ext cx="1246063" cy="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668CFA46-42A8-4F25-A766-755D0C7F0FE4}"/>
              </a:ext>
            </a:extLst>
          </p:cNvPr>
          <p:cNvCxnSpPr>
            <a:cxnSpLocks/>
          </p:cNvCxnSpPr>
          <p:nvPr/>
        </p:nvCxnSpPr>
        <p:spPr>
          <a:xfrm>
            <a:off x="1597754" y="304737"/>
            <a:ext cx="405025" cy="29604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E8AE400D-AE8D-4C83-B1C7-77E17F51FD3F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1606776" y="3256658"/>
            <a:ext cx="395281" cy="32072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B9D4A59F-B227-43A4-859E-4CA9FD542D82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1595321" y="1946957"/>
            <a:ext cx="400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93573810-0E9E-4257-A901-CE0DA8D5165E}"/>
              </a:ext>
            </a:extLst>
          </p:cNvPr>
          <p:cNvCxnSpPr>
            <a:cxnSpLocks/>
          </p:cNvCxnSpPr>
          <p:nvPr/>
        </p:nvCxnSpPr>
        <p:spPr>
          <a:xfrm flipV="1">
            <a:off x="1591012" y="4364454"/>
            <a:ext cx="403354" cy="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D3958EC2-8D53-4D71-9352-0B05B8DA7DCB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1587571" y="2711010"/>
            <a:ext cx="403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44932445-42A0-435D-9861-0A5692B1CCA0}"/>
              </a:ext>
            </a:extLst>
          </p:cNvPr>
          <p:cNvCxnSpPr>
            <a:cxnSpLocks/>
          </p:cNvCxnSpPr>
          <p:nvPr/>
        </p:nvCxnSpPr>
        <p:spPr>
          <a:xfrm>
            <a:off x="1591012" y="5255303"/>
            <a:ext cx="403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1D10C44B-4583-4EFC-918C-80C78FB57E72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1602431" y="5845301"/>
            <a:ext cx="400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圖片 51">
            <a:extLst>
              <a:ext uri="{FF2B5EF4-FFF2-40B4-BE49-F238E27FC236}">
                <a16:creationId xmlns:a16="http://schemas.microsoft.com/office/drawing/2014/main" id="{3D8D8A3C-9B95-4824-8167-12E990048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21" y="-6975"/>
            <a:ext cx="607179" cy="60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07711AA-8489-45C0-9C12-955F735A5A50}"/>
              </a:ext>
            </a:extLst>
          </p:cNvPr>
          <p:cNvSpPr txBox="1"/>
          <p:nvPr/>
        </p:nvSpPr>
        <p:spPr>
          <a:xfrm>
            <a:off x="-41184" y="728"/>
            <a:ext cx="124643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二代個網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10.20.12.139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10.20.12.140</a:t>
            </a:r>
          </a:p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10.20.12.141</a:t>
            </a:r>
          </a:p>
          <a:p>
            <a:endParaRPr lang="zh-TW" altLang="en-US" sz="1200" dirty="0">
              <a:ea typeface="標楷體" panose="03000509000000000000" pitchFamily="65" charset="-12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78E5F26-F777-4A6B-B8C3-5CAF22F6D6CC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598026" y="1143423"/>
            <a:ext cx="400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0813C4-7B5B-45CC-BF9E-4DBC951A8A81}"/>
              </a:ext>
            </a:extLst>
          </p:cNvPr>
          <p:cNvSpPr txBox="1"/>
          <p:nvPr/>
        </p:nvSpPr>
        <p:spPr>
          <a:xfrm>
            <a:off x="3601869" y="2155797"/>
            <a:ext cx="134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1523 port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0369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C6F9FB-EC9B-4A1E-9E20-98BDDAD1C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41458"/>
              </p:ext>
            </p:extLst>
          </p:nvPr>
        </p:nvGraphicFramePr>
        <p:xfrm>
          <a:off x="1203960" y="1379010"/>
          <a:ext cx="978408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248611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1904810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83129602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659687732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r>
                        <a:rPr lang="zh-TW" altLang="en-US" dirty="0"/>
                        <a:t>外圍</a:t>
                      </a:r>
                      <a:r>
                        <a:rPr lang="en-US" altLang="zh-TW" dirty="0"/>
                        <a:t>AP</a:t>
                      </a:r>
                      <a:r>
                        <a:rPr lang="zh-TW" altLang="en-US" dirty="0"/>
                        <a:t>系統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應用系統資料庫連線作業帳號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AP</a:t>
                      </a:r>
                      <a:r>
                        <a:rPr lang="zh-TW" altLang="en-US" dirty="0"/>
                        <a:t>系統負責人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0572"/>
                  </a:ext>
                </a:extLst>
              </a:tr>
              <a:tr h="329493">
                <a:tc>
                  <a:txBody>
                    <a:bodyPr/>
                    <a:lstStyle/>
                    <a:p>
                      <a:r>
                        <a:rPr lang="zh-TW" altLang="en-US" dirty="0"/>
                        <a:t>網銀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MBANK_AP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吳士豪、曾潔柔、林祐邦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57364"/>
                  </a:ext>
                </a:extLst>
              </a:tr>
              <a:tr h="329493">
                <a:tc>
                  <a:txBody>
                    <a:bodyPr/>
                    <a:lstStyle/>
                    <a:p>
                      <a:r>
                        <a:rPr lang="en-US" altLang="zh-TW" dirty="0"/>
                        <a:t>007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MBANK_AP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蔡長恩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Power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AIOP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林道元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2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數銀處</a:t>
                      </a:r>
                      <a:r>
                        <a:rPr lang="en-US" altLang="zh-TW" dirty="0"/>
                        <a:t>SAS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SASOP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詹憶旻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5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信卡處</a:t>
                      </a:r>
                      <a:r>
                        <a:rPr lang="en-US" altLang="zh-TW" dirty="0"/>
                        <a:t>SAS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CPOP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徐傳期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82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IMVP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IMVPCMRPT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賴怡瑾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資料倉儲</a:t>
                      </a:r>
                      <a:r>
                        <a:rPr lang="en-US" altLang="zh-TW" dirty="0"/>
                        <a:t>(DW1)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DTREQ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陳致嘉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DTREQ</a:t>
                      </a:r>
                      <a:r>
                        <a:rPr lang="zh-TW" altLang="en-US" dirty="0"/>
                        <a:t>為</a:t>
                      </a:r>
                      <a:r>
                        <a:rPr lang="en-US" altLang="zh-TW" dirty="0"/>
                        <a:t>DW1</a:t>
                      </a:r>
                      <a:r>
                        <a:rPr lang="zh-TW" altLang="en-US" dirty="0"/>
                        <a:t>底下帳號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透過</a:t>
                      </a:r>
                      <a:r>
                        <a:rPr lang="en-US" altLang="zh-TW" dirty="0"/>
                        <a:t>DBLINK</a:t>
                      </a:r>
                      <a:r>
                        <a:rPr lang="zh-TW" altLang="en-US" dirty="0"/>
                        <a:t>方式介接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9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數據中台</a:t>
                      </a:r>
                      <a:r>
                        <a:rPr lang="en-US" altLang="zh-TW" dirty="0"/>
                        <a:t>(DV)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DV_AP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李瓊如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0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數據字典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WKMETA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洪玄昱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預計</a:t>
                      </a:r>
                      <a:r>
                        <a:rPr lang="en-US" altLang="zh-TW" dirty="0"/>
                        <a:t>2024/3</a:t>
                      </a:r>
                      <a:r>
                        <a:rPr lang="zh-TW" altLang="en-US" dirty="0"/>
                        <a:t>月上線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6932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C19A880-FA69-408B-80DC-C3F422C5A10B}"/>
              </a:ext>
            </a:extLst>
          </p:cNvPr>
          <p:cNvSpPr txBox="1"/>
          <p:nvPr/>
        </p:nvSpPr>
        <p:spPr>
          <a:xfrm>
            <a:off x="3112695" y="687848"/>
            <a:ext cx="59666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IBM Plex Sans" charset="0"/>
              </a:rPr>
              <a:t>CMDM(Oracle)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IBM Plex Sans" charset="0"/>
              </a:rPr>
              <a:t>正式機外圍系統清單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71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D9DB02-8361-4CDD-A793-DE96C21D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76091"/>
              </p:ext>
            </p:extLst>
          </p:nvPr>
        </p:nvGraphicFramePr>
        <p:xfrm>
          <a:off x="1359016" y="1267365"/>
          <a:ext cx="9630562" cy="437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583">
                  <a:extLst>
                    <a:ext uri="{9D8B030D-6E8A-4147-A177-3AD203B41FA5}">
                      <a16:colId xmlns:a16="http://schemas.microsoft.com/office/drawing/2014/main" val="790895866"/>
                    </a:ext>
                  </a:extLst>
                </a:gridCol>
                <a:gridCol w="1510019">
                  <a:extLst>
                    <a:ext uri="{9D8B030D-6E8A-4147-A177-3AD203B41FA5}">
                      <a16:colId xmlns:a16="http://schemas.microsoft.com/office/drawing/2014/main" val="1782844793"/>
                    </a:ext>
                  </a:extLst>
                </a:gridCol>
                <a:gridCol w="1522345">
                  <a:extLst>
                    <a:ext uri="{9D8B030D-6E8A-4147-A177-3AD203B41FA5}">
                      <a16:colId xmlns:a16="http://schemas.microsoft.com/office/drawing/2014/main" val="822571163"/>
                    </a:ext>
                  </a:extLst>
                </a:gridCol>
                <a:gridCol w="2965765">
                  <a:extLst>
                    <a:ext uri="{9D8B030D-6E8A-4147-A177-3AD203B41FA5}">
                      <a16:colId xmlns:a16="http://schemas.microsoft.com/office/drawing/2014/main" val="837637149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3189300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外圍</a:t>
                      </a:r>
                      <a:r>
                        <a:rPr lang="en-US" altLang="zh-TW" dirty="0"/>
                        <a:t>AP</a:t>
                      </a:r>
                      <a:r>
                        <a:rPr lang="zh-TW" altLang="en-US" dirty="0"/>
                        <a:t>系統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測試機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正式機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系統負責人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OAO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接</a:t>
                      </a:r>
                      <a:r>
                        <a:rPr lang="en-US" altLang="zh-TW" dirty="0"/>
                        <a:t>WEBA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EDM)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10.14.88.219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10.20.18.10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21(FTPS)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60000-60050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王睿翔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3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推播 </a:t>
                      </a:r>
                      <a:r>
                        <a:rPr lang="en-US" altLang="zh-TW" dirty="0"/>
                        <a:t>(APP)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10.14.88.90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10.20.3.21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21(FTPS)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曾煥程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24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LINE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BC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(LIN)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10.14.88.43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10.20.3.9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21(FTPS)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22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64500~64550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蕭瑞文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0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簡訊</a:t>
                      </a:r>
                      <a:r>
                        <a:rPr lang="en-US" altLang="zh-TW" dirty="0"/>
                        <a:t>API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(SMS)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10.26.203.3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1111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2222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張茂軒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17725"/>
                  </a:ext>
                </a:extLst>
              </a:tr>
              <a:tr h="398272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數速貸 </a:t>
                      </a:r>
                      <a:r>
                        <a:rPr lang="en-US" altLang="zh-TW" dirty="0"/>
                        <a:t>(EFL)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10.20.4.183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21(FTPS)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55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電銷 </a:t>
                      </a:r>
                      <a:r>
                        <a:rPr lang="en-US" altLang="zh-TW" dirty="0"/>
                        <a:t>(CTI)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10.14.89.52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10.20.6.29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21(FTPS)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65000~65050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王瑞欽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56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信卡簡訊 </a:t>
                      </a:r>
                      <a:r>
                        <a:rPr lang="en-US" altLang="zh-TW" dirty="0"/>
                        <a:t>(CSM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DCS)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10.32.168.11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21(FTPS)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8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LDAP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10.14.89.43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10.20.3.37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389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b="0" dirty="0"/>
                        <a:t>636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李柏霖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9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倉儲</a:t>
                      </a:r>
                      <a:r>
                        <a:rPr lang="en-US" altLang="zh-TW" dirty="0"/>
                        <a:t>(CMDM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DW5)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10.26.201.77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10.20.2.101~</a:t>
                      </a:r>
                    </a:p>
                    <a:p>
                      <a:r>
                        <a:rPr lang="en-US" altLang="zh-TW" dirty="0"/>
                        <a:t>10.20.2.107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陳致嘉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3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Bigdata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SQL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Server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10.10.23.174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10.20.2.41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1435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1436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曾勝為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9745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CA72E12-230A-4B0F-8B0C-E7C3A341AB17}"/>
              </a:ext>
            </a:extLst>
          </p:cNvPr>
          <p:cNvSpPr txBox="1"/>
          <p:nvPr/>
        </p:nvSpPr>
        <p:spPr>
          <a:xfrm>
            <a:off x="4348693" y="632957"/>
            <a:ext cx="47026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IBM Plex Sans" charset="0"/>
              </a:rPr>
              <a:t>CMAP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IBM Plex Sans" charset="0"/>
              </a:rPr>
              <a:t>外圍系統清單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704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3129</TotalTime>
  <Words>1201</Words>
  <Application>Microsoft Office PowerPoint</Application>
  <PresentationFormat>寬螢幕</PresentationFormat>
  <Paragraphs>497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IBM Plex Sans</vt:lpstr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蔡軒皓(i20701)</dc:creator>
  <cp:lastModifiedBy>蔡軒皓(i20701)</cp:lastModifiedBy>
  <cp:revision>158</cp:revision>
  <dcterms:created xsi:type="dcterms:W3CDTF">2023-07-03T08:55:07Z</dcterms:created>
  <dcterms:modified xsi:type="dcterms:W3CDTF">2024-06-28T08:13:06Z</dcterms:modified>
</cp:coreProperties>
</file>