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0" r:id="rId2"/>
  </p:sldMasterIdLst>
  <p:notesMasterIdLst>
    <p:notesMasterId r:id="rId24"/>
  </p:notesMasterIdLst>
  <p:handoutMasterIdLst>
    <p:handoutMasterId r:id="rId25"/>
  </p:handoutMasterIdLst>
  <p:sldIdLst>
    <p:sldId id="3195" r:id="rId3"/>
    <p:sldId id="3197" r:id="rId4"/>
    <p:sldId id="3196" r:id="rId5"/>
    <p:sldId id="3150" r:id="rId6"/>
    <p:sldId id="3235" r:id="rId7"/>
    <p:sldId id="3202" r:id="rId8"/>
    <p:sldId id="3216" r:id="rId9"/>
    <p:sldId id="3203" r:id="rId10"/>
    <p:sldId id="3204" r:id="rId11"/>
    <p:sldId id="3224" r:id="rId12"/>
    <p:sldId id="3205" r:id="rId13"/>
    <p:sldId id="3226" r:id="rId14"/>
    <p:sldId id="3225" r:id="rId15"/>
    <p:sldId id="3227" r:id="rId16"/>
    <p:sldId id="3229" r:id="rId17"/>
    <p:sldId id="3230" r:id="rId18"/>
    <p:sldId id="3217" r:id="rId19"/>
    <p:sldId id="3231" r:id="rId20"/>
    <p:sldId id="3232" r:id="rId21"/>
    <p:sldId id="3233" r:id="rId22"/>
    <p:sldId id="3234" r:id="rId23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>
          <p15:clr>
            <a:srgbClr val="A4A3A4"/>
          </p15:clr>
        </p15:guide>
        <p15:guide id="2" orient="horz" pos="4183">
          <p15:clr>
            <a:srgbClr val="A4A3A4"/>
          </p15:clr>
        </p15:guide>
        <p15:guide id="3" pos="4050">
          <p15:clr>
            <a:srgbClr val="A4A3A4"/>
          </p15:clr>
        </p15:guide>
        <p15:guide id="4" pos="557">
          <p15:clr>
            <a:srgbClr val="A4A3A4"/>
          </p15:clr>
        </p15:guide>
        <p15:guide id="5" pos="7588">
          <p15:clr>
            <a:srgbClr val="A4A3A4"/>
          </p15:clr>
        </p15:guide>
        <p15:guide id="6" pos="376">
          <p15:clr>
            <a:srgbClr val="A4A3A4"/>
          </p15:clr>
        </p15:guide>
        <p15:guide id="7" pos="135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A600"/>
    <a:srgbClr val="CB10D7"/>
    <a:srgbClr val="259FE5"/>
    <a:srgbClr val="72B027"/>
    <a:srgbClr val="FEA702"/>
    <a:srgbClr val="A6A6A6"/>
    <a:srgbClr val="F84E4B"/>
    <a:srgbClr val="26C8D2"/>
    <a:srgbClr val="1CB7F1"/>
    <a:srgbClr val="0170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17" autoAdjust="0"/>
    <p:restoredTop sz="62968" autoAdjust="0"/>
  </p:normalViewPr>
  <p:slideViewPr>
    <p:cSldViewPr>
      <p:cViewPr varScale="1">
        <p:scale>
          <a:sx n="40" d="100"/>
          <a:sy n="40" d="100"/>
        </p:scale>
        <p:origin x="1648" y="40"/>
      </p:cViewPr>
      <p:guideLst>
        <p:guide orient="horz" pos="328"/>
        <p:guide orient="horz" pos="4183"/>
        <p:guide pos="4050"/>
        <p:guide pos="557"/>
        <p:guide pos="7588"/>
        <p:guide pos="376"/>
        <p:guide pos="1350"/>
      </p:guideLst>
    </p:cSldViewPr>
  </p:slideViewPr>
  <p:outlineViewPr>
    <p:cViewPr>
      <p:scale>
        <a:sx n="100" d="100"/>
        <a:sy n="100" d="100"/>
      </p:scale>
      <p:origin x="0" y="26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pPr/>
              <a:t>2019/8/7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8386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2019/8/7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1598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3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Role {</a:t>
            </a:r>
          </a:p>
          <a:p>
            <a:r>
              <a:rPr lang="en-US" altLang="zh-CN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3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 Long id;</a:t>
            </a:r>
          </a:p>
          <a:p>
            <a:r>
              <a:rPr lang="en-US" altLang="zh-CN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3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 String </a:t>
            </a:r>
            <a:r>
              <a:rPr lang="en-US" altLang="zh-CN" sz="13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roleName</a:t>
            </a:r>
            <a:r>
              <a:rPr lang="en-US" altLang="zh-CN" sz="13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zh-CN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3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 String note;</a:t>
            </a:r>
          </a:p>
          <a:p>
            <a:r>
              <a:rPr lang="en-US" altLang="zh-CN" sz="13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Long </a:t>
            </a:r>
            <a:r>
              <a:rPr lang="en-US" altLang="zh-CN" sz="13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getId</a:t>
            </a:r>
            <a:r>
              <a:rPr lang="en-US" altLang="zh-CN" sz="13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{</a:t>
            </a:r>
          </a:p>
          <a:p>
            <a:r>
              <a:rPr lang="en-US" altLang="zh-CN" sz="13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id;</a:t>
            </a:r>
          </a:p>
          <a:p>
            <a:r>
              <a:rPr lang="en-US" altLang="zh-CN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3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void </a:t>
            </a:r>
            <a:r>
              <a:rPr lang="en-US" altLang="zh-CN" sz="13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setId</a:t>
            </a:r>
            <a:r>
              <a:rPr lang="en-US" altLang="zh-CN" sz="13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(Long id) {</a:t>
            </a:r>
          </a:p>
          <a:p>
            <a:r>
              <a:rPr lang="en-US" altLang="zh-CN" sz="13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this.id = id;</a:t>
            </a:r>
          </a:p>
          <a:p>
            <a:r>
              <a:rPr lang="en-US" altLang="zh-CN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3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String </a:t>
            </a:r>
            <a:r>
              <a:rPr lang="en-US" altLang="zh-CN" sz="13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getRoleName</a:t>
            </a:r>
            <a:r>
              <a:rPr lang="en-US" altLang="zh-CN" sz="13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{</a:t>
            </a:r>
          </a:p>
          <a:p>
            <a:r>
              <a:rPr lang="en-US" altLang="zh-CN" sz="13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</a:t>
            </a:r>
            <a:r>
              <a:rPr lang="en-US" altLang="zh-CN" sz="13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roleName</a:t>
            </a:r>
            <a:r>
              <a:rPr lang="en-US" altLang="zh-CN" sz="13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zh-CN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3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void </a:t>
            </a:r>
            <a:r>
              <a:rPr lang="en-US" altLang="zh-CN" sz="13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setRoleName</a:t>
            </a:r>
            <a:r>
              <a:rPr lang="en-US" altLang="zh-CN" sz="13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(String </a:t>
            </a:r>
            <a:r>
              <a:rPr lang="en-US" altLang="zh-CN" sz="13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roleName</a:t>
            </a:r>
            <a:r>
              <a:rPr lang="en-US" altLang="zh-CN" sz="13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en-US" altLang="zh-CN" sz="13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this.roleName</a:t>
            </a:r>
            <a:r>
              <a:rPr lang="en-US" altLang="zh-CN" sz="13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3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roleName</a:t>
            </a:r>
            <a:r>
              <a:rPr lang="en-US" altLang="zh-CN" sz="13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zh-CN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3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String </a:t>
            </a:r>
            <a:r>
              <a:rPr lang="en-US" altLang="zh-CN" sz="13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getNote</a:t>
            </a:r>
            <a:r>
              <a:rPr lang="en-US" altLang="zh-CN" sz="13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{</a:t>
            </a:r>
          </a:p>
          <a:p>
            <a:r>
              <a:rPr lang="en-US" altLang="zh-CN" sz="13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note;</a:t>
            </a:r>
          </a:p>
          <a:p>
            <a:r>
              <a:rPr lang="en-US" altLang="zh-CN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3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void </a:t>
            </a:r>
            <a:r>
              <a:rPr lang="en-US" altLang="zh-CN" sz="13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setNote</a:t>
            </a:r>
            <a:r>
              <a:rPr lang="en-US" altLang="zh-CN" sz="13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(String note) {</a:t>
            </a:r>
          </a:p>
          <a:p>
            <a:r>
              <a:rPr lang="en-US" altLang="zh-CN" sz="13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this.note</a:t>
            </a:r>
            <a:r>
              <a:rPr lang="en-US" altLang="zh-CN" sz="13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note;</a:t>
            </a:r>
          </a:p>
          <a:p>
            <a:r>
              <a:rPr lang="en-US" altLang="zh-CN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zh-CN" altLang="en-US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</a:p>
          <a:p>
            <a:r>
              <a:rPr lang="zh-CN" altLang="en-US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</a:p>
          <a:p>
            <a:r>
              <a:rPr lang="en-US" altLang="zh-CN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DC5C0A-0D26-4132-B61F-2E06C1498EC8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&lt;?xml version=</a:t>
            </a:r>
            <a:r>
              <a:rPr lang="en-US" altLang="zh-CN" sz="13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"1.0" encoding="UTF-8"?&gt;</a:t>
            </a:r>
          </a:p>
          <a:p>
            <a:r>
              <a:rPr lang="en-US" altLang="zh-CN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&lt;!DOCTYPE configuration PUBLIC "-//mybatis.org//DTD </a:t>
            </a:r>
            <a:r>
              <a:rPr lang="en-US" altLang="zh-CN" sz="13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Config</a:t>
            </a:r>
            <a:r>
              <a:rPr lang="en-US" altLang="zh-CN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3.0//EN" </a:t>
            </a:r>
          </a:p>
          <a:p>
            <a:r>
              <a:rPr lang="en-US" altLang="zh-CN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"http://mybatis.org/</a:t>
            </a:r>
            <a:r>
              <a:rPr lang="en-US" altLang="zh-CN" sz="13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dtd</a:t>
            </a:r>
            <a:r>
              <a:rPr lang="en-US" altLang="zh-CN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/mybatis-3-config.dtd"&gt;</a:t>
            </a:r>
          </a:p>
          <a:p>
            <a:r>
              <a:rPr lang="en-US" altLang="zh-CN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&lt;configuration&gt;</a:t>
            </a:r>
          </a:p>
          <a:p>
            <a:r>
              <a:rPr lang="en-US" altLang="zh-CN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3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typeAliases</a:t>
            </a:r>
            <a:r>
              <a:rPr lang="en-US" altLang="zh-CN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3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typeAlias</a:t>
            </a:r>
            <a:r>
              <a:rPr lang="en-US" altLang="zh-CN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type=</a:t>
            </a:r>
            <a:r>
              <a:rPr lang="en-US" altLang="zh-CN" sz="13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en-US" altLang="zh-CN" sz="13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com.elife.demo.pojo.Role</a:t>
            </a:r>
            <a:r>
              <a:rPr lang="en-US" altLang="zh-CN" sz="13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alias="role" /&gt;</a:t>
            </a:r>
            <a:r>
              <a:rPr lang="en-US" altLang="zh-CN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en-US" altLang="zh-CN" sz="13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typeAliases</a:t>
            </a:r>
            <a:r>
              <a:rPr lang="en-US" altLang="zh-CN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&lt;!-- </a:t>
            </a:r>
            <a:r>
              <a:rPr lang="zh-CN" altLang="en-US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数据库 </a:t>
            </a:r>
            <a:r>
              <a:rPr lang="en-US" altLang="zh-CN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--&gt;</a:t>
            </a:r>
          </a:p>
          <a:p>
            <a:r>
              <a:rPr lang="en-US" altLang="zh-CN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&lt;environments default=</a:t>
            </a:r>
            <a:r>
              <a:rPr lang="en-US" altLang="zh-CN" sz="13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"development"&gt;</a:t>
            </a:r>
          </a:p>
          <a:p>
            <a:r>
              <a:rPr lang="en-US" altLang="zh-CN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&lt;environment id=</a:t>
            </a:r>
            <a:r>
              <a:rPr lang="en-US" altLang="zh-CN" sz="13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"development"&gt;</a:t>
            </a:r>
          </a:p>
          <a:p>
            <a:r>
              <a:rPr lang="en-US" altLang="zh-CN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3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transactionManager</a:t>
            </a:r>
            <a:r>
              <a:rPr lang="en-US" altLang="zh-CN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type=</a:t>
            </a:r>
            <a:r>
              <a:rPr lang="en-US" altLang="zh-CN" sz="13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"JDBC" /&gt;</a:t>
            </a:r>
          </a:p>
          <a:p>
            <a:r>
              <a:rPr lang="en-US" altLang="zh-CN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3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dataSource</a:t>
            </a:r>
            <a:r>
              <a:rPr lang="en-US" altLang="zh-CN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type=</a:t>
            </a:r>
            <a:r>
              <a:rPr lang="en-US" altLang="zh-CN" sz="13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"POOLED"&gt;</a:t>
            </a:r>
          </a:p>
          <a:p>
            <a:r>
              <a:rPr lang="en-US" altLang="zh-CN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&lt;property name=</a:t>
            </a:r>
            <a:r>
              <a:rPr lang="en-US" altLang="zh-CN" sz="13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"driver" value="</a:t>
            </a:r>
            <a:r>
              <a:rPr lang="en-US" altLang="zh-CN" sz="13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com.mysql.jdbc.Driver</a:t>
            </a:r>
            <a:r>
              <a:rPr lang="en-US" altLang="zh-CN" sz="13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/&gt;</a:t>
            </a:r>
          </a:p>
          <a:p>
            <a:r>
              <a:rPr lang="en-US" altLang="zh-CN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&lt;property name=</a:t>
            </a:r>
            <a:r>
              <a:rPr lang="en-US" altLang="zh-CN" sz="13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en-US" altLang="zh-CN" sz="13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altLang="zh-CN" sz="13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value="</a:t>
            </a:r>
            <a:r>
              <a:rPr lang="en-US" altLang="zh-CN" sz="13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jdbc:mysql</a:t>
            </a:r>
            <a:r>
              <a:rPr lang="en-US" altLang="zh-CN" sz="13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://localhost:3306/test" /&gt;</a:t>
            </a:r>
          </a:p>
          <a:p>
            <a:r>
              <a:rPr lang="en-US" altLang="zh-CN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&lt;property name=</a:t>
            </a:r>
            <a:r>
              <a:rPr lang="en-US" altLang="zh-CN" sz="13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"username" value="root" /&gt;</a:t>
            </a:r>
          </a:p>
          <a:p>
            <a:r>
              <a:rPr lang="en-US" altLang="zh-CN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&lt;property name=</a:t>
            </a:r>
            <a:r>
              <a:rPr lang="en-US" altLang="zh-CN" sz="13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"password" value="1234567" /&gt;</a:t>
            </a:r>
          </a:p>
          <a:p>
            <a:r>
              <a:rPr lang="en-US" altLang="zh-CN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en-US" altLang="zh-CN" sz="13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dataSource</a:t>
            </a:r>
            <a:r>
              <a:rPr lang="en-US" altLang="zh-CN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&lt;/environment&gt;</a:t>
            </a:r>
          </a:p>
          <a:p>
            <a:r>
              <a:rPr lang="en-US" altLang="zh-CN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&lt;/environments&gt;</a:t>
            </a:r>
          </a:p>
          <a:p>
            <a:endParaRPr lang="zh-CN" altLang="en-US" sz="13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&lt;mappers&gt;</a:t>
            </a:r>
          </a:p>
          <a:p>
            <a:r>
              <a:rPr lang="en-US" altLang="zh-CN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&lt;mapper resource=</a:t>
            </a:r>
            <a:r>
              <a:rPr lang="en-US" altLang="zh-CN" sz="13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"com/</a:t>
            </a:r>
            <a:r>
              <a:rPr lang="en-US" altLang="zh-CN" sz="13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elife</a:t>
            </a:r>
            <a:r>
              <a:rPr lang="en-US" altLang="zh-CN" sz="13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/demo/mapper/RoleMapper.xml" /&gt;</a:t>
            </a:r>
          </a:p>
          <a:p>
            <a:r>
              <a:rPr lang="en-US" altLang="zh-CN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&lt;/mappers&gt;</a:t>
            </a:r>
          </a:p>
          <a:p>
            <a:r>
              <a:rPr lang="en-US" altLang="zh-CN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&lt;/configuration&gt;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DC5C0A-0D26-4132-B61F-2E06C1498EC8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log4j.rootLogger=DEBUG, </a:t>
            </a:r>
            <a:r>
              <a:rPr lang="en-US" altLang="zh-CN" sz="1300" u="sng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stdout</a:t>
            </a:r>
            <a:endParaRPr lang="en-US" altLang="zh-CN" sz="1300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log4j.logger.org.mybatis=DEBUG</a:t>
            </a:r>
          </a:p>
          <a:p>
            <a:r>
              <a:rPr lang="en-US" altLang="zh-CN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</a:t>
            </a:r>
            <a:r>
              <a:rPr lang="en-US" altLang="zh-CN" sz="1300" u="sng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stdout</a:t>
            </a:r>
            <a:r>
              <a:rPr lang="en-US" altLang="zh-CN" sz="130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set to be a </a:t>
            </a:r>
            <a:r>
              <a:rPr lang="en-US" altLang="zh-CN" sz="1300" u="sng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ConsoleAppender</a:t>
            </a:r>
            <a:r>
              <a:rPr lang="en-US" altLang="zh-CN" sz="130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zh-CN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log4j.appender.stdout=org.apache.log4j.ConsoleAppender</a:t>
            </a:r>
          </a:p>
          <a:p>
            <a:endParaRPr lang="zh-CN" altLang="en-US" sz="13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</a:t>
            </a:r>
            <a:r>
              <a:rPr lang="en-US" altLang="zh-CN" sz="1300" u="sng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stdout</a:t>
            </a:r>
            <a:r>
              <a:rPr lang="en-US" altLang="zh-CN" sz="130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uses </a:t>
            </a:r>
            <a:r>
              <a:rPr lang="en-US" altLang="zh-CN" sz="1300" u="sng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PatternLayout</a:t>
            </a:r>
            <a:r>
              <a:rPr lang="en-US" altLang="zh-CN" sz="130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zh-CN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log4j.appender.stdout.layout=org.apache.log4j.PatternLayout</a:t>
            </a:r>
          </a:p>
          <a:p>
            <a:r>
              <a:rPr lang="en-US" altLang="zh-CN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log4j.appender.stdout.layout.ConversionPattern=%5p %d %C: %</a:t>
            </a:r>
            <a:r>
              <a:rPr lang="en-US" altLang="zh-CN" sz="13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m%n</a:t>
            </a:r>
            <a:endParaRPr lang="en-US" altLang="zh-CN" sz="13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DC5C0A-0D26-4132-B61F-2E06C1498EC8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3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interface </a:t>
            </a:r>
            <a:r>
              <a:rPr lang="en-US" altLang="zh-CN" sz="13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RoleMapper</a:t>
            </a:r>
            <a:r>
              <a:rPr lang="en-US" altLang="zh-CN" sz="13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n-US" altLang="zh-CN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3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</a:t>
            </a:r>
            <a:r>
              <a:rPr lang="en-US" altLang="zh-CN" sz="13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zh-CN" sz="13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3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insertRole</a:t>
            </a:r>
            <a:r>
              <a:rPr lang="en-US" altLang="zh-CN" sz="13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(Role role);</a:t>
            </a:r>
          </a:p>
          <a:p>
            <a:r>
              <a:rPr lang="en-US" altLang="zh-CN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3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</a:t>
            </a:r>
            <a:r>
              <a:rPr lang="en-US" altLang="zh-CN" sz="13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zh-CN" sz="13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3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deleteRole</a:t>
            </a:r>
            <a:r>
              <a:rPr lang="en-US" altLang="zh-CN" sz="13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(Long id);</a:t>
            </a:r>
          </a:p>
          <a:p>
            <a:r>
              <a:rPr lang="en-US" altLang="zh-CN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3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</a:t>
            </a:r>
            <a:r>
              <a:rPr lang="en-US" altLang="zh-CN" sz="13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zh-CN" sz="13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3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updateRole</a:t>
            </a:r>
            <a:r>
              <a:rPr lang="en-US" altLang="zh-CN" sz="13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(Role role);</a:t>
            </a:r>
          </a:p>
          <a:p>
            <a:r>
              <a:rPr lang="en-US" altLang="zh-CN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3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Role </a:t>
            </a:r>
            <a:r>
              <a:rPr lang="en-US" altLang="zh-CN" sz="13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getRole</a:t>
            </a:r>
            <a:r>
              <a:rPr lang="en-US" altLang="zh-CN" sz="13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(Long id);</a:t>
            </a:r>
          </a:p>
          <a:p>
            <a:r>
              <a:rPr lang="en-US" altLang="zh-CN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3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List&lt;Role&gt; </a:t>
            </a:r>
            <a:r>
              <a:rPr lang="en-US" altLang="zh-CN" sz="13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findRoles</a:t>
            </a:r>
            <a:r>
              <a:rPr lang="en-US" altLang="zh-CN" sz="13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(String </a:t>
            </a:r>
            <a:r>
              <a:rPr lang="en-US" altLang="zh-CN" sz="13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roleName</a:t>
            </a:r>
            <a:r>
              <a:rPr lang="en-US" altLang="zh-CN" sz="13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zh-CN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3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List&lt;Role&gt; </a:t>
            </a:r>
            <a:r>
              <a:rPr lang="en-US" altLang="zh-CN" sz="13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findRolesByPage</a:t>
            </a:r>
            <a:r>
              <a:rPr lang="en-US" altLang="zh-CN" sz="13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3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PageParams</a:t>
            </a:r>
            <a:r>
              <a:rPr lang="en-US" altLang="zh-CN" sz="13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3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pageParams</a:t>
            </a:r>
            <a:r>
              <a:rPr lang="en-US" altLang="zh-CN" sz="13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zh-CN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zh-CN" sz="13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&lt;?xml version=</a:t>
            </a:r>
            <a:r>
              <a:rPr lang="en-US" altLang="zh-CN" sz="13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"1.0" encoding="UTF-8"?&gt;</a:t>
            </a:r>
          </a:p>
          <a:p>
            <a:r>
              <a:rPr lang="en-US" altLang="zh-CN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&lt;!DOCTYPE mapper</a:t>
            </a:r>
          </a:p>
          <a:p>
            <a:r>
              <a:rPr lang="en-US" altLang="zh-CN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"-//mybatis.org//DTD Mapper 3.0//EN"</a:t>
            </a:r>
          </a:p>
          <a:p>
            <a:r>
              <a:rPr lang="en-US" altLang="zh-CN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"http://mybatis.org/</a:t>
            </a:r>
            <a:r>
              <a:rPr lang="en-US" altLang="zh-CN" sz="13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dtd</a:t>
            </a:r>
            <a:r>
              <a:rPr lang="en-US" altLang="zh-CN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/mybatis-3-mapper.dtd"&gt;</a:t>
            </a:r>
          </a:p>
          <a:p>
            <a:r>
              <a:rPr lang="en-US" altLang="zh-CN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&lt;mapper namespace=</a:t>
            </a:r>
            <a:r>
              <a:rPr lang="en-US" altLang="zh-CN" sz="13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en-US" altLang="zh-CN" sz="13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com.elife.demo.mapper.RoleMapper</a:t>
            </a:r>
            <a:r>
              <a:rPr lang="en-US" altLang="zh-CN" sz="13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</a:p>
          <a:p>
            <a:r>
              <a:rPr lang="en-US" altLang="zh-CN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&lt;insert id=</a:t>
            </a:r>
            <a:r>
              <a:rPr lang="en-US" altLang="zh-CN" sz="13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en-US" altLang="zh-CN" sz="13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insertRole</a:t>
            </a:r>
            <a:r>
              <a:rPr lang="en-US" altLang="zh-CN" sz="13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</a:t>
            </a:r>
            <a:r>
              <a:rPr lang="en-US" altLang="zh-CN" sz="13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parameterType</a:t>
            </a:r>
            <a:r>
              <a:rPr lang="en-US" altLang="zh-CN" sz="13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="role"&gt;</a:t>
            </a:r>
          </a:p>
          <a:p>
            <a:r>
              <a:rPr lang="en-US" altLang="zh-CN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insert into </a:t>
            </a:r>
            <a:r>
              <a:rPr lang="en-US" altLang="zh-CN" sz="13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t_role</a:t>
            </a:r>
            <a:r>
              <a:rPr lang="en-US" altLang="zh-CN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3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role_name</a:t>
            </a:r>
            <a:r>
              <a:rPr lang="en-US" altLang="zh-CN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note) values(#{</a:t>
            </a:r>
            <a:r>
              <a:rPr lang="en-US" altLang="zh-CN" sz="13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roleName</a:t>
            </a:r>
            <a:r>
              <a:rPr lang="en-US" altLang="zh-CN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}, #{note})</a:t>
            </a:r>
          </a:p>
          <a:p>
            <a:r>
              <a:rPr lang="en-US" altLang="zh-CN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&lt;/insert&gt;</a:t>
            </a:r>
          </a:p>
          <a:p>
            <a:endParaRPr lang="zh-CN" altLang="en-US" sz="13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&lt;delete id=</a:t>
            </a:r>
            <a:r>
              <a:rPr lang="en-US" altLang="zh-CN" sz="13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en-US" altLang="zh-CN" sz="13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deleteRole</a:t>
            </a:r>
            <a:r>
              <a:rPr lang="en-US" altLang="zh-CN" sz="13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</a:t>
            </a:r>
            <a:r>
              <a:rPr lang="en-US" altLang="zh-CN" sz="13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parameterType</a:t>
            </a:r>
            <a:r>
              <a:rPr lang="en-US" altLang="zh-CN" sz="13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="long"&gt;</a:t>
            </a:r>
          </a:p>
          <a:p>
            <a:r>
              <a:rPr lang="en-US" altLang="zh-CN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delete from </a:t>
            </a:r>
            <a:r>
              <a:rPr lang="en-US" altLang="zh-CN" sz="13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t_role</a:t>
            </a:r>
            <a:r>
              <a:rPr lang="en-US" altLang="zh-CN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where id=#{id}</a:t>
            </a:r>
          </a:p>
          <a:p>
            <a:r>
              <a:rPr lang="en-US" altLang="zh-CN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&lt;/delete&gt;</a:t>
            </a:r>
          </a:p>
          <a:p>
            <a:endParaRPr lang="zh-CN" altLang="en-US" sz="13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n-NO" altLang="zh-CN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&lt;update id=</a:t>
            </a:r>
            <a:r>
              <a:rPr lang="nn-NO" altLang="zh-CN" sz="13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"updateRole" parameterType="role"&gt;</a:t>
            </a:r>
          </a:p>
          <a:p>
            <a:r>
              <a:rPr lang="en-US" altLang="zh-CN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update </a:t>
            </a:r>
            <a:r>
              <a:rPr lang="en-US" altLang="zh-CN" sz="13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t_role</a:t>
            </a:r>
            <a:r>
              <a:rPr lang="en-US" altLang="zh-CN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set </a:t>
            </a:r>
            <a:r>
              <a:rPr lang="en-US" altLang="zh-CN" sz="13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role_name</a:t>
            </a:r>
            <a:r>
              <a:rPr lang="en-US" altLang="zh-CN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=#{</a:t>
            </a:r>
            <a:r>
              <a:rPr lang="en-US" altLang="zh-CN" sz="13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roleName</a:t>
            </a:r>
            <a:r>
              <a:rPr lang="en-US" altLang="zh-CN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}, note=#{note} where id=#{id}</a:t>
            </a:r>
          </a:p>
          <a:p>
            <a:r>
              <a:rPr lang="en-US" altLang="zh-CN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&lt;/update&gt;</a:t>
            </a:r>
          </a:p>
          <a:p>
            <a:endParaRPr lang="zh-CN" altLang="en-US" sz="13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&lt;select id=</a:t>
            </a:r>
            <a:r>
              <a:rPr lang="en-US" altLang="zh-CN" sz="13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en-US" altLang="zh-CN" sz="13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findRoles</a:t>
            </a:r>
            <a:r>
              <a:rPr lang="en-US" altLang="zh-CN" sz="13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</a:t>
            </a:r>
            <a:r>
              <a:rPr lang="en-US" altLang="zh-CN" sz="13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parameterType</a:t>
            </a:r>
            <a:r>
              <a:rPr lang="en-US" altLang="zh-CN" sz="13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="string" </a:t>
            </a:r>
            <a:r>
              <a:rPr lang="en-US" altLang="zh-CN" sz="13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resultType</a:t>
            </a:r>
            <a:r>
              <a:rPr lang="en-US" altLang="zh-CN" sz="13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="role"&gt;</a:t>
            </a:r>
          </a:p>
          <a:p>
            <a:r>
              <a:rPr lang="en-US" altLang="zh-CN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select </a:t>
            </a:r>
            <a:r>
              <a:rPr lang="en-US" altLang="zh-CN" sz="13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id,role_name</a:t>
            </a:r>
            <a:r>
              <a:rPr lang="en-US" altLang="zh-CN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</a:t>
            </a:r>
            <a:r>
              <a:rPr lang="en-US" altLang="zh-CN" sz="13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roleName</a:t>
            </a:r>
            <a:r>
              <a:rPr lang="en-US" altLang="zh-CN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note from </a:t>
            </a:r>
            <a:r>
              <a:rPr lang="en-US" altLang="zh-CN" sz="13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t_role</a:t>
            </a:r>
            <a:endParaRPr lang="en-US" altLang="zh-CN" sz="13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where </a:t>
            </a:r>
            <a:r>
              <a:rPr lang="en-US" altLang="zh-CN" sz="13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role_name</a:t>
            </a:r>
            <a:r>
              <a:rPr lang="en-US" altLang="zh-CN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like </a:t>
            </a:r>
            <a:r>
              <a:rPr lang="en-US" altLang="zh-CN" sz="13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concat</a:t>
            </a:r>
            <a:r>
              <a:rPr lang="en-US" altLang="zh-CN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('%',#{</a:t>
            </a:r>
            <a:r>
              <a:rPr lang="en-US" altLang="zh-CN" sz="13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roleName</a:t>
            </a:r>
            <a:r>
              <a:rPr lang="en-US" altLang="zh-CN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}, '%')</a:t>
            </a:r>
          </a:p>
          <a:p>
            <a:r>
              <a:rPr lang="en-US" altLang="zh-CN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&lt;/select&gt;</a:t>
            </a:r>
          </a:p>
          <a:p>
            <a:r>
              <a:rPr lang="en-US" altLang="zh-CN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&lt;select id=</a:t>
            </a:r>
            <a:r>
              <a:rPr lang="en-US" altLang="zh-CN" sz="13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en-US" altLang="zh-CN" sz="13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getRole</a:t>
            </a:r>
            <a:r>
              <a:rPr lang="en-US" altLang="zh-CN" sz="13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</a:t>
            </a:r>
            <a:r>
              <a:rPr lang="en-US" altLang="zh-CN" sz="13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parameterType</a:t>
            </a:r>
            <a:r>
              <a:rPr lang="en-US" altLang="zh-CN" sz="13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="long" </a:t>
            </a:r>
            <a:r>
              <a:rPr lang="en-US" altLang="zh-CN" sz="13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resultType</a:t>
            </a:r>
            <a:r>
              <a:rPr lang="en-US" altLang="zh-CN" sz="13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="role"&gt;</a:t>
            </a:r>
          </a:p>
          <a:p>
            <a:r>
              <a:rPr lang="en-US" altLang="zh-CN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select </a:t>
            </a:r>
            <a:r>
              <a:rPr lang="en-US" altLang="zh-CN" sz="13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id,role_name</a:t>
            </a:r>
            <a:r>
              <a:rPr lang="en-US" altLang="zh-CN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</a:t>
            </a:r>
            <a:r>
              <a:rPr lang="en-US" altLang="zh-CN" sz="13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roleName</a:t>
            </a:r>
            <a:r>
              <a:rPr lang="en-US" altLang="zh-CN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note from </a:t>
            </a:r>
            <a:r>
              <a:rPr lang="en-US" altLang="zh-CN" sz="13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t_role</a:t>
            </a:r>
            <a:endParaRPr lang="en-US" altLang="zh-CN" sz="13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where id=#{id}</a:t>
            </a:r>
          </a:p>
          <a:p>
            <a:r>
              <a:rPr lang="en-US" altLang="zh-CN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&lt;/select&gt;</a:t>
            </a:r>
          </a:p>
          <a:p>
            <a:endParaRPr lang="zh-CN" altLang="en-US" sz="13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&lt;/mapper&gt;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DC5C0A-0D26-4132-B61F-2E06C1498EC8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3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static </a:t>
            </a:r>
            <a:r>
              <a:rPr lang="en-US" altLang="zh-CN" sz="13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SqlSessionFactory</a:t>
            </a:r>
            <a:r>
              <a:rPr lang="en-US" altLang="zh-CN" sz="13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3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getSqlSessionFactory</a:t>
            </a:r>
            <a:r>
              <a:rPr lang="en-US" altLang="zh-CN" sz="13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{</a:t>
            </a:r>
          </a:p>
          <a:p>
            <a:pPr algn="l"/>
            <a:r>
              <a:rPr lang="en-US" altLang="zh-CN" sz="13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synchronized (</a:t>
            </a:r>
            <a:r>
              <a:rPr lang="en-US" altLang="zh-CN" sz="1300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LOCK) {</a:t>
            </a:r>
          </a:p>
          <a:p>
            <a:pPr algn="l"/>
            <a:r>
              <a:rPr lang="en-US" altLang="zh-CN" sz="13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</a:t>
            </a:r>
            <a:r>
              <a:rPr lang="en-US" altLang="zh-CN" sz="1300" b="1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sqlSessionFactory</a:t>
            </a:r>
            <a:r>
              <a:rPr lang="en-US" altLang="zh-CN" sz="1300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!= null) {</a:t>
            </a:r>
          </a:p>
          <a:p>
            <a:pPr algn="l"/>
            <a:r>
              <a:rPr lang="en-US" altLang="zh-CN" sz="13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</a:t>
            </a:r>
            <a:r>
              <a:rPr lang="en-US" altLang="zh-CN" sz="1300" b="1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sqlSessionFactory</a:t>
            </a:r>
            <a:r>
              <a:rPr lang="en-US" altLang="zh-CN" sz="1300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pPr algn="l"/>
            <a:r>
              <a:rPr lang="en-US" altLang="zh-CN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 resource = "mybatis-config.xml";</a:t>
            </a:r>
          </a:p>
          <a:p>
            <a:r>
              <a:rPr lang="en-US" altLang="zh-CN" sz="13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InputStream</a:t>
            </a:r>
            <a:r>
              <a:rPr lang="en-US" altLang="zh-CN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3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inputStream</a:t>
            </a:r>
            <a:r>
              <a:rPr lang="en-US" altLang="zh-CN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zh-CN" altLang="en-US" sz="13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3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 {</a:t>
            </a:r>
          </a:p>
          <a:p>
            <a:r>
              <a:rPr lang="en-US" altLang="zh-CN" sz="13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inputStream</a:t>
            </a:r>
            <a:r>
              <a:rPr lang="en-US" altLang="zh-CN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3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Resources.</a:t>
            </a:r>
            <a:r>
              <a:rPr lang="en-US" altLang="zh-CN" sz="13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getResourceAsStream</a:t>
            </a:r>
            <a:r>
              <a:rPr lang="en-US" altLang="zh-CN" sz="13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(resource);</a:t>
            </a:r>
          </a:p>
          <a:p>
            <a:r>
              <a:rPr lang="en-US" altLang="zh-CN" sz="13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sqlSessionFactory</a:t>
            </a:r>
            <a:r>
              <a:rPr lang="en-US" altLang="zh-CN" sz="13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300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</a:t>
            </a:r>
            <a:r>
              <a:rPr lang="en-US" altLang="zh-CN" sz="1300" b="1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SqlSessionFactoryBuilder</a:t>
            </a:r>
            <a:r>
              <a:rPr lang="en-US" altLang="zh-CN" sz="1300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().build(</a:t>
            </a:r>
            <a:r>
              <a:rPr lang="en-US" altLang="zh-CN" sz="1300" b="1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inputStream</a:t>
            </a:r>
            <a:r>
              <a:rPr lang="en-US" altLang="zh-CN" sz="1300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zh-CN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</a:t>
            </a:r>
            <a:r>
              <a:rPr lang="en-US" altLang="zh-CN" sz="13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catch (</a:t>
            </a:r>
            <a:r>
              <a:rPr lang="en-US" altLang="zh-CN" sz="13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IOException</a:t>
            </a:r>
            <a:r>
              <a:rPr lang="en-US" altLang="zh-CN" sz="13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e) {</a:t>
            </a:r>
          </a:p>
          <a:p>
            <a:r>
              <a:rPr lang="en-US" altLang="zh-CN" sz="13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e.printStackTrace</a:t>
            </a:r>
            <a:r>
              <a:rPr lang="en-US" altLang="zh-CN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zh-CN" sz="13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null;</a:t>
            </a:r>
          </a:p>
          <a:p>
            <a:r>
              <a:rPr lang="en-US" altLang="zh-CN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3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</a:t>
            </a:r>
            <a:r>
              <a:rPr lang="en-US" altLang="zh-CN" sz="1300" b="1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sqlSessionFactory</a:t>
            </a:r>
            <a:r>
              <a:rPr lang="en-US" altLang="zh-CN" sz="1300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zh-CN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DC5C0A-0D26-4132-B61F-2E06C1498EC8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3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static </a:t>
            </a:r>
            <a:r>
              <a:rPr lang="en-US" altLang="zh-CN" sz="13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SqlSession</a:t>
            </a:r>
            <a:r>
              <a:rPr lang="en-US" altLang="zh-CN" sz="13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3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openSqlSession</a:t>
            </a:r>
            <a:r>
              <a:rPr lang="en-US" altLang="zh-CN" sz="13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{</a:t>
            </a:r>
          </a:p>
          <a:p>
            <a:r>
              <a:rPr lang="en-US" altLang="zh-CN" sz="13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</a:t>
            </a:r>
            <a:r>
              <a:rPr lang="en-US" altLang="zh-CN" sz="1300" b="1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sqlSessionFactory</a:t>
            </a:r>
            <a:r>
              <a:rPr lang="en-US" altLang="zh-CN" sz="1300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== null) {</a:t>
            </a:r>
          </a:p>
          <a:p>
            <a:r>
              <a:rPr lang="en-US" altLang="zh-CN" sz="13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getSqlSessionFactory</a:t>
            </a:r>
            <a:r>
              <a:rPr lang="en-US" altLang="zh-CN" sz="13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zh-CN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3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</a:t>
            </a:r>
            <a:r>
              <a:rPr lang="en-US" altLang="zh-CN" sz="1300" b="1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sqlSessionFactory.openSession</a:t>
            </a:r>
            <a:r>
              <a:rPr lang="en-US" altLang="zh-CN" sz="1300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zh-CN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DC5C0A-0D26-4132-B61F-2E06C1498EC8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3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Main {</a:t>
            </a:r>
          </a:p>
          <a:p>
            <a:endParaRPr lang="zh-CN" altLang="en-US" sz="13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3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static void main(String[] </a:t>
            </a:r>
            <a:r>
              <a:rPr lang="en-US" altLang="zh-CN" sz="13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US" altLang="zh-CN" sz="13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en-US" altLang="zh-CN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Logger log = </a:t>
            </a:r>
            <a:r>
              <a:rPr lang="en-US" altLang="zh-CN" sz="13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Logger.</a:t>
            </a:r>
            <a:r>
              <a:rPr lang="en-US" altLang="zh-CN" sz="13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getLogger</a:t>
            </a:r>
            <a:r>
              <a:rPr lang="en-US" altLang="zh-CN" sz="13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3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Main.</a:t>
            </a:r>
            <a:r>
              <a:rPr lang="en-US" altLang="zh-CN" sz="1300" b="1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altLang="zh-CN" sz="1300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zh-CN" sz="13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SqlSession</a:t>
            </a:r>
            <a:r>
              <a:rPr lang="en-US" altLang="zh-CN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3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sqlSession</a:t>
            </a:r>
            <a:r>
              <a:rPr lang="en-US" altLang="zh-CN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3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null;</a:t>
            </a:r>
          </a:p>
          <a:p>
            <a:endParaRPr lang="zh-CN" altLang="en-US" sz="13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3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 {</a:t>
            </a:r>
          </a:p>
          <a:p>
            <a:r>
              <a:rPr lang="en-US" altLang="zh-CN" sz="13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sqlSession</a:t>
            </a:r>
            <a:r>
              <a:rPr lang="en-US" altLang="zh-CN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3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SqlSessionFactoryUtils.</a:t>
            </a:r>
            <a:r>
              <a:rPr lang="en-US" altLang="zh-CN" sz="13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openSqlSession</a:t>
            </a:r>
            <a:r>
              <a:rPr lang="en-US" altLang="zh-CN" sz="13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endParaRPr lang="zh-CN" altLang="en-US" sz="13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3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RoleMapper</a:t>
            </a:r>
            <a:r>
              <a:rPr lang="en-US" altLang="zh-CN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3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roleMapper</a:t>
            </a:r>
            <a:r>
              <a:rPr lang="en-US" altLang="zh-CN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3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sqlSession.getMapper</a:t>
            </a:r>
            <a:r>
              <a:rPr lang="en-US" altLang="zh-CN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3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RoleMapper.</a:t>
            </a:r>
            <a:r>
              <a:rPr lang="en-US" altLang="zh-CN" sz="13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altLang="zh-CN" sz="13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zh-CN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List&lt;Role&gt; role = </a:t>
            </a:r>
            <a:r>
              <a:rPr lang="en-US" altLang="zh-CN" sz="13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roleMapper.findRoles</a:t>
            </a:r>
            <a:r>
              <a:rPr lang="en-US" altLang="zh-CN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("q");</a:t>
            </a:r>
          </a:p>
          <a:p>
            <a:r>
              <a:rPr lang="en-US" altLang="zh-CN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log.info(</a:t>
            </a:r>
            <a:r>
              <a:rPr lang="en-US" altLang="zh-CN" sz="13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role.size</a:t>
            </a:r>
            <a:r>
              <a:rPr lang="en-US" altLang="zh-CN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());</a:t>
            </a:r>
          </a:p>
          <a:p>
            <a:endParaRPr lang="zh-CN" altLang="en-US" sz="13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</a:t>
            </a:r>
            <a:r>
              <a:rPr lang="en-US" altLang="zh-CN" sz="13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finally {</a:t>
            </a:r>
          </a:p>
          <a:p>
            <a:r>
              <a:rPr lang="en-US" altLang="zh-CN" sz="13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(null != </a:t>
            </a:r>
            <a:r>
              <a:rPr lang="en-US" altLang="zh-CN" sz="1300" b="1" u="sng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sqlSession</a:t>
            </a:r>
            <a:r>
              <a:rPr lang="en-US" altLang="zh-CN" sz="1300" b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en-US" altLang="zh-CN" sz="13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sqlSession.close</a:t>
            </a:r>
            <a:r>
              <a:rPr lang="en-US" altLang="zh-CN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zh-CN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</a:t>
            </a:r>
          </a:p>
          <a:p>
            <a:r>
              <a:rPr lang="en-US" altLang="zh-CN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DC5C0A-0D26-4132-B61F-2E06C1498EC8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4BE56-0D4C-487B-A77A-5602763B13E3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DC5C0A-0D26-4132-B61F-2E06C1498EC8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DC5C0A-0D26-4132-B61F-2E06C1498EC8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DC5C0A-0D26-4132-B61F-2E06C1498EC8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DC5C0A-0D26-4132-B61F-2E06C1498EC8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4BE56-0D4C-487B-A77A-5602763B13E3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DC5C0A-0D26-4132-B61F-2E06C1498EC8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DC5C0A-0D26-4132-B61F-2E06C1498EC8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DC5C0A-0D26-4132-B61F-2E06C1498EC8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4BE56-0D4C-487B-A77A-5602763B13E3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DC5C0A-0D26-4132-B61F-2E06C1498EC8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DC5C0A-0D26-4132-B61F-2E06C1498EC8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060" y="4923874"/>
            <a:ext cx="10922373" cy="679950"/>
          </a:xfrm>
        </p:spPr>
        <p:txBody>
          <a:bodyPr anchor="b"/>
          <a:lstStyle>
            <a:lvl1pPr algn="ctr">
              <a:defRPr sz="35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3070958" y="703401"/>
            <a:ext cx="6710844" cy="3794574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4000"/>
            </a:lvl1pPr>
            <a:lvl2pPr marL="574015" indent="0">
              <a:buNone/>
              <a:defRPr sz="3500"/>
            </a:lvl2pPr>
            <a:lvl3pPr marL="1148029" indent="0">
              <a:buNone/>
              <a:defRPr sz="3000"/>
            </a:lvl3pPr>
            <a:lvl4pPr marL="1722044" indent="0">
              <a:buNone/>
              <a:defRPr sz="2500"/>
            </a:lvl4pPr>
            <a:lvl5pPr marL="2296058" indent="0">
              <a:buNone/>
              <a:defRPr sz="2500"/>
            </a:lvl5pPr>
            <a:lvl6pPr marL="2870073" indent="0">
              <a:buNone/>
              <a:defRPr sz="2500"/>
            </a:lvl6pPr>
            <a:lvl7pPr marL="3444088" indent="0">
              <a:buNone/>
              <a:defRPr sz="2500"/>
            </a:lvl7pPr>
            <a:lvl8pPr marL="4018102" indent="0">
              <a:buNone/>
              <a:defRPr sz="2500"/>
            </a:lvl8pPr>
            <a:lvl9pPr marL="4592117" indent="0">
              <a:buNone/>
              <a:defRPr sz="2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8188" y="5615171"/>
            <a:ext cx="10907246" cy="848831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574015" indent="0">
              <a:buNone/>
              <a:defRPr sz="1500"/>
            </a:lvl2pPr>
            <a:lvl3pPr marL="1148029" indent="0">
              <a:buNone/>
              <a:defRPr sz="1300"/>
            </a:lvl3pPr>
            <a:lvl4pPr marL="1722044" indent="0">
              <a:buNone/>
              <a:defRPr sz="1100"/>
            </a:lvl4pPr>
            <a:lvl5pPr marL="2296058" indent="0">
              <a:buNone/>
              <a:defRPr sz="1100"/>
            </a:lvl5pPr>
            <a:lvl6pPr marL="2870073" indent="0">
              <a:buNone/>
              <a:defRPr sz="1100"/>
            </a:lvl6pPr>
            <a:lvl7pPr marL="3444088" indent="0">
              <a:buNone/>
              <a:defRPr sz="1100"/>
            </a:lvl7pPr>
            <a:lvl8pPr marL="4018102" indent="0">
              <a:buNone/>
              <a:defRPr sz="1100"/>
            </a:lvl8pPr>
            <a:lvl9pPr marL="4592117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3E93-166D-47F5-9EF1-ACEABE24AEEA}" type="datetimeFigureOut">
              <a:rPr lang="zh-CN" altLang="en-US" smtClean="0"/>
              <a:pPr/>
              <a:t>2019/8/7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5ACA-62CA-46DB-AD6B-12EDD6D51A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3E93-166D-47F5-9EF1-ACEABE24AEEA}" type="datetimeFigureOut">
              <a:rPr lang="zh-CN" altLang="en-US" smtClean="0"/>
              <a:pPr/>
              <a:t>2019/8/7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5ACA-62CA-46DB-AD6B-12EDD6D51A2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648946" y="1468273"/>
            <a:ext cx="9533123" cy="1138773"/>
            <a:chOff x="1172584" y="1381459"/>
            <a:chExt cx="6779110" cy="1079785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751431" cy="10797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15476" y="589958"/>
            <a:ext cx="2359959" cy="58708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8187" y="896282"/>
            <a:ext cx="7745508" cy="529827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3E93-166D-47F5-9EF1-ACEABE24AEEA}" type="datetimeFigureOut">
              <a:rPr lang="zh-CN" altLang="en-US" smtClean="0"/>
              <a:pPr/>
              <a:t>2019/8/7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5ACA-62CA-46DB-AD6B-12EDD6D51A2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6460568" y="2955700"/>
            <a:ext cx="5779533" cy="1138773"/>
            <a:chOff x="1815339" y="1438227"/>
            <a:chExt cx="5480154" cy="809794"/>
          </a:xfrm>
        </p:grpSpPr>
        <p:sp>
          <p:nvSpPr>
            <p:cNvPr id="12" name="TextBox 11"/>
            <p:cNvSpPr txBox="1"/>
            <p:nvPr/>
          </p:nvSpPr>
          <p:spPr>
            <a:xfrm>
              <a:off x="4084673" y="1438227"/>
              <a:ext cx="1001963" cy="809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858750" cy="723265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pPr/>
              <a:t>2019/8/7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1679205" y="3045275"/>
            <a:ext cx="9533123" cy="1138773"/>
            <a:chOff x="1172584" y="1381459"/>
            <a:chExt cx="6779110" cy="1079785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751431" cy="10797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800" dirty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4074" y="1463548"/>
            <a:ext cx="9530603" cy="1826600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8813" y="3973699"/>
            <a:ext cx="9001125" cy="18483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574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48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22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96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70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44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0181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92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3E93-166D-47F5-9EF1-ACEABE24AEEA}" type="datetimeFigureOut">
              <a:rPr lang="zh-CN" altLang="en-US" smtClean="0"/>
              <a:pPr/>
              <a:t>2019/8/7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5ACA-62CA-46DB-AD6B-12EDD6D51A2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648946" y="1468273"/>
            <a:ext cx="9533123" cy="1138773"/>
            <a:chOff x="1172584" y="1381459"/>
            <a:chExt cx="6779110" cy="1079785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751431" cy="10797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12858750" cy="723265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648946" y="3045326"/>
            <a:ext cx="9533123" cy="1138773"/>
            <a:chOff x="1172584" y="1381459"/>
            <a:chExt cx="6779110" cy="1079785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751431" cy="10797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370" y="1270678"/>
            <a:ext cx="10905065" cy="2015098"/>
          </a:xfrm>
        </p:spPr>
        <p:txBody>
          <a:bodyPr anchor="b"/>
          <a:lstStyle>
            <a:lvl1pPr algn="ctr">
              <a:defRPr sz="6800" b="0" cap="none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3318" y="3973123"/>
            <a:ext cx="10876988" cy="1582142"/>
          </a:xfrm>
        </p:spPr>
        <p:txBody>
          <a:bodyPr anchor="t"/>
          <a:lstStyle>
            <a:lvl1pPr marL="0" indent="0" algn="ctr">
              <a:buNone/>
              <a:defRPr sz="2500">
                <a:solidFill>
                  <a:schemeClr val="tx2"/>
                </a:solidFill>
              </a:defRPr>
            </a:lvl1pPr>
            <a:lvl2pPr marL="574015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4802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marL="172204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29605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87007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44408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01810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59211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3E93-166D-47F5-9EF1-ACEABE24AEEA}" type="datetimeFigureOut">
              <a:rPr lang="zh-CN" altLang="en-US" smtClean="0"/>
              <a:pPr/>
              <a:t>2019/8/7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5ACA-62CA-46DB-AD6B-12EDD6D51A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3E93-166D-47F5-9EF1-ACEABE24AEEA}" type="datetimeFigureOut">
              <a:rPr lang="zh-CN" altLang="en-US" smtClean="0"/>
              <a:pPr/>
              <a:t>2019/8/7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5ACA-62CA-46DB-AD6B-12EDD6D51A2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648946" y="1468273"/>
            <a:ext cx="9533123" cy="1138773"/>
            <a:chOff x="1172584" y="1381459"/>
            <a:chExt cx="6779110" cy="1079785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751431" cy="10797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64406" y="2362666"/>
            <a:ext cx="5349240" cy="408885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6532244" y="2362666"/>
            <a:ext cx="5349240" cy="408885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8756" y="2362666"/>
            <a:ext cx="4840940" cy="694334"/>
          </a:xfrm>
        </p:spPr>
        <p:txBody>
          <a:bodyPr anchor="b"/>
          <a:lstStyle>
            <a:lvl1pPr marL="0" indent="0" algn="ctr">
              <a:buNone/>
              <a:defRPr sz="3000" b="0">
                <a:solidFill>
                  <a:schemeClr val="tx2"/>
                </a:solidFill>
              </a:defRPr>
            </a:lvl1pPr>
            <a:lvl2pPr marL="574015" indent="0">
              <a:buNone/>
              <a:defRPr sz="2500" b="1"/>
            </a:lvl2pPr>
            <a:lvl3pPr marL="1148029" indent="0">
              <a:buNone/>
              <a:defRPr sz="2300" b="1"/>
            </a:lvl3pPr>
            <a:lvl4pPr marL="1722044" indent="0">
              <a:buNone/>
              <a:defRPr sz="2000" b="1"/>
            </a:lvl4pPr>
            <a:lvl5pPr marL="2296058" indent="0">
              <a:buNone/>
              <a:defRPr sz="2000" b="1"/>
            </a:lvl5pPr>
            <a:lvl6pPr marL="2870073" indent="0">
              <a:buNone/>
              <a:defRPr sz="2000" b="1"/>
            </a:lvl6pPr>
            <a:lvl7pPr marL="3444088" indent="0">
              <a:buNone/>
              <a:defRPr sz="2000" b="1"/>
            </a:lvl7pPr>
            <a:lvl8pPr marL="4018102" indent="0">
              <a:buNone/>
              <a:defRPr sz="2000" b="1"/>
            </a:lvl8pPr>
            <a:lvl9pPr marL="4592117" indent="0">
              <a:buNone/>
              <a:defRPr sz="20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8186" y="3108621"/>
            <a:ext cx="5349240" cy="3346306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34493" y="2362666"/>
            <a:ext cx="4847749" cy="694334"/>
          </a:xfrm>
        </p:spPr>
        <p:txBody>
          <a:bodyPr anchor="b"/>
          <a:lstStyle>
            <a:lvl1pPr marL="0" indent="0" algn="ctr">
              <a:buNone/>
              <a:defRPr sz="3000" b="0">
                <a:solidFill>
                  <a:schemeClr val="tx2"/>
                </a:solidFill>
              </a:defRPr>
            </a:lvl1pPr>
            <a:lvl2pPr marL="574015" indent="0">
              <a:buNone/>
              <a:defRPr sz="2500" b="1"/>
            </a:lvl2pPr>
            <a:lvl3pPr marL="1148029" indent="0">
              <a:buNone/>
              <a:defRPr sz="2300" b="1"/>
            </a:lvl3pPr>
            <a:lvl4pPr marL="1722044" indent="0">
              <a:buNone/>
              <a:defRPr sz="2000" b="1"/>
            </a:lvl4pPr>
            <a:lvl5pPr marL="2296058" indent="0">
              <a:buNone/>
              <a:defRPr sz="2000" b="1"/>
            </a:lvl5pPr>
            <a:lvl6pPr marL="2870073" indent="0">
              <a:buNone/>
              <a:defRPr sz="2000" b="1"/>
            </a:lvl6pPr>
            <a:lvl7pPr marL="3444088" indent="0">
              <a:buNone/>
              <a:defRPr sz="2000" b="1"/>
            </a:lvl7pPr>
            <a:lvl8pPr marL="4018102" indent="0">
              <a:buNone/>
              <a:defRPr sz="2000" b="1"/>
            </a:lvl8pPr>
            <a:lvl9pPr marL="4592117" indent="0">
              <a:buNone/>
              <a:defRPr sz="20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2068" y="3105218"/>
            <a:ext cx="5343368" cy="3346306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3E93-166D-47F5-9EF1-ACEABE24AEEA}" type="datetimeFigureOut">
              <a:rPr lang="zh-CN" altLang="en-US" smtClean="0"/>
              <a:pPr/>
              <a:t>2019/8/7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5ACA-62CA-46DB-AD6B-12EDD6D51A2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648946" y="1468273"/>
            <a:ext cx="9533123" cy="1138773"/>
            <a:chOff x="1172584" y="1381459"/>
            <a:chExt cx="6779110" cy="1079785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751431" cy="10797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3E93-166D-47F5-9EF1-ACEABE24AEEA}" type="datetimeFigureOut">
              <a:rPr lang="zh-CN" altLang="en-US" smtClean="0"/>
              <a:pPr/>
              <a:t>2019/8/7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5ACA-62CA-46DB-AD6B-12EDD6D51A2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0" name="Group 9"/>
          <p:cNvGrpSpPr/>
          <p:nvPr/>
        </p:nvGrpSpPr>
        <p:grpSpPr>
          <a:xfrm>
            <a:off x="1648946" y="1468273"/>
            <a:ext cx="9533123" cy="1138773"/>
            <a:chOff x="1172584" y="1381459"/>
            <a:chExt cx="6779110" cy="1079785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751431" cy="10797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3E93-166D-47F5-9EF1-ACEABE24AEEA}" type="datetimeFigureOut">
              <a:rPr lang="zh-CN" altLang="en-US" smtClean="0"/>
              <a:pPr/>
              <a:t>2019/8/7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5ACA-62CA-46DB-AD6B-12EDD6D51A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9877" y="1769875"/>
            <a:ext cx="4812867" cy="1990003"/>
          </a:xfrm>
        </p:spPr>
        <p:txBody>
          <a:bodyPr anchor="b"/>
          <a:lstStyle>
            <a:lvl1pPr algn="l">
              <a:defRPr sz="35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3127" y="589958"/>
            <a:ext cx="5789063" cy="5870875"/>
          </a:xfrm>
        </p:spPr>
        <p:txBody>
          <a:bodyPr anchor="ctr"/>
          <a:lstStyle>
            <a:lvl1pPr>
              <a:defRPr sz="3000"/>
            </a:lvl1pPr>
            <a:lvl2pPr>
              <a:defRPr sz="2800"/>
            </a:lvl2pPr>
            <a:lvl3pPr>
              <a:defRPr sz="2500"/>
            </a:lvl3pPr>
            <a:lvl4pPr>
              <a:defRPr sz="2300"/>
            </a:lvl4pPr>
            <a:lvl5pPr>
              <a:defRPr sz="20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79878" y="3800687"/>
            <a:ext cx="4797738" cy="265480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574015" indent="0">
              <a:buNone/>
              <a:defRPr sz="1500"/>
            </a:lvl2pPr>
            <a:lvl3pPr marL="1148029" indent="0">
              <a:buNone/>
              <a:defRPr sz="1300"/>
            </a:lvl3pPr>
            <a:lvl4pPr marL="1722044" indent="0">
              <a:buNone/>
              <a:defRPr sz="1100"/>
            </a:lvl4pPr>
            <a:lvl5pPr marL="2296058" indent="0">
              <a:buNone/>
              <a:defRPr sz="1100"/>
            </a:lvl5pPr>
            <a:lvl6pPr marL="2870073" indent="0">
              <a:buNone/>
              <a:defRPr sz="1100"/>
            </a:lvl6pPr>
            <a:lvl7pPr marL="3444088" indent="0">
              <a:buNone/>
              <a:defRPr sz="1100"/>
            </a:lvl7pPr>
            <a:lvl8pPr marL="4018102" indent="0">
              <a:buNone/>
              <a:defRPr sz="1100"/>
            </a:lvl8pPr>
            <a:lvl9pPr marL="4592117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3E93-166D-47F5-9EF1-ACEABE24AEEA}" type="datetimeFigureOut">
              <a:rPr lang="zh-CN" altLang="en-US" smtClean="0"/>
              <a:pPr/>
              <a:t>2019/8/7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5ACA-62CA-46DB-AD6B-12EDD6D51A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pPr/>
              <a:t>2019/8/7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4803" tIns="57401" rIns="114803" bIns="57401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8190" y="601304"/>
            <a:ext cx="10907245" cy="1111843"/>
          </a:xfrm>
          <a:prstGeom prst="rect">
            <a:avLst/>
          </a:prstGeom>
        </p:spPr>
        <p:txBody>
          <a:bodyPr vert="horz" lIns="114803" tIns="57401" rIns="114803" bIns="57401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3317" y="2371174"/>
            <a:ext cx="10892116" cy="4089659"/>
          </a:xfrm>
          <a:prstGeom prst="rect">
            <a:avLst/>
          </a:prstGeom>
        </p:spPr>
        <p:txBody>
          <a:bodyPr vert="horz" lIns="114803" tIns="57401" rIns="114803" bIns="57401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6782" y="6498040"/>
            <a:ext cx="3000375" cy="385072"/>
          </a:xfrm>
          <a:prstGeom prst="rect">
            <a:avLst/>
          </a:prstGeom>
        </p:spPr>
        <p:txBody>
          <a:bodyPr vert="horz" lIns="114803" tIns="57401" rIns="114803" bIns="57401" rtlCol="0" anchor="ctr"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pPr/>
              <a:t>2019/8/7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93406" y="6498040"/>
            <a:ext cx="4071938" cy="385072"/>
          </a:xfrm>
          <a:prstGeom prst="rect">
            <a:avLst/>
          </a:prstGeom>
        </p:spPr>
        <p:txBody>
          <a:bodyPr vert="horz" lIns="114803" tIns="57401" rIns="114803" bIns="57401" rtlCol="0" anchor="ctr"/>
          <a:lstStyle>
            <a:lvl1pPr algn="ctr">
              <a:defRPr sz="15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36465" y="6498040"/>
            <a:ext cx="3000375" cy="385072"/>
          </a:xfrm>
          <a:prstGeom prst="rect">
            <a:avLst/>
          </a:prstGeom>
        </p:spPr>
        <p:txBody>
          <a:bodyPr vert="horz" lIns="114803" tIns="57401" rIns="114803" bIns="57401" rtlCol="0" anchor="ctr"/>
          <a:lstStyle>
            <a:lvl1pPr algn="r">
              <a:defRPr sz="1500">
                <a:solidFill>
                  <a:schemeClr val="tx2"/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txStyles>
    <p:titleStyle>
      <a:lvl1pPr algn="ctr" defTabSz="1148029" rtl="0" eaLnBrk="1" latinLnBrk="0" hangingPunct="1">
        <a:spcBef>
          <a:spcPct val="0"/>
        </a:spcBef>
        <a:buNone/>
        <a:defRPr sz="68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59212" indent="-459212" algn="l" defTabSz="1148029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3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75825" indent="-459212" algn="l" defTabSz="1148029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435037" indent="-459212" algn="l" defTabSz="1148029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5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94248" indent="-401810" algn="l" defTabSz="1148029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3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296058" indent="-401810" algn="l" defTabSz="1148029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697869" indent="-344409" algn="l" defTabSz="1148029" rtl="0" eaLnBrk="1" latinLnBrk="0" hangingPunct="1">
        <a:spcBef>
          <a:spcPts val="502"/>
        </a:spcBef>
        <a:buClr>
          <a:schemeClr val="accent1"/>
        </a:buClr>
        <a:buFont typeface="Wingdings" pitchFamily="2" charset="2"/>
        <a:buChar char="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099679" indent="-344409" algn="l" defTabSz="1148029" rtl="0" eaLnBrk="1" latinLnBrk="0" hangingPunct="1">
        <a:spcBef>
          <a:spcPts val="502"/>
        </a:spcBef>
        <a:buClr>
          <a:schemeClr val="accent1"/>
        </a:buClr>
        <a:buFont typeface="Wingdings" pitchFamily="2" charset="2"/>
        <a:buChar char="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501489" indent="-344409" algn="l" defTabSz="1148029" rtl="0" eaLnBrk="1" latinLnBrk="0" hangingPunct="1">
        <a:spcBef>
          <a:spcPts val="502"/>
        </a:spcBef>
        <a:buClr>
          <a:schemeClr val="accent1"/>
        </a:buClr>
        <a:buFont typeface="Wingdings" pitchFamily="2" charset="2"/>
        <a:buChar char="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903299" indent="-344409" algn="l" defTabSz="1148029" rtl="0" eaLnBrk="1" latinLnBrk="0" hangingPunct="1">
        <a:spcBef>
          <a:spcPts val="502"/>
        </a:spcBef>
        <a:buClr>
          <a:schemeClr val="accent1"/>
        </a:buClr>
        <a:buFont typeface="Wingdings" pitchFamily="2" charset="2"/>
        <a:buChar char="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4015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48029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22044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296058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70073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44088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18102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92117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notesSlide" Target="../notesSlides/notesSlide2.xml"/><Relationship Id="rId5" Type="http://schemas.openxmlformats.org/officeDocument/2006/relationships/tags" Target="../tags/tag5.xml"/><Relationship Id="rId10" Type="http://schemas.openxmlformats.org/officeDocument/2006/relationships/slideLayout" Target="../slideLayouts/slideLayout13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ybatis/mybatis-3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mybatis/mybatis-3/release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1698576" y="2824237"/>
            <a:ext cx="957701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6600" cap="all" dirty="0" err="1">
                <a:solidFill>
                  <a:schemeClr val="accent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  <a:cs typeface="Arial" panose="020B0604020202020204" pitchFamily="34" charset="0"/>
              </a:rPr>
              <a:t>MyBatis</a:t>
            </a:r>
            <a:endParaRPr lang="zh-CN" altLang="en-US" sz="6600" cap="all" dirty="0">
              <a:solidFill>
                <a:schemeClr val="accent1"/>
              </a:solidFill>
              <a:latin typeface="方正正中黑简体" panose="02000000000000000000" pitchFamily="2" charset="-122"/>
              <a:ea typeface="方正正中黑简体" panose="02000000000000000000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2"/>
          <p:cNvSpPr txBox="1"/>
          <p:nvPr/>
        </p:nvSpPr>
        <p:spPr>
          <a:xfrm>
            <a:off x="352708" y="1096044"/>
            <a:ext cx="11745034" cy="170726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POJO</a:t>
            </a:r>
            <a:r>
              <a:rPr lang="zh-CN" altLang="en-US" sz="2800" dirty="0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实体类</a:t>
            </a:r>
            <a:endParaRPr lang="en-US" altLang="zh-CN" sz="2800" dirty="0"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30000"/>
              </a:lnSpc>
            </a:pPr>
            <a:endParaRPr lang="en-US" altLang="zh-CN" sz="2800" dirty="0"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30000"/>
              </a:lnSpc>
            </a:pPr>
            <a:endParaRPr lang="en-US" altLang="zh-CN" sz="2800" dirty="0"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80703" y="266550"/>
            <a:ext cx="2362589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en-US" altLang="zh-CN" sz="2800" b="1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Mybatis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配置</a:t>
            </a:r>
            <a:endParaRPr lang="zh-CN" altLang="en-US" sz="2800" b="1" dirty="0">
              <a:solidFill>
                <a:srgbClr val="E7E6E6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5070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2"/>
          <p:cNvSpPr txBox="1"/>
          <p:nvPr/>
        </p:nvSpPr>
        <p:spPr>
          <a:xfrm>
            <a:off x="352708" y="1096044"/>
            <a:ext cx="11745034" cy="161274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800" dirty="0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配置文件：</a:t>
            </a:r>
            <a:endParaRPr lang="en-US" altLang="zh-CN" sz="2800" dirty="0"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mybatis-config.xml</a:t>
            </a:r>
          </a:p>
          <a:p>
            <a:pPr algn="just">
              <a:lnSpc>
                <a:spcPct val="130000"/>
              </a:lnSpc>
            </a:pPr>
            <a:endParaRPr lang="en-US" altLang="zh-CN" sz="2000" dirty="0"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80703" y="266550"/>
            <a:ext cx="2362589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en-US" altLang="zh-CN" sz="2800" b="1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Mybatis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配置</a:t>
            </a:r>
            <a:endParaRPr lang="zh-CN" altLang="en-US" sz="2800" b="1" dirty="0">
              <a:solidFill>
                <a:srgbClr val="E7E6E6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7597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2"/>
          <p:cNvSpPr txBox="1"/>
          <p:nvPr/>
        </p:nvSpPr>
        <p:spPr>
          <a:xfrm>
            <a:off x="352708" y="1096044"/>
            <a:ext cx="11745034" cy="1212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800" dirty="0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日志配置文件：</a:t>
            </a:r>
          </a:p>
          <a:p>
            <a:pPr algn="just">
              <a:lnSpc>
                <a:spcPct val="130000"/>
              </a:lnSpc>
            </a:pPr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log4j.properties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80703" y="266550"/>
            <a:ext cx="2362589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en-US" altLang="zh-CN" sz="2800" b="1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Mybatis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配置</a:t>
            </a:r>
            <a:endParaRPr lang="zh-CN" altLang="en-US" sz="2800" b="1" dirty="0">
              <a:solidFill>
                <a:srgbClr val="E7E6E6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7175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2"/>
          <p:cNvSpPr txBox="1"/>
          <p:nvPr/>
        </p:nvSpPr>
        <p:spPr>
          <a:xfrm>
            <a:off x="352708" y="1096044"/>
            <a:ext cx="11745034" cy="23329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800" dirty="0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映射器接口与映射文件</a:t>
            </a:r>
            <a:endParaRPr lang="en-US" altLang="zh-CN" sz="2800" dirty="0"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30000"/>
              </a:lnSpc>
            </a:pPr>
            <a:endParaRPr lang="en-US" altLang="zh-CN" sz="2800" dirty="0"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30000"/>
              </a:lnSpc>
            </a:pPr>
            <a:endParaRPr lang="en-US" altLang="zh-CN" sz="2800" dirty="0"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30000"/>
              </a:lnSpc>
            </a:pPr>
            <a:endParaRPr lang="en-US" altLang="zh-CN" sz="2800" dirty="0"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80703" y="266550"/>
            <a:ext cx="2362589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en-US" altLang="zh-CN" sz="2800" b="1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Mybatis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配置</a:t>
            </a:r>
            <a:endParaRPr lang="zh-CN" altLang="en-US" sz="2800" b="1" dirty="0">
              <a:solidFill>
                <a:srgbClr val="E7E6E6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5578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2"/>
          <p:cNvSpPr txBox="1"/>
          <p:nvPr/>
        </p:nvSpPr>
        <p:spPr>
          <a:xfrm>
            <a:off x="352708" y="1096044"/>
            <a:ext cx="11745034" cy="17727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800" dirty="0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单例模式生产</a:t>
            </a:r>
            <a:r>
              <a:rPr lang="en-US" altLang="zh-CN" sz="2800" dirty="0" err="1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SqlSessionFactory</a:t>
            </a:r>
            <a:endParaRPr lang="en-US" altLang="zh-CN" sz="2800" dirty="0"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30000"/>
              </a:lnSpc>
            </a:pPr>
            <a:endParaRPr lang="en-US" altLang="zh-CN" sz="2800" dirty="0"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30000"/>
              </a:lnSpc>
            </a:pPr>
            <a:endParaRPr lang="en-US" altLang="zh-CN" sz="2800" dirty="0"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80703" y="266550"/>
            <a:ext cx="2362589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en-US" altLang="zh-CN" sz="2800" b="1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Mybatis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配置</a:t>
            </a:r>
            <a:endParaRPr lang="zh-CN" altLang="en-US" sz="2800" b="1" dirty="0">
              <a:solidFill>
                <a:srgbClr val="E7E6E6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9931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2"/>
          <p:cNvSpPr txBox="1"/>
          <p:nvPr/>
        </p:nvSpPr>
        <p:spPr>
          <a:xfrm>
            <a:off x="352708" y="1096044"/>
            <a:ext cx="11745034" cy="17727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800" dirty="0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通过</a:t>
            </a:r>
            <a:r>
              <a:rPr lang="en-US" altLang="zh-CN" sz="2800" dirty="0" err="1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SqlSessionFactory</a:t>
            </a:r>
            <a:r>
              <a:rPr lang="zh-CN" altLang="en-US" sz="2800" dirty="0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实例产生</a:t>
            </a:r>
            <a:r>
              <a:rPr lang="en-US" altLang="zh-CN" sz="2800" dirty="0" err="1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SqlSessison</a:t>
            </a:r>
            <a:r>
              <a:rPr lang="zh-CN" altLang="en-US" sz="2800" dirty="0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实例</a:t>
            </a:r>
            <a:endParaRPr lang="en-US" altLang="zh-CN" sz="2800" dirty="0"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30000"/>
              </a:lnSpc>
            </a:pPr>
            <a:endParaRPr lang="en-US" altLang="zh-CN" sz="2800" dirty="0"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30000"/>
              </a:lnSpc>
            </a:pPr>
            <a:endParaRPr lang="en-US" altLang="zh-CN" sz="2800" dirty="0"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80703" y="266550"/>
            <a:ext cx="2362589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en-US" altLang="zh-CN" sz="2800" b="1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Mybatis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配置</a:t>
            </a:r>
            <a:endParaRPr lang="zh-CN" altLang="en-US" sz="2800" b="1" dirty="0">
              <a:solidFill>
                <a:srgbClr val="E7E6E6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4479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2"/>
          <p:cNvSpPr txBox="1"/>
          <p:nvPr/>
        </p:nvSpPr>
        <p:spPr>
          <a:xfrm>
            <a:off x="352708" y="1096044"/>
            <a:ext cx="11745034" cy="1212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800" dirty="0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创建</a:t>
            </a:r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main</a:t>
            </a:r>
            <a:r>
              <a:rPr lang="zh-CN" altLang="en-US" sz="2800" dirty="0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方法运行</a:t>
            </a:r>
            <a:endParaRPr lang="en-US" altLang="zh-CN" sz="2800" dirty="0"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30000"/>
              </a:lnSpc>
            </a:pPr>
            <a:endParaRPr lang="en-US" altLang="zh-CN" sz="2800" dirty="0"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80703" y="266550"/>
            <a:ext cx="2362589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en-US" altLang="zh-CN" sz="2800" b="1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Mybatis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配置</a:t>
            </a:r>
            <a:endParaRPr lang="zh-CN" altLang="en-US" sz="2800" b="1" dirty="0">
              <a:solidFill>
                <a:srgbClr val="E7E6E6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8900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任意多边形 20"/>
          <p:cNvSpPr/>
          <p:nvPr/>
        </p:nvSpPr>
        <p:spPr>
          <a:xfrm>
            <a:off x="1588" y="3616325"/>
            <a:ext cx="12855576" cy="3615185"/>
          </a:xfrm>
          <a:custGeom>
            <a:avLst/>
            <a:gdLst>
              <a:gd name="connsiteX0" fmla="*/ 0 w 6907593"/>
              <a:gd name="connsiteY0" fmla="*/ 0 h 1776503"/>
              <a:gd name="connsiteX1" fmla="*/ 6907593 w 6907593"/>
              <a:gd name="connsiteY1" fmla="*/ 1776503 h 1776503"/>
              <a:gd name="connsiteX2" fmla="*/ 0 w 6907593"/>
              <a:gd name="connsiteY2" fmla="*/ 1776503 h 1776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7593" h="1776503">
                <a:moveTo>
                  <a:pt x="0" y="0"/>
                </a:moveTo>
                <a:lnTo>
                  <a:pt x="6907593" y="1776503"/>
                </a:lnTo>
                <a:lnTo>
                  <a:pt x="0" y="1776503"/>
                </a:lnTo>
                <a:close/>
              </a:path>
            </a:pathLst>
          </a:custGeom>
          <a:solidFill>
            <a:schemeClr val="accent2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 flipH="1">
            <a:off x="4917581" y="5841531"/>
            <a:ext cx="7939583" cy="1390226"/>
          </a:xfrm>
          <a:custGeom>
            <a:avLst/>
            <a:gdLst>
              <a:gd name="connsiteX0" fmla="*/ 0 w 6907593"/>
              <a:gd name="connsiteY0" fmla="*/ 0 h 1776503"/>
              <a:gd name="connsiteX1" fmla="*/ 6907593 w 6907593"/>
              <a:gd name="connsiteY1" fmla="*/ 1776503 h 1776503"/>
              <a:gd name="connsiteX2" fmla="*/ 0 w 6907593"/>
              <a:gd name="connsiteY2" fmla="*/ 1776503 h 1776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7593" h="1776503">
                <a:moveTo>
                  <a:pt x="0" y="0"/>
                </a:moveTo>
                <a:lnTo>
                  <a:pt x="6907593" y="1776503"/>
                </a:lnTo>
                <a:lnTo>
                  <a:pt x="0" y="177650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11"/>
          <p:cNvSpPr txBox="1"/>
          <p:nvPr/>
        </p:nvSpPr>
        <p:spPr>
          <a:xfrm>
            <a:off x="6212611" y="2680453"/>
            <a:ext cx="3647730" cy="13018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197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</a:t>
            </a:r>
            <a:endParaRPr lang="en-US" altLang="zh-CN" sz="28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63930"/>
            <a:r>
              <a:rPr lang="zh-CN" altLang="en-US" sz="5060" dirty="0">
                <a:solidFill>
                  <a:srgbClr val="F0D0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800" b="1" dirty="0" err="1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Mybatis</a:t>
            </a:r>
            <a:r>
              <a:rPr lang="zh-CN" altLang="en-US" sz="2800" b="1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组件简介</a:t>
            </a:r>
          </a:p>
        </p:txBody>
      </p:sp>
      <p:cxnSp>
        <p:nvCxnSpPr>
          <p:cNvPr id="24" name="直接连接符 23"/>
          <p:cNvCxnSpPr/>
          <p:nvPr/>
        </p:nvCxnSpPr>
        <p:spPr>
          <a:xfrm flipV="1">
            <a:off x="6023153" y="2542488"/>
            <a:ext cx="0" cy="1997354"/>
          </a:xfrm>
          <a:prstGeom prst="line">
            <a:avLst/>
          </a:prstGeom>
          <a:ln w="127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4052619" y="2505703"/>
            <a:ext cx="1476644" cy="147664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7" name="同心圆 2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1" name="TextBox 13"/>
          <p:cNvSpPr txBox="1"/>
          <p:nvPr/>
        </p:nvSpPr>
        <p:spPr>
          <a:xfrm>
            <a:off x="4234380" y="2737595"/>
            <a:ext cx="1269244" cy="10816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7030" b="1" dirty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03</a:t>
            </a:r>
            <a:endParaRPr lang="zh-CN" altLang="en-US" sz="7030" b="1" dirty="0">
              <a:solidFill>
                <a:schemeClr val="accent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808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/>
      <p:bldP spid="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2"/>
          <p:cNvSpPr txBox="1"/>
          <p:nvPr/>
        </p:nvSpPr>
        <p:spPr>
          <a:xfrm>
            <a:off x="352708" y="1096044"/>
            <a:ext cx="11745034" cy="17727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800" dirty="0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创建</a:t>
            </a:r>
            <a:r>
              <a:rPr lang="en-US" altLang="zh-CN" sz="2800" dirty="0" err="1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SqlSessionFactory</a:t>
            </a:r>
            <a:r>
              <a:rPr lang="zh-CN" altLang="en-US" sz="2800" dirty="0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，创建之后其就失去了作用，所以他只能存在于创建</a:t>
            </a:r>
            <a:r>
              <a:rPr lang="en-US" altLang="zh-CN" sz="2800" dirty="0" err="1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SqlSessionFactory</a:t>
            </a:r>
            <a:r>
              <a:rPr lang="zh-CN" altLang="en-US" sz="2800" dirty="0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的方法中，而不需要长期存在</a:t>
            </a:r>
            <a:endParaRPr lang="en-US" altLang="zh-CN" sz="2800" dirty="0"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30000"/>
              </a:lnSpc>
            </a:pPr>
            <a:endParaRPr lang="en-US" altLang="zh-CN" sz="2800" dirty="0"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80703" y="266550"/>
            <a:ext cx="4737983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en-US" altLang="zh-CN" sz="2800" b="1" dirty="0" err="1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SqlSessionFactoryBuilder</a:t>
            </a:r>
            <a:endParaRPr lang="zh-CN" altLang="en-US" sz="2800" b="1" dirty="0">
              <a:solidFill>
                <a:srgbClr val="E7E6E6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8467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2"/>
          <p:cNvSpPr txBox="1"/>
          <p:nvPr/>
        </p:nvSpPr>
        <p:spPr>
          <a:xfrm>
            <a:off x="352708" y="1096044"/>
            <a:ext cx="11745034" cy="45735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800" dirty="0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可以被认为是一个数据库连接池，他的作用是创建</a:t>
            </a:r>
            <a:r>
              <a:rPr lang="en-US" altLang="zh-CN" sz="2800" dirty="0" err="1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SqlSession</a:t>
            </a:r>
            <a:r>
              <a:rPr lang="zh-CN" altLang="en-US" sz="2800" dirty="0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接口对象。</a:t>
            </a:r>
            <a:r>
              <a:rPr lang="en-US" altLang="zh-CN" sz="2800" dirty="0" err="1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Mybatis</a:t>
            </a:r>
            <a:r>
              <a:rPr lang="zh-CN" altLang="en-US" sz="2800" dirty="0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的本质就是对数据库的操作，所以</a:t>
            </a:r>
            <a:r>
              <a:rPr lang="en-US" altLang="zh-CN" sz="2800" b="1" dirty="0" err="1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SqlSessionFactory</a:t>
            </a:r>
            <a:r>
              <a:rPr lang="zh-CN" altLang="en-US" sz="2800" b="1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存在于整个</a:t>
            </a:r>
            <a:r>
              <a:rPr lang="en-US" altLang="zh-CN" sz="2800" b="1" dirty="0" err="1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Mybatis</a:t>
            </a:r>
            <a:r>
              <a:rPr lang="zh-CN" altLang="en-US" sz="2800" b="1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的应用之中，一旦创建就要长期保存，直至应用关闭。</a:t>
            </a:r>
            <a:endParaRPr lang="en-US" altLang="zh-CN" sz="2800" b="1" dirty="0">
              <a:solidFill>
                <a:srgbClr val="E7E6E6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just">
              <a:lnSpc>
                <a:spcPct val="130000"/>
              </a:lnSpc>
            </a:pPr>
            <a:endParaRPr lang="en-US" altLang="zh-CN" sz="2800" b="1" dirty="0">
              <a:solidFill>
                <a:srgbClr val="E7E6E6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2800" b="1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由于</a:t>
            </a:r>
            <a:r>
              <a:rPr lang="en-US" altLang="zh-CN" sz="2800" b="1" dirty="0" err="1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SqlSessionFactory</a:t>
            </a:r>
            <a:r>
              <a:rPr lang="zh-CN" altLang="en-US" sz="2800" b="1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是一个对数据库的连接池，故其占据着数据库的连接资源，如果创建多个</a:t>
            </a:r>
            <a:r>
              <a:rPr lang="en-US" altLang="zh-CN" sz="2800" b="1" dirty="0" err="1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SqlSessionFactory</a:t>
            </a:r>
            <a:r>
              <a:rPr lang="zh-CN" altLang="en-US" sz="2800" b="1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就存在多个数据库连接池，不利于数据库资源的控制，并消耗大量的资源，以致出现宕机的情况。因此我们往往希望</a:t>
            </a:r>
            <a:r>
              <a:rPr lang="en-US" altLang="zh-CN" sz="2800" b="1" dirty="0" err="1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SqlSessionFactory</a:t>
            </a:r>
            <a:r>
              <a:rPr lang="zh-CN" altLang="en-US" sz="2800" b="1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作为一个单例，在应用中被共享。</a:t>
            </a:r>
            <a:endParaRPr lang="en-US" altLang="zh-CN" sz="2800" dirty="0"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80703" y="266550"/>
            <a:ext cx="3449169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en-US" altLang="zh-CN" sz="2800" b="1" dirty="0" err="1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SqlSessionFactory</a:t>
            </a:r>
            <a:endParaRPr lang="zh-CN" altLang="en-US" sz="2800" b="1" dirty="0">
              <a:solidFill>
                <a:srgbClr val="E7E6E6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8591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H_Number_1"/>
          <p:cNvSpPr/>
          <p:nvPr>
            <p:custDataLst>
              <p:tags r:id="rId2"/>
            </p:custDataLst>
          </p:nvPr>
        </p:nvSpPr>
        <p:spPr>
          <a:xfrm>
            <a:off x="3191202" y="2019852"/>
            <a:ext cx="468220" cy="565026"/>
          </a:xfrm>
          <a:custGeom>
            <a:avLst/>
            <a:gdLst>
              <a:gd name="connsiteX0" fmla="*/ 167526 w 335051"/>
              <a:gd name="connsiteY0" fmla="*/ 0 h 404441"/>
              <a:gd name="connsiteX1" fmla="*/ 285984 w 335051"/>
              <a:gd name="connsiteY1" fmla="*/ 49067 h 404441"/>
              <a:gd name="connsiteX2" fmla="*/ 285984 w 335051"/>
              <a:gd name="connsiteY2" fmla="*/ 285983 h 404441"/>
              <a:gd name="connsiteX3" fmla="*/ 167526 w 335051"/>
              <a:gd name="connsiteY3" fmla="*/ 404441 h 404441"/>
              <a:gd name="connsiteX4" fmla="*/ 49068 w 335051"/>
              <a:gd name="connsiteY4" fmla="*/ 285983 h 404441"/>
              <a:gd name="connsiteX5" fmla="*/ 49068 w 335051"/>
              <a:gd name="connsiteY5" fmla="*/ 49067 h 404441"/>
              <a:gd name="connsiteX6" fmla="*/ 167526 w 335051"/>
              <a:gd name="connsiteY6" fmla="*/ 0 h 40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051" h="404441">
                <a:moveTo>
                  <a:pt x="167526" y="0"/>
                </a:moveTo>
                <a:cubicBezTo>
                  <a:pt x="210400" y="0"/>
                  <a:pt x="253273" y="16355"/>
                  <a:pt x="285984" y="49067"/>
                </a:cubicBezTo>
                <a:cubicBezTo>
                  <a:pt x="351407" y="114490"/>
                  <a:pt x="351407" y="220560"/>
                  <a:pt x="285984" y="285983"/>
                </a:cubicBezTo>
                <a:lnTo>
                  <a:pt x="167526" y="404441"/>
                </a:lnTo>
                <a:lnTo>
                  <a:pt x="49068" y="285983"/>
                </a:lnTo>
                <a:cubicBezTo>
                  <a:pt x="-16355" y="220560"/>
                  <a:pt x="-16355" y="114490"/>
                  <a:pt x="49068" y="49067"/>
                </a:cubicBezTo>
                <a:cubicBezTo>
                  <a:pt x="81780" y="16355"/>
                  <a:pt x="124653" y="0"/>
                  <a:pt x="167526" y="0"/>
                </a:cubicBez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bIns="113886" anchor="ctr"/>
          <a:lstStyle/>
          <a:p>
            <a:pPr algn="ctr">
              <a:defRPr/>
            </a:pPr>
            <a:r>
              <a:rPr lang="en-US" altLang="zh-CN" sz="2530" b="1" kern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  <a:endParaRPr lang="zh-CN" altLang="en-US" sz="2530" b="1" kern="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MH_Entry_1"/>
          <p:cNvSpPr/>
          <p:nvPr>
            <p:custDataLst>
              <p:tags r:id="rId3"/>
            </p:custDataLst>
          </p:nvPr>
        </p:nvSpPr>
        <p:spPr>
          <a:xfrm>
            <a:off x="3454088" y="2037037"/>
            <a:ext cx="4481905" cy="565026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D7D7D7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772" tIns="0" rIns="0" bIns="37962" numCol="1" spcCol="0" rtlCol="0" fromWordArt="0" anchor="ctr" anchorCtr="0" forceAA="0" compatLnSpc="1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dirty="0" err="1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MyBatis</a:t>
            </a:r>
            <a:r>
              <a:rPr lang="zh-CN" altLang="en-US" sz="2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介绍</a:t>
            </a:r>
            <a:endParaRPr lang="en-US" altLang="zh-CN" sz="24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7" name="MH_Number_2"/>
          <p:cNvSpPr/>
          <p:nvPr>
            <p:custDataLst>
              <p:tags r:id="rId4"/>
            </p:custDataLst>
          </p:nvPr>
        </p:nvSpPr>
        <p:spPr>
          <a:xfrm>
            <a:off x="3191202" y="2811936"/>
            <a:ext cx="468220" cy="565026"/>
          </a:xfrm>
          <a:custGeom>
            <a:avLst/>
            <a:gdLst>
              <a:gd name="connsiteX0" fmla="*/ 167526 w 335051"/>
              <a:gd name="connsiteY0" fmla="*/ 0 h 404441"/>
              <a:gd name="connsiteX1" fmla="*/ 285984 w 335051"/>
              <a:gd name="connsiteY1" fmla="*/ 49067 h 404441"/>
              <a:gd name="connsiteX2" fmla="*/ 285984 w 335051"/>
              <a:gd name="connsiteY2" fmla="*/ 285983 h 404441"/>
              <a:gd name="connsiteX3" fmla="*/ 167526 w 335051"/>
              <a:gd name="connsiteY3" fmla="*/ 404441 h 404441"/>
              <a:gd name="connsiteX4" fmla="*/ 49068 w 335051"/>
              <a:gd name="connsiteY4" fmla="*/ 285983 h 404441"/>
              <a:gd name="connsiteX5" fmla="*/ 49068 w 335051"/>
              <a:gd name="connsiteY5" fmla="*/ 49067 h 404441"/>
              <a:gd name="connsiteX6" fmla="*/ 167526 w 335051"/>
              <a:gd name="connsiteY6" fmla="*/ 0 h 40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051" h="404441">
                <a:moveTo>
                  <a:pt x="167526" y="0"/>
                </a:moveTo>
                <a:cubicBezTo>
                  <a:pt x="210400" y="0"/>
                  <a:pt x="253273" y="16355"/>
                  <a:pt x="285984" y="49067"/>
                </a:cubicBezTo>
                <a:cubicBezTo>
                  <a:pt x="351407" y="114490"/>
                  <a:pt x="351407" y="220560"/>
                  <a:pt x="285984" y="285983"/>
                </a:cubicBezTo>
                <a:lnTo>
                  <a:pt x="167526" y="404441"/>
                </a:lnTo>
                <a:lnTo>
                  <a:pt x="49068" y="285983"/>
                </a:lnTo>
                <a:cubicBezTo>
                  <a:pt x="-16355" y="220560"/>
                  <a:pt x="-16355" y="114490"/>
                  <a:pt x="49068" y="49067"/>
                </a:cubicBezTo>
                <a:cubicBezTo>
                  <a:pt x="81780" y="16355"/>
                  <a:pt x="124653" y="0"/>
                  <a:pt x="167526" y="0"/>
                </a:cubicBez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bIns="113886" anchor="ctr"/>
          <a:lstStyle/>
          <a:p>
            <a:pPr algn="ctr">
              <a:defRPr/>
            </a:pPr>
            <a:r>
              <a:rPr lang="en-US" altLang="zh-CN" sz="2530" b="1" ker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2</a:t>
            </a:r>
            <a:endParaRPr lang="zh-CN" altLang="en-US" sz="2530" b="1" kern="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8" name="MH_Entry_2"/>
          <p:cNvSpPr/>
          <p:nvPr>
            <p:custDataLst>
              <p:tags r:id="rId5"/>
            </p:custDataLst>
          </p:nvPr>
        </p:nvSpPr>
        <p:spPr>
          <a:xfrm>
            <a:off x="3454088" y="2829124"/>
            <a:ext cx="4481905" cy="565026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D7D7D7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772" tIns="0" rIns="0" bIns="37962" numCol="1" spcCol="0" rtlCol="0" fromWordArt="0" anchor="ctr" anchorCtr="0" forceAA="0" compatLnSpc="1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dirty="0" err="1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MyBatis</a:t>
            </a:r>
            <a:r>
              <a:rPr lang="zh-CN" altLang="en-US" sz="2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配置</a:t>
            </a:r>
            <a:endParaRPr lang="en-US" altLang="zh-CN" sz="24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0" name="MH_Number_3"/>
          <p:cNvSpPr/>
          <p:nvPr>
            <p:custDataLst>
              <p:tags r:id="rId6"/>
            </p:custDataLst>
          </p:nvPr>
        </p:nvSpPr>
        <p:spPr>
          <a:xfrm>
            <a:off x="3191202" y="3682183"/>
            <a:ext cx="468220" cy="565026"/>
          </a:xfrm>
          <a:custGeom>
            <a:avLst/>
            <a:gdLst>
              <a:gd name="connsiteX0" fmla="*/ 167526 w 335051"/>
              <a:gd name="connsiteY0" fmla="*/ 0 h 404441"/>
              <a:gd name="connsiteX1" fmla="*/ 285984 w 335051"/>
              <a:gd name="connsiteY1" fmla="*/ 49067 h 404441"/>
              <a:gd name="connsiteX2" fmla="*/ 285984 w 335051"/>
              <a:gd name="connsiteY2" fmla="*/ 285983 h 404441"/>
              <a:gd name="connsiteX3" fmla="*/ 167526 w 335051"/>
              <a:gd name="connsiteY3" fmla="*/ 404441 h 404441"/>
              <a:gd name="connsiteX4" fmla="*/ 49068 w 335051"/>
              <a:gd name="connsiteY4" fmla="*/ 285983 h 404441"/>
              <a:gd name="connsiteX5" fmla="*/ 49068 w 335051"/>
              <a:gd name="connsiteY5" fmla="*/ 49067 h 404441"/>
              <a:gd name="connsiteX6" fmla="*/ 167526 w 335051"/>
              <a:gd name="connsiteY6" fmla="*/ 0 h 40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051" h="404441">
                <a:moveTo>
                  <a:pt x="167526" y="0"/>
                </a:moveTo>
                <a:cubicBezTo>
                  <a:pt x="210400" y="0"/>
                  <a:pt x="253273" y="16355"/>
                  <a:pt x="285984" y="49067"/>
                </a:cubicBezTo>
                <a:cubicBezTo>
                  <a:pt x="351407" y="114490"/>
                  <a:pt x="351407" y="220560"/>
                  <a:pt x="285984" y="285983"/>
                </a:cubicBezTo>
                <a:lnTo>
                  <a:pt x="167526" y="404441"/>
                </a:lnTo>
                <a:lnTo>
                  <a:pt x="49068" y="285983"/>
                </a:lnTo>
                <a:cubicBezTo>
                  <a:pt x="-16355" y="220560"/>
                  <a:pt x="-16355" y="114490"/>
                  <a:pt x="49068" y="49067"/>
                </a:cubicBezTo>
                <a:cubicBezTo>
                  <a:pt x="81780" y="16355"/>
                  <a:pt x="124653" y="0"/>
                  <a:pt x="167526" y="0"/>
                </a:cubicBez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bIns="113886" anchor="ctr"/>
          <a:lstStyle/>
          <a:p>
            <a:pPr algn="ctr">
              <a:defRPr/>
            </a:pPr>
            <a:r>
              <a:rPr lang="en-US" altLang="zh-CN" sz="2530" b="1" ker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3</a:t>
            </a:r>
            <a:endParaRPr lang="zh-CN" altLang="en-US" sz="2530" b="1" kern="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1" name="MH_Entry_3"/>
          <p:cNvSpPr/>
          <p:nvPr>
            <p:custDataLst>
              <p:tags r:id="rId7"/>
            </p:custDataLst>
          </p:nvPr>
        </p:nvSpPr>
        <p:spPr>
          <a:xfrm>
            <a:off x="3454088" y="3699371"/>
            <a:ext cx="4481905" cy="565026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D7D7D7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772" tIns="0" rIns="0" bIns="37962" numCol="1" spcCol="0" rtlCol="0" fromWordArt="0" anchor="ctr" anchorCtr="0" forceAA="0" compatLnSpc="1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dirty="0" err="1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MyBatis</a:t>
            </a:r>
            <a:r>
              <a:rPr lang="zh-CN" altLang="en-US" sz="2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组件简介</a:t>
            </a:r>
            <a:endParaRPr lang="en-US" altLang="zh-CN" sz="24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MH_Others_1"/>
          <p:cNvSpPr/>
          <p:nvPr>
            <p:custDataLst>
              <p:tags r:id="rId8"/>
            </p:custDataLst>
          </p:nvPr>
        </p:nvSpPr>
        <p:spPr>
          <a:xfrm>
            <a:off x="10354634" y="448"/>
            <a:ext cx="2502971" cy="72317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59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</a:t>
            </a:r>
            <a:endParaRPr lang="en-US" altLang="zh-CN" sz="759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zh-CN" altLang="en-US" sz="759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录</a:t>
            </a:r>
          </a:p>
        </p:txBody>
      </p:sp>
      <p:sp>
        <p:nvSpPr>
          <p:cNvPr id="17" name="MH_Others_2"/>
          <p:cNvSpPr/>
          <p:nvPr>
            <p:custDataLst>
              <p:tags r:id="rId9"/>
            </p:custDataLst>
          </p:nvPr>
        </p:nvSpPr>
        <p:spPr>
          <a:xfrm>
            <a:off x="10192568" y="-14857"/>
            <a:ext cx="88629" cy="72507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2"/>
          <p:cNvSpPr txBox="1"/>
          <p:nvPr/>
        </p:nvSpPr>
        <p:spPr>
          <a:xfrm>
            <a:off x="352708" y="1096044"/>
            <a:ext cx="11745034" cy="34532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800" dirty="0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若</a:t>
            </a:r>
            <a:r>
              <a:rPr lang="en-US" altLang="zh-CN" sz="2800" dirty="0" err="1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SqlSessionFactory</a:t>
            </a:r>
            <a:r>
              <a:rPr lang="zh-CN" altLang="en-US" sz="2800" dirty="0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相当于连接池，那么</a:t>
            </a:r>
            <a:r>
              <a:rPr lang="en-US" altLang="zh-CN" sz="2800" dirty="0" err="1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SqlSession</a:t>
            </a:r>
            <a:r>
              <a:rPr lang="zh-CN" altLang="en-US" sz="2800" dirty="0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就相当于一个数据库连接（</a:t>
            </a:r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Connection</a:t>
            </a:r>
            <a:r>
              <a:rPr lang="zh-CN" altLang="en-US" sz="2800" dirty="0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对象），可以在一个事务中执行多条</a:t>
            </a:r>
            <a:r>
              <a:rPr lang="en-US" altLang="zh-CN" sz="2800" dirty="0" err="1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sql</a:t>
            </a:r>
            <a:r>
              <a:rPr lang="zh-CN" altLang="en-US" sz="2800" dirty="0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语句，然后通过他执行</a:t>
            </a:r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commit</a:t>
            </a:r>
            <a:r>
              <a:rPr lang="zh-CN" altLang="en-US" sz="2800" dirty="0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rollback</a:t>
            </a:r>
            <a:r>
              <a:rPr lang="zh-CN" altLang="en-US" sz="2800" dirty="0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等方法，提交或回滚事务。所以其存活在一个业务请求中，处理完整个请求应该关闭这条连接，让他归还给</a:t>
            </a:r>
            <a:r>
              <a:rPr lang="en-US" altLang="zh-CN" sz="2800" dirty="0" err="1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SqlSessionFactory</a:t>
            </a:r>
            <a:r>
              <a:rPr lang="zh-CN" altLang="en-US" sz="2800" dirty="0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，否则数据库资源被耗光，导致系统瘫痪，故使用</a:t>
            </a:r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try-catch-finally</a:t>
            </a:r>
            <a:r>
              <a:rPr lang="zh-CN" altLang="en-US" sz="2800" dirty="0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语句保证其正确关闭</a:t>
            </a:r>
            <a:endParaRPr lang="en-US" altLang="zh-CN" sz="2800" dirty="0"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80703" y="266550"/>
            <a:ext cx="2110340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en-US" altLang="zh-CN" sz="2800" b="1" dirty="0" err="1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SqlSession</a:t>
            </a:r>
            <a:endParaRPr lang="zh-CN" altLang="en-US" sz="2800" b="1" dirty="0">
              <a:solidFill>
                <a:srgbClr val="E7E6E6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60362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2"/>
          <p:cNvSpPr txBox="1"/>
          <p:nvPr/>
        </p:nvSpPr>
        <p:spPr>
          <a:xfrm>
            <a:off x="352708" y="1096044"/>
            <a:ext cx="11745034" cy="23329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800" dirty="0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是一个接口，由</a:t>
            </a:r>
            <a:r>
              <a:rPr lang="en-US" altLang="zh-CN" sz="2800" dirty="0" err="1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SqlSession</a:t>
            </a:r>
            <a:r>
              <a:rPr lang="zh-CN" altLang="en-US" sz="2800" dirty="0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所创建，其最大生命周期最多和</a:t>
            </a:r>
            <a:r>
              <a:rPr lang="en-US" altLang="zh-CN" sz="2800" dirty="0" err="1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SqlSession</a:t>
            </a:r>
            <a:r>
              <a:rPr lang="zh-CN" altLang="en-US" sz="2800" dirty="0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保持一致，如果</a:t>
            </a:r>
            <a:r>
              <a:rPr lang="en-US" altLang="zh-CN" sz="2800" dirty="0" err="1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SqlSession</a:t>
            </a:r>
            <a:r>
              <a:rPr lang="zh-CN" altLang="en-US" sz="2800" dirty="0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关闭，他的数据库连接资源也会消失。</a:t>
            </a:r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Mapper</a:t>
            </a:r>
            <a:r>
              <a:rPr lang="zh-CN" altLang="en-US" sz="2800" dirty="0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代表的是一个请求中的业务处理，所以它应该在一个请求中，一旦处理完了，就废弃掉。</a:t>
            </a:r>
            <a:endParaRPr lang="en-US" altLang="zh-CN" sz="2800" dirty="0"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80703" y="266550"/>
            <a:ext cx="1608600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en-US" altLang="zh-CN" sz="2800" b="1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Mapper</a:t>
            </a:r>
            <a:endParaRPr lang="zh-CN" altLang="en-US" sz="2800" b="1" dirty="0">
              <a:solidFill>
                <a:srgbClr val="E7E6E6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0371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任意多边形 20"/>
          <p:cNvSpPr/>
          <p:nvPr/>
        </p:nvSpPr>
        <p:spPr>
          <a:xfrm>
            <a:off x="1588" y="3616325"/>
            <a:ext cx="12855576" cy="3615185"/>
          </a:xfrm>
          <a:custGeom>
            <a:avLst/>
            <a:gdLst>
              <a:gd name="connsiteX0" fmla="*/ 0 w 6907593"/>
              <a:gd name="connsiteY0" fmla="*/ 0 h 1776503"/>
              <a:gd name="connsiteX1" fmla="*/ 6907593 w 6907593"/>
              <a:gd name="connsiteY1" fmla="*/ 1776503 h 1776503"/>
              <a:gd name="connsiteX2" fmla="*/ 0 w 6907593"/>
              <a:gd name="connsiteY2" fmla="*/ 1776503 h 1776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7593" h="1776503">
                <a:moveTo>
                  <a:pt x="0" y="0"/>
                </a:moveTo>
                <a:lnTo>
                  <a:pt x="6907593" y="1776503"/>
                </a:lnTo>
                <a:lnTo>
                  <a:pt x="0" y="1776503"/>
                </a:lnTo>
                <a:close/>
              </a:path>
            </a:pathLst>
          </a:custGeom>
          <a:solidFill>
            <a:schemeClr val="accent2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 flipH="1">
            <a:off x="4917581" y="5841531"/>
            <a:ext cx="7939583" cy="1390226"/>
          </a:xfrm>
          <a:custGeom>
            <a:avLst/>
            <a:gdLst>
              <a:gd name="connsiteX0" fmla="*/ 0 w 6907593"/>
              <a:gd name="connsiteY0" fmla="*/ 0 h 1776503"/>
              <a:gd name="connsiteX1" fmla="*/ 6907593 w 6907593"/>
              <a:gd name="connsiteY1" fmla="*/ 1776503 h 1776503"/>
              <a:gd name="connsiteX2" fmla="*/ 0 w 6907593"/>
              <a:gd name="connsiteY2" fmla="*/ 1776503 h 1776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7593" h="1776503">
                <a:moveTo>
                  <a:pt x="0" y="0"/>
                </a:moveTo>
                <a:lnTo>
                  <a:pt x="6907593" y="1776503"/>
                </a:lnTo>
                <a:lnTo>
                  <a:pt x="0" y="177650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11"/>
          <p:cNvSpPr txBox="1"/>
          <p:nvPr/>
        </p:nvSpPr>
        <p:spPr>
          <a:xfrm>
            <a:off x="6212611" y="2680453"/>
            <a:ext cx="3137975" cy="13018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197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  <a:endParaRPr lang="en-US" altLang="zh-CN" sz="28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ctr"/>
            <a:r>
              <a:rPr lang="zh-CN" altLang="en-US" sz="5060" dirty="0">
                <a:solidFill>
                  <a:srgbClr val="F0D0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3200" dirty="0" err="1">
                <a:solidFill>
                  <a:srgbClr val="5353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sz="3200" dirty="0">
                <a:solidFill>
                  <a:srgbClr val="5353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en-US" altLang="zh-CN" sz="5060" dirty="0">
              <a:solidFill>
                <a:srgbClr val="5353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V="1">
            <a:off x="6023153" y="2542488"/>
            <a:ext cx="0" cy="1997354"/>
          </a:xfrm>
          <a:prstGeom prst="line">
            <a:avLst/>
          </a:prstGeom>
          <a:ln w="127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4052619" y="2505703"/>
            <a:ext cx="1476644" cy="147664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7" name="同心圆 2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1" name="TextBox 13"/>
          <p:cNvSpPr txBox="1"/>
          <p:nvPr/>
        </p:nvSpPr>
        <p:spPr>
          <a:xfrm>
            <a:off x="4234380" y="2737595"/>
            <a:ext cx="1269244" cy="10816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7030" b="1" dirty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01</a:t>
            </a:r>
            <a:endParaRPr lang="zh-CN" altLang="en-US" sz="7030" b="1" dirty="0">
              <a:solidFill>
                <a:schemeClr val="accent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2"/>
          <p:cNvSpPr txBox="1"/>
          <p:nvPr/>
        </p:nvSpPr>
        <p:spPr>
          <a:xfrm>
            <a:off x="372973" y="1096045"/>
            <a:ext cx="11745034" cy="401340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800" dirty="0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持久层可以将业务数据存储到磁盘，具备长期存储能力，一般执行持久任务的是数据库系统，比价廉价，他的缺点就是慢，慢是相对于内存而言的，对于一般管理系统而言，慢的问题是不存在的，但对于互联网秒杀场景下，每秒需要执行成千上万次数据操作，慢是不能承受的，极有可能导致宕机，在这样的场景下考虑使用</a:t>
            </a:r>
            <a:r>
              <a:rPr lang="en-US" altLang="zh-CN" sz="2800" dirty="0" err="1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Redis</a:t>
            </a:r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(</a:t>
            </a:r>
            <a:r>
              <a:rPr lang="en-US" altLang="zh-CN" sz="2800" dirty="0" err="1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NoSQL</a:t>
            </a:r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)</a:t>
            </a:r>
          </a:p>
          <a:p>
            <a:pPr algn="just">
              <a:lnSpc>
                <a:spcPct val="130000"/>
              </a:lnSpc>
            </a:pPr>
            <a:endParaRPr lang="en-US" altLang="zh-CN" sz="2800" dirty="0"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Java</a:t>
            </a:r>
            <a:r>
              <a:rPr lang="zh-CN" altLang="en-US" sz="2800" dirty="0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应用可以使用</a:t>
            </a:r>
            <a:r>
              <a:rPr lang="en-US" altLang="zh-CN" sz="2800" dirty="0" err="1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MyBatis</a:t>
            </a:r>
            <a:r>
              <a:rPr lang="zh-CN" altLang="en-US" sz="2800" dirty="0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框架访问数据库，构建应用系统。</a:t>
            </a:r>
            <a:endParaRPr lang="en-US" altLang="zh-CN" sz="2800" dirty="0"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80577" y="266550"/>
            <a:ext cx="2672994" cy="589818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marL="0" lvl="1" algn="ctr"/>
            <a:r>
              <a:rPr lang="en-US" altLang="zh-CN" sz="3200" b="1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Mybatis</a:t>
            </a:r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介绍</a:t>
            </a:r>
            <a:endParaRPr lang="en-US" altLang="zh-CN" sz="5060" dirty="0">
              <a:solidFill>
                <a:srgbClr val="5353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2"/>
          <p:cNvSpPr txBox="1"/>
          <p:nvPr/>
        </p:nvSpPr>
        <p:spPr>
          <a:xfrm>
            <a:off x="372973" y="1096045"/>
            <a:ext cx="11745034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MyBatis</a:t>
            </a:r>
            <a:r>
              <a:rPr lang="zh-CN" altLang="zh-CN" sz="2800" dirty="0"/>
              <a:t>的前身</a:t>
            </a:r>
            <a:r>
              <a:rPr lang="en-US" altLang="zh-CN" sz="2800" dirty="0"/>
              <a:t>Apache</a:t>
            </a:r>
            <a:r>
              <a:rPr lang="zh-CN" altLang="zh-CN" sz="2800" dirty="0"/>
              <a:t>开源项目</a:t>
            </a:r>
            <a:r>
              <a:rPr lang="en-US" altLang="zh-CN" sz="2800" dirty="0" err="1"/>
              <a:t>iBatis</a:t>
            </a:r>
            <a:r>
              <a:rPr lang="zh-CN" altLang="zh-CN" sz="2800" dirty="0"/>
              <a:t>（</a:t>
            </a:r>
            <a:r>
              <a:rPr lang="en-US" altLang="zh-CN" sz="2800" dirty="0"/>
              <a:t>internet</a:t>
            </a:r>
            <a:r>
              <a:rPr lang="zh-CN" altLang="zh-CN" sz="2800" dirty="0"/>
              <a:t>，</a:t>
            </a:r>
            <a:r>
              <a:rPr lang="en-US" altLang="zh-CN" sz="2800" dirty="0" err="1"/>
              <a:t>abatis</a:t>
            </a:r>
            <a:r>
              <a:rPr lang="en-US" altLang="zh-CN" sz="2800" dirty="0"/>
              <a:t> </a:t>
            </a:r>
            <a:r>
              <a:rPr lang="zh-CN" altLang="zh-CN" sz="2800" dirty="0"/>
              <a:t>基于</a:t>
            </a:r>
            <a:r>
              <a:rPr lang="en-US" altLang="zh-CN" sz="2800" dirty="0"/>
              <a:t>java</a:t>
            </a:r>
            <a:r>
              <a:rPr lang="zh-CN" altLang="zh-CN" sz="2800" dirty="0"/>
              <a:t>的持久层框架）。</a:t>
            </a:r>
            <a:r>
              <a:rPr lang="en-US" altLang="zh-CN" sz="2800" dirty="0"/>
              <a:t>2010 </a:t>
            </a:r>
            <a:r>
              <a:rPr lang="en-US" altLang="zh-CN" sz="2800" dirty="0" err="1"/>
              <a:t>iBatis</a:t>
            </a:r>
            <a:r>
              <a:rPr lang="zh-CN" altLang="zh-CN" sz="2800" dirty="0"/>
              <a:t>项目由</a:t>
            </a:r>
            <a:r>
              <a:rPr lang="en-US" altLang="zh-CN" sz="2800" dirty="0"/>
              <a:t>Apache software foundation</a:t>
            </a:r>
            <a:r>
              <a:rPr lang="zh-CN" altLang="zh-CN" sz="2800" dirty="0"/>
              <a:t>迁移到</a:t>
            </a:r>
            <a:r>
              <a:rPr lang="en-US" altLang="zh-CN" sz="2800" dirty="0" err="1"/>
              <a:t>google</a:t>
            </a:r>
            <a:r>
              <a:rPr lang="en-US" altLang="zh-CN" sz="2800" dirty="0"/>
              <a:t> code</a:t>
            </a:r>
            <a:r>
              <a:rPr lang="zh-CN" altLang="zh-CN" sz="2800" dirty="0"/>
              <a:t>，并更名为</a:t>
            </a:r>
            <a:r>
              <a:rPr lang="en-US" altLang="zh-CN" sz="2800" dirty="0" err="1"/>
              <a:t>MyBatis</a:t>
            </a:r>
            <a:r>
              <a:rPr lang="zh-CN" altLang="zh-CN" sz="2800" dirty="0"/>
              <a:t>。</a:t>
            </a:r>
            <a:r>
              <a:rPr lang="en-US" altLang="zh-CN" sz="2800" dirty="0"/>
              <a:t>2013.11</a:t>
            </a:r>
            <a:r>
              <a:rPr lang="zh-CN" altLang="zh-CN" sz="2800" dirty="0"/>
              <a:t>，</a:t>
            </a:r>
            <a:r>
              <a:rPr lang="en-US" altLang="zh-CN" sz="2800" dirty="0" err="1"/>
              <a:t>mybatis</a:t>
            </a:r>
            <a:r>
              <a:rPr lang="zh-CN" altLang="zh-CN" sz="2800" dirty="0"/>
              <a:t>迁移到</a:t>
            </a:r>
            <a:r>
              <a:rPr lang="en-US" altLang="zh-CN" sz="2800" dirty="0" err="1"/>
              <a:t>github</a:t>
            </a:r>
            <a:r>
              <a:rPr lang="zh-CN" altLang="zh-CN" sz="2800" dirty="0"/>
              <a:t>上，目前由</a:t>
            </a:r>
            <a:r>
              <a:rPr lang="en-US" altLang="zh-CN" sz="2800" dirty="0" err="1"/>
              <a:t>GitHub</a:t>
            </a:r>
            <a:r>
              <a:rPr lang="zh-CN" altLang="zh-CN" sz="2800" dirty="0"/>
              <a:t>提供维护。</a:t>
            </a:r>
            <a:endParaRPr lang="en-US" altLang="zh-CN" sz="2800" dirty="0"/>
          </a:p>
          <a:p>
            <a:endParaRPr lang="zh-CN" altLang="zh-CN" sz="2800" dirty="0"/>
          </a:p>
        </p:txBody>
      </p:sp>
      <p:sp>
        <p:nvSpPr>
          <p:cNvPr id="8" name="文本框 7"/>
          <p:cNvSpPr txBox="1"/>
          <p:nvPr/>
        </p:nvSpPr>
        <p:spPr>
          <a:xfrm>
            <a:off x="280577" y="266550"/>
            <a:ext cx="2672994" cy="589818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marL="0" lvl="1" algn="ctr"/>
            <a:r>
              <a:rPr lang="en-US" altLang="zh-CN" sz="3200" b="1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Mybatis</a:t>
            </a:r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介绍</a:t>
            </a:r>
            <a:endParaRPr lang="en-US" altLang="zh-CN" sz="5060" dirty="0">
              <a:solidFill>
                <a:srgbClr val="5353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5889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2"/>
          <p:cNvSpPr txBox="1"/>
          <p:nvPr/>
        </p:nvSpPr>
        <p:spPr>
          <a:xfrm>
            <a:off x="372377" y="1096044"/>
            <a:ext cx="11745034" cy="31085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MyBatis</a:t>
            </a:r>
            <a:r>
              <a:rPr lang="zh-CN" altLang="zh-CN" sz="2800" dirty="0"/>
              <a:t>的优势在于灵活，几乎可以</a:t>
            </a:r>
            <a:r>
              <a:rPr lang="zh-CN" altLang="zh-CN" sz="2800" dirty="0">
                <a:solidFill>
                  <a:srgbClr val="FF0000"/>
                </a:solidFill>
              </a:rPr>
              <a:t>代替</a:t>
            </a:r>
            <a:r>
              <a:rPr lang="en-US" altLang="zh-CN" sz="2800" dirty="0">
                <a:solidFill>
                  <a:srgbClr val="FF0000"/>
                </a:solidFill>
              </a:rPr>
              <a:t>JDBC</a:t>
            </a:r>
            <a:r>
              <a:rPr lang="zh-CN" altLang="zh-CN" sz="2800" dirty="0"/>
              <a:t>，同时提供了接口编程，目前数据访问层</a:t>
            </a:r>
            <a:r>
              <a:rPr lang="en-US" altLang="zh-CN" sz="2800" dirty="0"/>
              <a:t>Dao(Data Access Objects)</a:t>
            </a:r>
            <a:r>
              <a:rPr lang="zh-CN" altLang="zh-CN" sz="2800" dirty="0"/>
              <a:t>是不需要实现类的，他只需要一个接口和</a:t>
            </a:r>
            <a:r>
              <a:rPr lang="en-US" altLang="zh-CN" sz="2800" dirty="0"/>
              <a:t>XML(</a:t>
            </a:r>
            <a:r>
              <a:rPr lang="zh-CN" altLang="zh-CN" sz="2800" dirty="0"/>
              <a:t>或注解</a:t>
            </a:r>
            <a:r>
              <a:rPr lang="en-US" altLang="zh-CN" sz="2800" dirty="0"/>
              <a:t>)</a:t>
            </a:r>
            <a:r>
              <a:rPr lang="zh-CN" altLang="zh-CN" sz="2800" dirty="0"/>
              <a:t>。</a:t>
            </a:r>
            <a:r>
              <a:rPr lang="en-US" altLang="zh-CN" sz="2800" dirty="0" err="1"/>
              <a:t>MyBatis</a:t>
            </a:r>
            <a:r>
              <a:rPr lang="zh-CN" altLang="zh-CN" sz="2800" dirty="0"/>
              <a:t>提供自动映射、动态</a:t>
            </a:r>
            <a:r>
              <a:rPr lang="en-US" altLang="zh-CN" sz="2800" dirty="0"/>
              <a:t>SQL</a:t>
            </a:r>
            <a:r>
              <a:rPr lang="zh-CN" altLang="zh-CN" sz="2800" dirty="0"/>
              <a:t>、级联、缓存、注解、代码和</a:t>
            </a:r>
            <a:r>
              <a:rPr lang="en-US" altLang="zh-CN" sz="2800" dirty="0"/>
              <a:t>SQL</a:t>
            </a:r>
            <a:r>
              <a:rPr lang="zh-CN" altLang="zh-CN" sz="2800" dirty="0"/>
              <a:t>分离等特性，使用方便，同时也可以对</a:t>
            </a:r>
            <a:r>
              <a:rPr lang="en-US" altLang="zh-CN" sz="2800" dirty="0"/>
              <a:t>SQL</a:t>
            </a:r>
            <a:r>
              <a:rPr lang="zh-CN" altLang="zh-CN" sz="2800" dirty="0"/>
              <a:t>进行优化。因为具有封装少，映射多样化，支持存储过程，可以进行</a:t>
            </a:r>
            <a:r>
              <a:rPr lang="en-US" altLang="zh-CN" sz="2800" dirty="0"/>
              <a:t>SQL</a:t>
            </a:r>
            <a:r>
              <a:rPr lang="zh-CN" altLang="zh-CN" sz="2800" dirty="0"/>
              <a:t>优化等特点，使得他取代了</a:t>
            </a:r>
            <a:r>
              <a:rPr lang="en-US" altLang="zh-CN" sz="2800" dirty="0"/>
              <a:t>Hibernate</a:t>
            </a:r>
            <a:r>
              <a:rPr lang="zh-CN" altLang="zh-CN" sz="2800" dirty="0"/>
              <a:t>成为了</a:t>
            </a:r>
            <a:r>
              <a:rPr lang="en-US" altLang="zh-CN" sz="2800" dirty="0"/>
              <a:t>Java</a:t>
            </a:r>
            <a:r>
              <a:rPr lang="zh-CN" altLang="zh-CN" sz="2800" dirty="0"/>
              <a:t>互联网中首选的持久框架</a:t>
            </a:r>
            <a:endParaRPr lang="en-US" altLang="zh-CN" sz="2800" dirty="0"/>
          </a:p>
          <a:p>
            <a:endParaRPr lang="zh-CN" altLang="zh-CN" sz="2800" dirty="0"/>
          </a:p>
        </p:txBody>
      </p:sp>
      <p:sp>
        <p:nvSpPr>
          <p:cNvPr id="8" name="文本框 7"/>
          <p:cNvSpPr txBox="1"/>
          <p:nvPr/>
        </p:nvSpPr>
        <p:spPr>
          <a:xfrm>
            <a:off x="372973" y="266550"/>
            <a:ext cx="2362589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en-US" altLang="zh-CN" sz="2800" b="1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Mybatis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介绍</a:t>
            </a:r>
          </a:p>
        </p:txBody>
      </p:sp>
    </p:spTree>
    <p:extLst>
      <p:ext uri="{BB962C8B-B14F-4D97-AF65-F5344CB8AC3E}">
        <p14:creationId xmlns:p14="http://schemas.microsoft.com/office/powerpoint/2010/main" val="4063560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任意多边形 20"/>
          <p:cNvSpPr/>
          <p:nvPr/>
        </p:nvSpPr>
        <p:spPr>
          <a:xfrm>
            <a:off x="1588" y="3616325"/>
            <a:ext cx="12855576" cy="3615185"/>
          </a:xfrm>
          <a:custGeom>
            <a:avLst/>
            <a:gdLst>
              <a:gd name="connsiteX0" fmla="*/ 0 w 6907593"/>
              <a:gd name="connsiteY0" fmla="*/ 0 h 1776503"/>
              <a:gd name="connsiteX1" fmla="*/ 6907593 w 6907593"/>
              <a:gd name="connsiteY1" fmla="*/ 1776503 h 1776503"/>
              <a:gd name="connsiteX2" fmla="*/ 0 w 6907593"/>
              <a:gd name="connsiteY2" fmla="*/ 1776503 h 1776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7593" h="1776503">
                <a:moveTo>
                  <a:pt x="0" y="0"/>
                </a:moveTo>
                <a:lnTo>
                  <a:pt x="6907593" y="1776503"/>
                </a:lnTo>
                <a:lnTo>
                  <a:pt x="0" y="1776503"/>
                </a:lnTo>
                <a:close/>
              </a:path>
            </a:pathLst>
          </a:custGeom>
          <a:solidFill>
            <a:schemeClr val="accent2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 flipH="1">
            <a:off x="4917581" y="5841531"/>
            <a:ext cx="7939583" cy="1390226"/>
          </a:xfrm>
          <a:custGeom>
            <a:avLst/>
            <a:gdLst>
              <a:gd name="connsiteX0" fmla="*/ 0 w 6907593"/>
              <a:gd name="connsiteY0" fmla="*/ 0 h 1776503"/>
              <a:gd name="connsiteX1" fmla="*/ 6907593 w 6907593"/>
              <a:gd name="connsiteY1" fmla="*/ 1776503 h 1776503"/>
              <a:gd name="connsiteX2" fmla="*/ 0 w 6907593"/>
              <a:gd name="connsiteY2" fmla="*/ 1776503 h 1776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7593" h="1776503">
                <a:moveTo>
                  <a:pt x="0" y="0"/>
                </a:moveTo>
                <a:lnTo>
                  <a:pt x="6907593" y="1776503"/>
                </a:lnTo>
                <a:lnTo>
                  <a:pt x="0" y="177650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11"/>
          <p:cNvSpPr txBox="1"/>
          <p:nvPr/>
        </p:nvSpPr>
        <p:spPr>
          <a:xfrm>
            <a:off x="6212611" y="2680453"/>
            <a:ext cx="3137975" cy="13018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197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  <a:endParaRPr lang="en-US" altLang="zh-CN" sz="28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ctr"/>
            <a:r>
              <a:rPr lang="zh-CN" altLang="en-US" sz="5060" dirty="0">
                <a:solidFill>
                  <a:srgbClr val="F0D0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3200" dirty="0" err="1">
                <a:solidFill>
                  <a:srgbClr val="5353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sz="3200" dirty="0">
                <a:solidFill>
                  <a:srgbClr val="5353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endParaRPr lang="en-US" altLang="zh-CN" sz="5060" dirty="0">
              <a:solidFill>
                <a:srgbClr val="5353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V="1">
            <a:off x="6023153" y="2542488"/>
            <a:ext cx="0" cy="1997354"/>
          </a:xfrm>
          <a:prstGeom prst="line">
            <a:avLst/>
          </a:prstGeom>
          <a:ln w="127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4052619" y="2505703"/>
            <a:ext cx="1476644" cy="147664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7" name="同心圆 2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1" name="TextBox 13"/>
          <p:cNvSpPr txBox="1"/>
          <p:nvPr/>
        </p:nvSpPr>
        <p:spPr>
          <a:xfrm>
            <a:off x="4234380" y="2737595"/>
            <a:ext cx="1269244" cy="10816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7030" b="1" dirty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02</a:t>
            </a:r>
            <a:endParaRPr lang="zh-CN" altLang="en-US" sz="7030" b="1" dirty="0">
              <a:solidFill>
                <a:schemeClr val="accent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80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2"/>
          <p:cNvSpPr txBox="1"/>
          <p:nvPr/>
        </p:nvSpPr>
        <p:spPr>
          <a:xfrm>
            <a:off x="372973" y="1096044"/>
            <a:ext cx="11745034" cy="281307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2800" dirty="0" err="1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  <a:hlinkClick r:id="rId3"/>
              </a:rPr>
              <a:t>Mybatis</a:t>
            </a:r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  <a:hlinkClick r:id="rId3"/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  <a:hlinkClick r:id="rId3"/>
              </a:rPr>
              <a:t>GitHub</a:t>
            </a:r>
            <a:r>
              <a:rPr lang="zh-CN" altLang="en-US" sz="28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  <a:hlinkClick r:id="rId3"/>
              </a:rPr>
              <a:t>地址</a:t>
            </a:r>
            <a:endParaRPr lang="en-US" altLang="zh-CN" sz="28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  <a:hlinkClick r:id="rId3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  <a:hlinkClick r:id="rId3"/>
              </a:rPr>
              <a:t>https://github.com/mybatis/mybatis-3/</a:t>
            </a:r>
            <a:endParaRPr lang="en-US" altLang="zh-CN" sz="2800" dirty="0"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2800" dirty="0" err="1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Mybatis</a:t>
            </a:r>
            <a:r>
              <a:rPr lang="zh-CN" altLang="en-US" sz="2800" dirty="0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</a:t>
            </a:r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jar</a:t>
            </a:r>
            <a:r>
              <a:rPr lang="zh-CN" altLang="en-US" sz="2800" dirty="0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与源码包</a:t>
            </a:r>
            <a:endParaRPr lang="en-US" altLang="zh-CN" sz="2800" dirty="0"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  <a:hlinkClick r:id="rId4"/>
              </a:rPr>
              <a:t>https://github.com/mybatis/mybatis-3/releases</a:t>
            </a:r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</a:t>
            </a:r>
          </a:p>
          <a:p>
            <a:pPr algn="just">
              <a:lnSpc>
                <a:spcPct val="130000"/>
              </a:lnSpc>
            </a:pPr>
            <a:endParaRPr lang="en-US" altLang="zh-CN" sz="2400" dirty="0"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72973" y="266550"/>
            <a:ext cx="2362589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en-US" altLang="zh-CN" sz="2800" b="1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Mybatis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配置</a:t>
            </a:r>
          </a:p>
        </p:txBody>
      </p:sp>
    </p:spTree>
    <p:extLst>
      <p:ext uri="{BB962C8B-B14F-4D97-AF65-F5344CB8AC3E}">
        <p14:creationId xmlns:p14="http://schemas.microsoft.com/office/powerpoint/2010/main" val="249689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2"/>
          <p:cNvSpPr txBox="1"/>
          <p:nvPr/>
        </p:nvSpPr>
        <p:spPr>
          <a:xfrm>
            <a:off x="372973" y="1096044"/>
            <a:ext cx="11745034" cy="569386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Jar</a:t>
            </a:r>
            <a:r>
              <a:rPr lang="zh-CN" altLang="en-US" sz="2800" dirty="0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包如图所示</a:t>
            </a:r>
            <a:endParaRPr lang="en-US" altLang="zh-CN" sz="2800" dirty="0"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30000"/>
              </a:lnSpc>
            </a:pPr>
            <a:endParaRPr lang="en-US" altLang="zh-CN" sz="2800" dirty="0"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30000"/>
              </a:lnSpc>
            </a:pPr>
            <a:endParaRPr lang="en-US" altLang="zh-CN" sz="2800" dirty="0"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30000"/>
              </a:lnSpc>
            </a:pPr>
            <a:endParaRPr lang="en-US" altLang="zh-CN" sz="2800" dirty="0"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30000"/>
              </a:lnSpc>
            </a:pPr>
            <a:endParaRPr lang="en-US" altLang="zh-CN" sz="2800" dirty="0"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30000"/>
              </a:lnSpc>
            </a:pPr>
            <a:endParaRPr lang="en-US" altLang="zh-CN" sz="2800" dirty="0"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30000"/>
              </a:lnSpc>
            </a:pPr>
            <a:endParaRPr lang="en-US" altLang="zh-CN" sz="2800" dirty="0"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30000"/>
              </a:lnSpc>
            </a:pPr>
            <a:endParaRPr lang="en-US" altLang="zh-CN" sz="2800" dirty="0"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30000"/>
              </a:lnSpc>
            </a:pPr>
            <a:endParaRPr lang="en-US" altLang="zh-CN" sz="2800" dirty="0"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30000"/>
              </a:lnSpc>
            </a:pPr>
            <a:endParaRPr lang="en-US" altLang="zh-CN" sz="2800" dirty="0"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72973" y="266550"/>
            <a:ext cx="2362589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en-US" altLang="zh-CN" sz="2800" b="1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Mybatis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配置</a:t>
            </a:r>
          </a:p>
        </p:txBody>
      </p:sp>
      <p:pic>
        <p:nvPicPr>
          <p:cNvPr id="1026" name="Picture 2" descr="C:\Users\tzhang\Desktop\[([6(LU~EL$7}RH))0TSH$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5319" y="1247415"/>
            <a:ext cx="4293294" cy="5391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889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10"/>
  <p:tag name="MH_LIBRARY" val="CONTENTS"/>
  <p:tag name="MH_AUTOCOLOR" val="TRUE"/>
  <p:tag name="MH_TYPE" val="CONTENTS"/>
  <p:tag name="ID" val="54713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10"/>
  <p:tag name="MH_LIBRARY" val="CONTENTS"/>
  <p:tag name="MH_TYPE" val="NUMBER"/>
  <p:tag name="ID" val="547132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10"/>
  <p:tag name="MH_LIBRARY" val="CONTENTS"/>
  <p:tag name="MH_TYPE" val="ENTRY"/>
  <p:tag name="ID" val="547132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10"/>
  <p:tag name="MH_LIBRARY" val="CONTENTS"/>
  <p:tag name="MH_TYPE" val="NUMBER"/>
  <p:tag name="ID" val="547132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10"/>
  <p:tag name="MH_LIBRARY" val="CONTENTS"/>
  <p:tag name="MH_TYPE" val="ENTRY"/>
  <p:tag name="ID" val="547132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10"/>
  <p:tag name="MH_LIBRARY" val="CONTENTS"/>
  <p:tag name="MH_TYPE" val="NUMBER"/>
  <p:tag name="ID" val="547132"/>
  <p:tag name="MH_ORDER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10"/>
  <p:tag name="MH_LIBRARY" val="CONTENTS"/>
  <p:tag name="MH_TYPE" val="ENTRY"/>
  <p:tag name="ID" val="547132"/>
  <p:tag name="MH_ORDER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10"/>
  <p:tag name="MH_LIBRARY" val="CONTENTS"/>
  <p:tag name="MH_TYPE" val="OTHERS"/>
  <p:tag name="ID" val="54713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10"/>
  <p:tag name="MH_LIBRARY" val="CONTENTS"/>
  <p:tag name="MH_TYPE" val="OTHERS"/>
  <p:tag name="ID" val="547132"/>
</p:tagLst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自定义设计方案">
  <a:themeElements>
    <a:clrScheme name="自定义 29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89E00"/>
      </a:accent1>
      <a:accent2>
        <a:srgbClr val="157DA8"/>
      </a:accent2>
      <a:accent3>
        <a:srgbClr val="E89E00"/>
      </a:accent3>
      <a:accent4>
        <a:srgbClr val="157DA8"/>
      </a:accent4>
      <a:accent5>
        <a:srgbClr val="E89E00"/>
      </a:accent5>
      <a:accent6>
        <a:srgbClr val="157DA8"/>
      </a:accent6>
      <a:hlink>
        <a:srgbClr val="E89E00"/>
      </a:hlink>
      <a:folHlink>
        <a:srgbClr val="157DA8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精装书">
  <a:themeElements>
    <a:clrScheme name="精装书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精装书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精装书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1546</Words>
  <Application>Microsoft Office PowerPoint</Application>
  <PresentationFormat>自定义</PresentationFormat>
  <Paragraphs>224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方正正中黑简体</vt:lpstr>
      <vt:lpstr>宋体</vt:lpstr>
      <vt:lpstr>微软雅黑</vt:lpstr>
      <vt:lpstr>Arial</vt:lpstr>
      <vt:lpstr>Book Antiqua</vt:lpstr>
      <vt:lpstr>Calibri</vt:lpstr>
      <vt:lpstr>Calibri Light</vt:lpstr>
      <vt:lpstr>Impact</vt:lpstr>
      <vt:lpstr>Wingdings</vt:lpstr>
      <vt:lpstr>1_自定义设计方案</vt:lpstr>
      <vt:lpstr>精装书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bt691.pptx</dc:title>
  <dc:creator/>
  <cp:lastModifiedBy/>
  <cp:revision>2</cp:revision>
  <dcterms:created xsi:type="dcterms:W3CDTF">2016-10-17T14:00:00Z</dcterms:created>
  <dcterms:modified xsi:type="dcterms:W3CDTF">2019-08-07T14:10:23Z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