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2"/>
  </p:notesMasterIdLst>
  <p:handoutMasterIdLst>
    <p:handoutMasterId r:id="rId33"/>
  </p:handoutMasterIdLst>
  <p:sldIdLst>
    <p:sldId id="256" r:id="rId2"/>
    <p:sldId id="536" r:id="rId3"/>
    <p:sldId id="538" r:id="rId4"/>
    <p:sldId id="539" r:id="rId5"/>
    <p:sldId id="589" r:id="rId6"/>
    <p:sldId id="540" r:id="rId7"/>
    <p:sldId id="590" r:id="rId8"/>
    <p:sldId id="542" r:id="rId9"/>
    <p:sldId id="591" r:id="rId10"/>
    <p:sldId id="548" r:id="rId11"/>
    <p:sldId id="592" r:id="rId12"/>
    <p:sldId id="595" r:id="rId13"/>
    <p:sldId id="594" r:id="rId14"/>
    <p:sldId id="593" r:id="rId15"/>
    <p:sldId id="596" r:id="rId16"/>
    <p:sldId id="553" r:id="rId17"/>
    <p:sldId id="597" r:id="rId18"/>
    <p:sldId id="599" r:id="rId19"/>
    <p:sldId id="598" r:id="rId20"/>
    <p:sldId id="600" r:id="rId21"/>
    <p:sldId id="601" r:id="rId22"/>
    <p:sldId id="606" r:id="rId23"/>
    <p:sldId id="607" r:id="rId24"/>
    <p:sldId id="602" r:id="rId25"/>
    <p:sldId id="608" r:id="rId26"/>
    <p:sldId id="609" r:id="rId27"/>
    <p:sldId id="610" r:id="rId28"/>
    <p:sldId id="604" r:id="rId29"/>
    <p:sldId id="580" r:id="rId30"/>
    <p:sldId id="61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BFFFE"/>
    <a:srgbClr val="0B7BAD"/>
    <a:srgbClr val="99CCFF"/>
    <a:srgbClr val="FFFFCC"/>
    <a:srgbClr val="0E9CDE"/>
    <a:srgbClr val="0C83B8"/>
    <a:srgbClr val="FFFFFF"/>
    <a:srgbClr val="EDF5FD"/>
    <a:srgbClr val="E2F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85991" autoAdjust="0"/>
  </p:normalViewPr>
  <p:slideViewPr>
    <p:cSldViewPr>
      <p:cViewPr varScale="1">
        <p:scale>
          <a:sx n="58" d="100"/>
          <a:sy n="58" d="100"/>
        </p:scale>
        <p:origin x="708" y="4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383F0F9-7FF8-4288-8824-ED10D0D4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23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CFDFD1D-596E-4674-9E32-605A3EBD0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0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回顾：上次课的教学内容和学员已学过的相关技术内容</a:t>
            </a:r>
            <a:endParaRPr lang="en-US" altLang="zh-CN" dirty="0"/>
          </a:p>
          <a:p>
            <a:r>
              <a:rPr lang="zh-CN" altLang="en-US" dirty="0"/>
              <a:t>作业点评：点评作业的提交情况和共性问题，目的是给学员作业反馈以促进学员完成作业的积极性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、讲解使用</a:t>
            </a:r>
            <a:r>
              <a:rPr lang="en-US" altLang="zh-CN" sz="1200" dirty="0" err="1"/>
              <a:t>getComputedStyle</a:t>
            </a:r>
            <a:r>
              <a:rPr lang="zh-CN" altLang="en-US" sz="1200" dirty="0"/>
              <a:t>获取样式，但是在</a:t>
            </a:r>
            <a:r>
              <a:rPr lang="en-US" altLang="zh-CN" sz="1200" dirty="0"/>
              <a:t>IE</a:t>
            </a:r>
            <a:r>
              <a:rPr lang="zh-CN" altLang="en-US" sz="1200" dirty="0"/>
              <a:t>中不支持；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、再引出</a:t>
            </a:r>
            <a:r>
              <a:rPr lang="en-US" altLang="zh-CN" sz="1200" dirty="0" err="1"/>
              <a:t>currentStyle</a:t>
            </a:r>
            <a:r>
              <a:rPr lang="zh-CN" altLang="en-US" sz="1200" dirty="0"/>
              <a:t>用来兼容；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05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3720E3-9AA0-493A-B654-4ED46092255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教学指导；</a:t>
            </a:r>
            <a:endParaRPr lang="en-US" altLang="zh-CN" dirty="0"/>
          </a:p>
          <a:p>
            <a:r>
              <a:rPr lang="zh-CN" altLang="en-US" dirty="0"/>
              <a:t>总结部分</a:t>
            </a:r>
            <a:r>
              <a:rPr lang="zh-CN" altLang="zh-CN" dirty="0"/>
              <a:t>主要达到以下几个目的：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b="1" dirty="0"/>
              <a:t>回顾内容</a:t>
            </a:r>
            <a:r>
              <a:rPr lang="zh-CN" altLang="en-US" b="1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注意与</a:t>
            </a:r>
            <a:r>
              <a:rPr lang="zh-CN" altLang="zh-CN" dirty="0">
                <a:solidFill>
                  <a:srgbClr val="C00000"/>
                </a:solidFill>
              </a:rPr>
              <a:t>与</a:t>
            </a:r>
            <a:r>
              <a:rPr lang="zh-CN" altLang="en-US" dirty="0">
                <a:solidFill>
                  <a:srgbClr val="C00000"/>
                </a:solidFill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/>
              <a:t>是强调</a:t>
            </a:r>
            <a:r>
              <a:rPr lang="zh-CN" altLang="en-US" dirty="0"/>
              <a:t>内容概貌，学到技术，告知要学习什么；总结时，</a:t>
            </a:r>
            <a:r>
              <a:rPr lang="zh-CN" altLang="zh-CN" dirty="0"/>
              <a:t>要格外强调观点，把每一</a:t>
            </a:r>
            <a:r>
              <a:rPr lang="zh-CN" altLang="en-US" dirty="0"/>
              <a:t>个知识点</a:t>
            </a:r>
            <a:r>
              <a:rPr lang="zh-CN" altLang="zh-CN" dirty="0"/>
              <a:t>的观点</a:t>
            </a:r>
            <a:r>
              <a:rPr lang="zh-CN" altLang="en-US" dirty="0"/>
              <a:t>结论</a:t>
            </a:r>
            <a:r>
              <a:rPr lang="zh-CN" altLang="zh-CN" dirty="0"/>
              <a:t>都尽量突出出来。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整理逻辑</a:t>
            </a:r>
            <a:r>
              <a:rPr lang="zh-CN" altLang="en-US" b="1" dirty="0"/>
              <a:t>。</a:t>
            </a:r>
            <a:r>
              <a:rPr lang="zh-CN" altLang="zh-CN" dirty="0"/>
              <a:t>还应该把观点之间的逻辑联系梳理出来</a:t>
            </a:r>
            <a:r>
              <a:rPr lang="zh-CN" altLang="en-US" dirty="0"/>
              <a:t>。</a:t>
            </a:r>
            <a:r>
              <a:rPr lang="zh-CN" altLang="zh-CN" dirty="0"/>
              <a:t>从而使</a:t>
            </a:r>
            <a:r>
              <a:rPr lang="zh-CN" altLang="en-US" dirty="0"/>
              <a:t>知识</a:t>
            </a:r>
            <a:r>
              <a:rPr lang="zh-CN" altLang="zh-CN" dirty="0"/>
              <a:t>系统化、逻辑化。要帮助</a:t>
            </a:r>
            <a:r>
              <a:rPr lang="zh-CN" altLang="en-US" dirty="0"/>
              <a:t>学生</a:t>
            </a:r>
            <a:r>
              <a:rPr lang="zh-CN" altLang="zh-CN" dirty="0"/>
              <a:t>整清逻辑是总结的一大任务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70B55-6173-46DE-93C5-6569EDDE70A2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E8451-C521-41FD-A9B2-64E3ACE9AA0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DOM</a:t>
            </a:r>
            <a:r>
              <a:rPr lang="zh-CN" altLang="en-US" dirty="0"/>
              <a:t>操作分为三个方面；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、但是这三个方法如何操作页面呢，操作页面什么内容呢，该如何操作呢？当然是按节点关系找到页面元素，然后操作，引出下一页的内容；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10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教学指导：讲解节点之间的关系，以及根节点、父节点和子节点之间的关系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D9A82-4A99-462D-A768-E64A72A8B47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、讲解节点属性的用法，然后引出示例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、演示示例</a:t>
            </a:r>
            <a:r>
              <a:rPr lang="en-US" altLang="zh-CN" dirty="0"/>
              <a:t>2</a:t>
            </a:r>
            <a:r>
              <a:rPr lang="zh-CN" altLang="en-US" dirty="0"/>
              <a:t>，说明各节点之间的关系，演示属性的用法；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、根据示例</a:t>
            </a:r>
            <a:r>
              <a:rPr lang="en-US" altLang="zh-CN" dirty="0"/>
              <a:t>2</a:t>
            </a:r>
            <a:r>
              <a:rPr lang="zh-CN" altLang="en-US" baseline="0" dirty="0"/>
              <a:t>演示结果不同，引出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element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/>
              <a:t>style</a:t>
            </a:r>
            <a:r>
              <a:rPr lang="zh-CN" altLang="en-US" dirty="0"/>
              <a:t>改变页面内容样式，通常需要一些浏览器触</a:t>
            </a:r>
            <a:r>
              <a:rPr lang="zh-CN" altLang="en-US" baseline="0" dirty="0"/>
              <a:t>发行为，例如单击某内容、鼠标经过某内容等；这些行为需要</a:t>
            </a:r>
            <a:r>
              <a:rPr lang="en-US" altLang="zh-CN" baseline="0" dirty="0"/>
              <a:t>JavaScript</a:t>
            </a:r>
            <a:r>
              <a:rPr lang="zh-CN" altLang="en-US" baseline="0" dirty="0"/>
              <a:t>中的事件；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、让学员了解在</a:t>
            </a:r>
            <a:r>
              <a:rPr lang="en-US" altLang="zh-CN" baseline="0" dirty="0" err="1"/>
              <a:t>Javascript</a:t>
            </a:r>
            <a:r>
              <a:rPr lang="zh-CN" altLang="en-US" baseline="0" dirty="0"/>
              <a:t>中的一些事件；说明事件在网页中应用非常频繁，然后引出下一页的例子，通过例子说明事件在和</a:t>
            </a:r>
            <a:r>
              <a:rPr lang="en-US" altLang="zh-CN" baseline="0" dirty="0"/>
              <a:t>style</a:t>
            </a:r>
            <a:r>
              <a:rPr lang="zh-CN" altLang="en-US" baseline="0" dirty="0"/>
              <a:t>属性相结合实现的</a:t>
            </a:r>
            <a:r>
              <a:rPr lang="zh-CN" altLang="en-US" baseline="0"/>
              <a:t>页面效果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41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4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32B7594E-E739-47D2-AB9E-AA328A69A1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BFB1071-4218-4852-B3D1-EDECAF2EF03C}"/>
              </a:ext>
            </a:extLst>
          </p:cNvPr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3">
            <a:extLst>
              <a:ext uri="{FF2B5EF4-FFF2-40B4-BE49-F238E27FC236}">
                <a16:creationId xmlns:a16="http://schemas.microsoft.com/office/drawing/2014/main" id="{D37F3580-4430-4A49-A391-7EB9C33E3C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20" name="圆角矩形 9">
              <a:extLst>
                <a:ext uri="{FF2B5EF4-FFF2-40B4-BE49-F238E27FC236}">
                  <a16:creationId xmlns:a16="http://schemas.microsoft.com/office/drawing/2014/main" id="{10804C34-80AD-4115-9744-405D2FA125F8}"/>
                </a:ext>
              </a:extLst>
            </p:cNvPr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1" name="组合 10">
              <a:extLst>
                <a:ext uri="{FF2B5EF4-FFF2-40B4-BE49-F238E27FC236}">
                  <a16:creationId xmlns:a16="http://schemas.microsoft.com/office/drawing/2014/main" id="{AD64B371-1475-451F-B533-74844140E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22" name="矩形 16">
                <a:extLst>
                  <a:ext uri="{FF2B5EF4-FFF2-40B4-BE49-F238E27FC236}">
                    <a16:creationId xmlns:a16="http://schemas.microsoft.com/office/drawing/2014/main" id="{C9EC17DB-B30C-4C30-87A6-754C55FD0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7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17">
                <a:extLst>
                  <a:ext uri="{FF2B5EF4-FFF2-40B4-BE49-F238E27FC236}">
                    <a16:creationId xmlns:a16="http://schemas.microsoft.com/office/drawing/2014/main" id="{26B6F4B7-980E-40D9-A51B-9390B9E7B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982" y="1774580"/>
                <a:ext cx="1149031" cy="368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51FF8821-6343-4E96-A6E0-12AD02407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4">
            <a:extLst>
              <a:ext uri="{FF2B5EF4-FFF2-40B4-BE49-F238E27FC236}">
                <a16:creationId xmlns:a16="http://schemas.microsoft.com/office/drawing/2014/main" id="{E62AAC05-C7C3-4DC0-B7AF-E120BDD0F8A6}"/>
              </a:ext>
            </a:extLst>
          </p:cNvPr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585F3D50-C502-42C2-A383-627C346D9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7" name="日期占位符 1">
            <a:extLst>
              <a:ext uri="{FF2B5EF4-FFF2-40B4-BE49-F238E27FC236}">
                <a16:creationId xmlns:a16="http://schemas.microsoft.com/office/drawing/2014/main" id="{73D1DE00-0469-45E6-AA34-A8A2DF0C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" name="页脚占位符 2">
            <a:extLst>
              <a:ext uri="{FF2B5EF4-FFF2-40B4-BE49-F238E27FC236}">
                <a16:creationId xmlns:a16="http://schemas.microsoft.com/office/drawing/2014/main" id="{4BB71273-D81D-4649-A80F-3B76505E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4D4814FE-17E7-41C4-BF4C-3FA52F07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9E117B-2A3B-48CD-B486-10EB9FE4AF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788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FD1821-A76D-4E87-AD7F-C1D615400A7B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675DED8-F029-48CC-88D0-049F65211AB3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0E4C5BD-B237-4566-9941-3ACC2C7E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029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6374CF9-F67B-49E0-AA64-DB9029A59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A1C1D2EC-85A0-49CE-82C0-8883204069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2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占位符 1">
            <a:extLst>
              <a:ext uri="{FF2B5EF4-FFF2-40B4-BE49-F238E27FC236}">
                <a16:creationId xmlns:a16="http://schemas.microsoft.com/office/drawing/2014/main" id="{F519FC0F-8D67-476B-BF05-572FAB15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CFB10371-394C-4DA2-99AF-17283981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F458EF1-5B95-493E-B832-C9D252AE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4E3CFC-D9BE-4B91-86E9-8776784758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71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929046B-7F9D-4106-A57F-C92698D2F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821F5C7-E0B5-432D-9421-8DE901144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578A2DF-BA6C-47D1-901F-1DC1611BAD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20A47F1-933F-4EDC-B3A9-1C2BC3C192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88EBA81-5B59-416E-BAA9-16498F1CAB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DD2E4FB-C434-4A3F-9568-959C350DA75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Calibri" panose="020F0502020204030204" pitchFamily="34" charset="0"/>
        <a:buChar char="Ω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ü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JavaScript</a:t>
            </a:r>
            <a:r>
              <a:rPr lang="zh-CN" altLang="en-US" dirty="0"/>
              <a:t>操作</a:t>
            </a:r>
            <a:r>
              <a:rPr lang="en-US" dirty="0"/>
              <a:t>DOM</a:t>
            </a:r>
            <a:r>
              <a:rPr lang="zh-CN" altLang="en-US" dirty="0"/>
              <a:t>对象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491880" y="242009"/>
            <a:ext cx="5472733" cy="5232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—</a:t>
            </a:r>
            <a:r>
              <a:rPr lang="zh-CN" altLang="en-US" dirty="0"/>
              <a:t>访问当当购物车页面节点</a:t>
            </a:r>
            <a:endParaRPr dirty="0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784224" y="980728"/>
            <a:ext cx="8180263" cy="2214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单击“结算”按钮，使用节点的层次关系访问节点，在页面下方显示各个商品的价格和所有商品的总价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使用节点属性和</a:t>
            </a:r>
            <a:r>
              <a:rPr lang="en-US" altLang="zh-CN" dirty="0"/>
              <a:t>element</a:t>
            </a:r>
            <a:r>
              <a:rPr lang="zh-CN" altLang="en-US" dirty="0"/>
              <a:t>属性消除浏览器兼容性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07504" y="652686"/>
            <a:ext cx="700087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练习</a:t>
            </a:r>
          </a:p>
        </p:txBody>
      </p:sp>
      <p:pic>
        <p:nvPicPr>
          <p:cNvPr id="4" name="Picture 2" descr="F:\2016年工作\ACCP8.0产品开发\jQuery\案例源码\chapter03\Chapter03截图\图3.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" y="3112644"/>
            <a:ext cx="4729681" cy="27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016年工作\ACCP8.0产品开发\jQuery\案例源码\chapter03\Chapter03截图\图3.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12" y="3112644"/>
            <a:ext cx="3852752" cy="276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8304" y="230643"/>
            <a:ext cx="1656308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节点信息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764704"/>
            <a:ext cx="7645398" cy="171052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nodeName</a:t>
            </a:r>
            <a:r>
              <a:rPr lang="zh-CN" altLang="en-US" dirty="0"/>
              <a:t>：节点名称</a:t>
            </a:r>
            <a:endParaRPr lang="en-US" altLang="zh-CN" dirty="0"/>
          </a:p>
          <a:p>
            <a:r>
              <a:rPr lang="en-US" altLang="zh-CN" dirty="0" err="1"/>
              <a:t>nodeValue</a:t>
            </a:r>
            <a:r>
              <a:rPr lang="zh-CN" altLang="en-US" dirty="0"/>
              <a:t>：节点值</a:t>
            </a:r>
          </a:p>
          <a:p>
            <a:r>
              <a:rPr lang="en-US" altLang="zh-CN" dirty="0" err="1"/>
              <a:t>nodeType</a:t>
            </a:r>
            <a:r>
              <a:rPr lang="zh-CN" altLang="en-US" dirty="0"/>
              <a:t>：节点类型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6427"/>
              </p:ext>
            </p:extLst>
          </p:nvPr>
        </p:nvGraphicFramePr>
        <p:xfrm>
          <a:off x="899592" y="2708920"/>
          <a:ext cx="6552728" cy="331236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7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节点类型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NodeType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值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元素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element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属性</a:t>
                      </a:r>
                      <a:r>
                        <a:rPr lang="en-US" sz="20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attr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 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8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文本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text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注释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comments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文档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document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72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280" y="241484"/>
            <a:ext cx="1872332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35827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操作节点的属性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创建和插入节点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删除和替换节点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操作节点样式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获取元素的样式</a:t>
            </a:r>
          </a:p>
        </p:txBody>
      </p:sp>
    </p:spTree>
    <p:extLst>
      <p:ext uri="{BB962C8B-B14F-4D97-AF65-F5344CB8AC3E}">
        <p14:creationId xmlns:p14="http://schemas.microsoft.com/office/powerpoint/2010/main" val="421872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2016年工作\ACCP8.0产品开发\jQuery\案例源码\chapter03\Chapter03截图\图3.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73" y="2556207"/>
            <a:ext cx="3819113" cy="13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243725"/>
            <a:ext cx="2736428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操作节点的属性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9592" y="908720"/>
            <a:ext cx="5967101" cy="1160569"/>
          </a:xfrm>
          <a:prstGeom prst="rect">
            <a:avLst/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 err="1">
                <a:latin typeface="Arial" charset="0"/>
                <a:ea typeface="宋体" pitchFamily="2" charset="-122"/>
              </a:rPr>
              <a:t>getAttribute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("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属性名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 err="1">
                <a:latin typeface="Arial" charset="0"/>
                <a:ea typeface="宋体" pitchFamily="2" charset="-122"/>
              </a:rPr>
              <a:t>setAttribute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("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属性名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","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属性值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")</a:t>
            </a:r>
            <a:endParaRPr lang="zh-CN" altLang="en-US" sz="2000" kern="1200" dirty="0"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7504" y="620688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pic>
        <p:nvPicPr>
          <p:cNvPr id="3074" name="Picture 2" descr="F:\2016年工作\ACCP8.0产品开发\jQuery\案例源码\chapter03\Chapter03截图\图3.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7" y="3645024"/>
            <a:ext cx="2295800" cy="32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2016年工作\ACCP8.0产品开发\jQuery\案例源码\chapter03\Chapter03截图\图3.1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73384"/>
            <a:ext cx="1944216" cy="280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3059832" y="3501008"/>
            <a:ext cx="1368152" cy="288032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3074" idx="3"/>
          </p:cNvCxnSpPr>
          <p:nvPr/>
        </p:nvCxnSpPr>
        <p:spPr>
          <a:xfrm flipH="1">
            <a:off x="2608227" y="3855841"/>
            <a:ext cx="900100" cy="14015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 bwMode="auto">
          <a:xfrm>
            <a:off x="4512851" y="3501008"/>
            <a:ext cx="1067261" cy="288032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2"/>
            <a:endCxn id="3076" idx="1"/>
          </p:cNvCxnSpPr>
          <p:nvPr/>
        </p:nvCxnSpPr>
        <p:spPr>
          <a:xfrm>
            <a:off x="5046482" y="3789040"/>
            <a:ext cx="1325718" cy="15858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创建和插入节点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764704"/>
            <a:ext cx="7645398" cy="77441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创建节点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5757"/>
              </p:ext>
            </p:extLst>
          </p:nvPr>
        </p:nvGraphicFramePr>
        <p:xfrm>
          <a:off x="928662" y="1700808"/>
          <a:ext cx="7675786" cy="280753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13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0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createElement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 </a:t>
                      </a: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tagName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创建一个标签名为</a:t>
                      </a: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tagName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的新元素节点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A.appendChild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 B)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把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节点追加至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节点的末尾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00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insertBefore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 A,B )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把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节点插入到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节点之前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cloneNode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(deep)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复制某个指定的节点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8" name="Picture 2" descr="F:\2016年工作\ACCP8.0产品开发\jQuery\案例源码\chapter03\Chapter03截图\图3.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23694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3\Chapter03截图\图3.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69495"/>
            <a:ext cx="5113333" cy="33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删除和替换节点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03820"/>
              </p:ext>
            </p:extLst>
          </p:nvPr>
        </p:nvGraphicFramePr>
        <p:xfrm>
          <a:off x="683568" y="692696"/>
          <a:ext cx="8136904" cy="166146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0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removeChild</a:t>
                      </a:r>
                      <a:r>
                        <a:rPr lang="en-US" alt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( node)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删除指定的节点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replaceChild</a:t>
                      </a:r>
                      <a:r>
                        <a:rPr lang="en-US" alt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( 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newNode</a:t>
                      </a:r>
                      <a:r>
                        <a:rPr lang="en-US" alt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, 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oldNode</a:t>
                      </a:r>
                      <a:r>
                        <a:rPr lang="en-US" alt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)</a:t>
                      </a:r>
                      <a:r>
                        <a:rPr 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属性</a:t>
                      </a:r>
                      <a:r>
                        <a:rPr lang="en-US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attr</a:t>
                      </a:r>
                      <a:r>
                        <a:rPr 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 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用其他的节点替换指定的节点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F:\2016年工作\ACCP8.0产品开发\jQuery\案例源码\chapter03\Chapter03截图\图3.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76" y="2780928"/>
            <a:ext cx="3578916" cy="23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2016年工作\ACCP8.0产品开发\jQuery\案例源码\chapter03\Chapter03截图\图3.1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56" y="4125913"/>
            <a:ext cx="4003643" cy="260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1475656" y="4869160"/>
            <a:ext cx="3168352" cy="10801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915816" y="4823695"/>
            <a:ext cx="3168352" cy="10801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70992" y="2780928"/>
            <a:ext cx="6858000" cy="30994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delNode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("first");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delNode.parentNode.</a:t>
            </a:r>
            <a:r>
              <a:rPr lang="en-US" altLang="en-US" b="1" dirty="0" err="1">
                <a:solidFill>
                  <a:srgbClr val="FF0000"/>
                </a:solidFill>
              </a:rPr>
              <a:t>removeChild</a:t>
            </a:r>
            <a:r>
              <a:rPr lang="en-US" altLang="en-US" b="1" dirty="0"/>
              <a:t>(</a:t>
            </a:r>
            <a:r>
              <a:rPr lang="en-US" altLang="en-US" b="1" dirty="0" err="1"/>
              <a:t>delNode</a:t>
            </a:r>
            <a:r>
              <a:rPr lang="en-US" altLang="en-US" b="1" dirty="0"/>
              <a:t>);</a:t>
            </a:r>
          </a:p>
          <a:p>
            <a:pPr>
              <a:lnSpc>
                <a:spcPct val="150000"/>
              </a:lnSpc>
              <a:defRPr/>
            </a:pP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oldNode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("second");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newNode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createElement</a:t>
            </a:r>
            <a:r>
              <a:rPr lang="en-US" altLang="en-US" b="1" dirty="0"/>
              <a:t>("</a:t>
            </a:r>
            <a:r>
              <a:rPr lang="en-US" altLang="en-US" b="1" dirty="0" err="1"/>
              <a:t>img</a:t>
            </a:r>
            <a:r>
              <a:rPr lang="en-US" altLang="en-US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newNode.setAttribute</a:t>
            </a:r>
            <a:r>
              <a:rPr lang="en-US" altLang="en-US" b="1" dirty="0"/>
              <a:t>("</a:t>
            </a:r>
            <a:r>
              <a:rPr lang="en-US" altLang="en-US" b="1" dirty="0" err="1"/>
              <a:t>src</a:t>
            </a:r>
            <a:r>
              <a:rPr lang="en-US" altLang="en-US" b="1" dirty="0"/>
              <a:t>","images/f03.jpg");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oldNode.parentNode.</a:t>
            </a:r>
            <a:r>
              <a:rPr lang="en-US" altLang="en-US" b="1" dirty="0" err="1">
                <a:solidFill>
                  <a:srgbClr val="FF0000"/>
                </a:solidFill>
              </a:rPr>
              <a:t>replaceChild</a:t>
            </a:r>
            <a:r>
              <a:rPr lang="en-US" altLang="en-US" b="1" dirty="0"/>
              <a:t>(</a:t>
            </a:r>
            <a:r>
              <a:rPr lang="en-US" altLang="en-US" b="1" dirty="0" err="1"/>
              <a:t>newNode,oldNode</a:t>
            </a:r>
            <a:r>
              <a:rPr lang="en-US" altLang="en-US" b="1" dirty="0"/>
              <a:t>);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07504" y="2780928"/>
            <a:ext cx="700087" cy="398463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5617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508103" y="286077"/>
            <a:ext cx="3456509" cy="5232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操作当当购物车页面</a:t>
            </a:r>
            <a:endParaRPr dirty="0"/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611560" y="980728"/>
            <a:ext cx="8252271" cy="142247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单击“删除”按钮，使用</a:t>
            </a:r>
            <a:r>
              <a:rPr lang="en-US" altLang="zh-CN" dirty="0" err="1"/>
              <a:t>parentNode</a:t>
            </a:r>
            <a:r>
              <a:rPr lang="zh-CN" altLang="en-US" dirty="0"/>
              <a:t>访问当前节点的父亲节点等，使用</a:t>
            </a:r>
            <a:r>
              <a:rPr lang="en-US" altLang="zh-CN" dirty="0" err="1"/>
              <a:t>removeChild</a:t>
            </a:r>
            <a:r>
              <a:rPr lang="en-US" altLang="zh-CN" dirty="0"/>
              <a:t>( )</a:t>
            </a:r>
            <a:r>
              <a:rPr lang="zh-CN" altLang="en-US" dirty="0"/>
              <a:t>删除当前商品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07504" y="620688"/>
            <a:ext cx="700087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练习</a:t>
            </a:r>
          </a:p>
        </p:txBody>
      </p:sp>
      <p:pic>
        <p:nvPicPr>
          <p:cNvPr id="6147" name="Picture 3" descr="F:\2016年工作\ACCP8.0产品开发\jQuery\案例源码\chapter03\Chapter03截图\图3.2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515758"/>
            <a:ext cx="5873950" cy="31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:\2016年工作\ACCP8.0产品开发\jQuery\案例源码\chapter03\Chapter03截图\图3.2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12" y="4801720"/>
            <a:ext cx="4392488" cy="16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168" y="285728"/>
            <a:ext cx="2880444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操作节点样式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17" y="1610869"/>
            <a:ext cx="1452469" cy="376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13" y="2618981"/>
            <a:ext cx="3021654" cy="167293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3065986" y="1798912"/>
            <a:ext cx="995803" cy="86360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784224" y="980728"/>
            <a:ext cx="8252271" cy="48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Calibri" panose="020F0502020204030204" pitchFamily="34" charset="0"/>
              <a:buChar char="Ω"/>
              <a:defRPr sz="2600" b="1">
                <a:latin typeface="微软雅黑" pitchFamily="34" charset="-122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  <a:defRPr sz="2400" b="1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b="1"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00000"/>
              </a:buClr>
              <a:buChar char="»"/>
              <a:defRPr sz="2000" b="1"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如何实现鼠标移至“我的购物车”显示商品内容？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4137" y="608923"/>
            <a:ext cx="700087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问题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4224" y="4291916"/>
            <a:ext cx="7316167" cy="199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Calibri" panose="020F0502020204030204" pitchFamily="34" charset="0"/>
              <a:buChar char="Ω"/>
              <a:defRPr sz="2600" b="1">
                <a:latin typeface="微软雅黑" pitchFamily="34" charset="-122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  <a:defRPr sz="2400" b="1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b="1"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00000"/>
              </a:buClr>
              <a:buChar char="»"/>
              <a:defRPr sz="2000" b="1"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zh-CN" dirty="0"/>
              <a:t>改变样式的属性</a:t>
            </a:r>
            <a:endParaRPr lang="en-US" altLang="zh-CN" dirty="0"/>
          </a:p>
          <a:p>
            <a:pPr lvl="1"/>
            <a:r>
              <a:rPr lang="en-US" altLang="zh-CN" dirty="0"/>
              <a:t>style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 err="1"/>
              <a:t>className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52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style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9801" y="1155310"/>
            <a:ext cx="7071148" cy="630402"/>
          </a:xfrm>
          <a:prstGeom prst="rect">
            <a:avLst/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latin typeface="Arial" charset="0"/>
                <a:ea typeface="宋体" pitchFamily="2" charset="-122"/>
              </a:rPr>
              <a:t>HTML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元素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.style.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样式属性＝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值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</a:t>
            </a:r>
            <a:endParaRPr lang="zh-CN" altLang="en-US" sz="2000" kern="1200" dirty="0"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7504" y="548680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87624" y="1988840"/>
            <a:ext cx="6858000" cy="11521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document.getElementById</a:t>
            </a:r>
            <a:r>
              <a:rPr lang="en-US" altLang="en-US" b="1" dirty="0"/>
              <a:t>("titles").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color</a:t>
            </a:r>
            <a:r>
              <a:rPr lang="en-US" altLang="en-US" b="1" dirty="0"/>
              <a:t>="#ff0000";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document.getElementById</a:t>
            </a:r>
            <a:r>
              <a:rPr lang="en-US" altLang="en-US" b="1" dirty="0"/>
              <a:t>("titles").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.fontSize</a:t>
            </a:r>
            <a:r>
              <a:rPr lang="en-US" altLang="en-US" b="1" dirty="0"/>
              <a:t>="25px ";</a:t>
            </a:r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66273"/>
              </p:ext>
            </p:extLst>
          </p:nvPr>
        </p:nvGraphicFramePr>
        <p:xfrm>
          <a:off x="401164" y="3597616"/>
          <a:ext cx="8550731" cy="268013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13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0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背景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backgroundColor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backgroundImage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backgroundRepeat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fontSize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fontWeight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textAlign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textDecoration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font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color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边距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paddingTop</a:t>
                      </a:r>
                      <a:r>
                        <a:rPr lang="en-US" alt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 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paddingBottom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paddingLeft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paddingRight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边框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borderTop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borderBottom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borderLeft</a:t>
                      </a: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borderRight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60979"/>
              </p:ext>
            </p:extLst>
          </p:nvPr>
        </p:nvGraphicFramePr>
        <p:xfrm>
          <a:off x="413881" y="3629187"/>
          <a:ext cx="8550731" cy="268013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643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0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onclick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当用户单击某个对象时调用事件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onmouseover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鼠标移到某元素之上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onmouseout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鼠标从某元素移开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onmousedown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鼠标按钮被按下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107504" y="1996777"/>
            <a:ext cx="700087" cy="398463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4602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66" y="285728"/>
            <a:ext cx="2865346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我的购物车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7504" y="620688"/>
            <a:ext cx="700088" cy="398462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12722" y="1412776"/>
            <a:ext cx="8248666" cy="34563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over(){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backgroundColor</a:t>
            </a:r>
            <a:r>
              <a:rPr lang="en-US" altLang="en-US" b="1" dirty="0"/>
              <a:t>="#</a:t>
            </a:r>
            <a:r>
              <a:rPr lang="en-US" altLang="en-US" b="1" dirty="0" err="1"/>
              <a:t>ffffff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.zIndex</a:t>
            </a:r>
            <a:r>
              <a:rPr lang="en-US" altLang="en-US" b="1" dirty="0"/>
              <a:t>="100";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.borderBottom</a:t>
            </a:r>
            <a:r>
              <a:rPr lang="en-US" altLang="en-US" b="1" dirty="0"/>
              <a:t>="none";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="block";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.position</a:t>
            </a:r>
            <a:r>
              <a:rPr lang="en-US" altLang="en-US" b="1" dirty="0"/>
              <a:t>="relative";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.top</a:t>
            </a:r>
            <a:r>
              <a:rPr lang="en-US" altLang="en-US" b="1" dirty="0"/>
              <a:t>="-1px";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03211" y="1434164"/>
            <a:ext cx="8248666" cy="28083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out(){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.backgroundColor</a:t>
            </a:r>
            <a:r>
              <a:rPr lang="en-US" altLang="en-US" b="1" dirty="0"/>
              <a:t>="#f9f9f9";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borderBottom</a:t>
            </a:r>
            <a:r>
              <a:rPr lang="en-US" altLang="en-US" b="1" dirty="0"/>
              <a:t>="solid 1px #</a:t>
            </a:r>
            <a:r>
              <a:rPr lang="en-US" altLang="en-US" b="1" dirty="0" err="1"/>
              <a:t>dcdcdc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="none";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757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>
          <a:xfrm>
            <a:off x="7884367" y="285750"/>
            <a:ext cx="1080245" cy="523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回顾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84225" y="836712"/>
            <a:ext cx="7645400" cy="38707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如何改变浏览器地址栏中的网址？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en-US" dirty="0" err="1"/>
              <a:t>getElementBy</a:t>
            </a:r>
            <a:r>
              <a:rPr lang="en-US" altLang="zh-CN" dirty="0" err="1"/>
              <a:t>XXX</a:t>
            </a:r>
            <a:r>
              <a:rPr lang="en-US" altLang="zh-CN" dirty="0"/>
              <a:t>()</a:t>
            </a:r>
            <a:r>
              <a:rPr lang="zh-CN" altLang="en-US" dirty="0"/>
              <a:t>系列的什么方法获取带有</a:t>
            </a:r>
            <a:r>
              <a:rPr lang="en-US" altLang="zh-CN" dirty="0"/>
              <a:t>ID</a:t>
            </a:r>
            <a:r>
              <a:rPr lang="zh-CN" altLang="en-US" dirty="0"/>
              <a:t>的页面元素？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setTimeout</a:t>
            </a:r>
            <a:r>
              <a:rPr lang="en-US" altLang="zh-CN" dirty="0"/>
              <a:t>( )</a:t>
            </a:r>
            <a:r>
              <a:rPr lang="zh-CN" altLang="en-US" dirty="0"/>
              <a:t>和</a:t>
            </a:r>
            <a:r>
              <a:rPr lang="en-US" altLang="zh-CN" dirty="0" err="1"/>
              <a:t>setInterval</a:t>
            </a:r>
            <a:r>
              <a:rPr lang="en-US" altLang="zh-CN" dirty="0"/>
              <a:t>( )</a:t>
            </a:r>
            <a:r>
              <a:rPr lang="zh-CN" altLang="en-US" dirty="0"/>
              <a:t>方法实现时钟特效的区别是什么？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endParaRPr lang="zh-CN" altLang="en-GB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107504" y="620688"/>
            <a:ext cx="701675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提问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className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1058" y="854382"/>
            <a:ext cx="7645398" cy="558394"/>
          </a:xfrm>
          <a:prstGeom prst="rect">
            <a:avLst/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latin typeface="Arial" charset="0"/>
                <a:ea typeface="宋体" pitchFamily="2" charset="-122"/>
              </a:rPr>
              <a:t>HTML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元素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.</a:t>
            </a:r>
            <a:r>
              <a:rPr lang="en-US" altLang="zh-CN" sz="2000" kern="1200" dirty="0" err="1">
                <a:latin typeface="Arial" charset="0"/>
                <a:ea typeface="宋体" pitchFamily="2" charset="-122"/>
              </a:rPr>
              <a:t>className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="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样式名称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</a:t>
            </a:r>
            <a:endParaRPr lang="zh-CN" altLang="en-US" sz="2000" kern="1200" dirty="0"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7504" y="620688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43608" y="2060848"/>
            <a:ext cx="7650625" cy="35283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over(){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cartOver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cartListOver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out(){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cartOut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cartListOut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}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5489" y="1780753"/>
            <a:ext cx="700087" cy="398463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3340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获取元素的样式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87624" y="945724"/>
            <a:ext cx="6853310" cy="486386"/>
          </a:xfrm>
          <a:prstGeom prst="rect">
            <a:avLst/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latin typeface="Arial" charset="0"/>
                <a:ea typeface="宋体" pitchFamily="2" charset="-122"/>
              </a:rPr>
              <a:t>HTML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元素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.style.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样式属性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;</a:t>
            </a:r>
            <a:endParaRPr lang="zh-CN" altLang="en-US" sz="2000" kern="1200" dirty="0"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7504" y="692696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87624" y="1772816"/>
            <a:ext cx="6840760" cy="720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").display);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7504" y="2916032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092936" y="2780928"/>
            <a:ext cx="7842874" cy="618641"/>
          </a:xfrm>
          <a:prstGeom prst="rect">
            <a:avLst/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lnSpc>
                <a:spcPct val="150000"/>
              </a:lnSpc>
              <a:buClr>
                <a:srgbClr val="0E9CDE"/>
              </a:buClr>
              <a:buSzPct val="100000"/>
              <a:buFont typeface="Wingdings" pitchFamily="2" charset="2"/>
              <a:buNone/>
              <a:defRPr sz="2000" b="1"/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 err="1"/>
              <a:t>document.defaultView.getComputedStyle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,null).</a:t>
            </a:r>
            <a:r>
              <a:rPr lang="zh-CN" altLang="en-US" dirty="0"/>
              <a:t>属性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101252" y="3645024"/>
            <a:ext cx="7834558" cy="10076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cartList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document.defaultView.</a:t>
            </a:r>
            <a:r>
              <a:rPr lang="en-US" altLang="en-US" b="1" dirty="0" err="1">
                <a:solidFill>
                  <a:srgbClr val="FF0000"/>
                </a:solidFill>
              </a:rPr>
              <a:t>getComputedStyle</a:t>
            </a:r>
            <a:r>
              <a:rPr lang="en-US" altLang="en-US" b="1" dirty="0"/>
              <a:t>(</a:t>
            </a:r>
            <a:r>
              <a:rPr lang="en-US" altLang="en-US" b="1" dirty="0" err="1"/>
              <a:t>cartList,null</a:t>
            </a:r>
            <a:r>
              <a:rPr lang="en-US" altLang="en-US" b="1" dirty="0"/>
              <a:t>).display);</a:t>
            </a:r>
          </a:p>
          <a:p>
            <a:pPr>
              <a:lnSpc>
                <a:spcPct val="150000"/>
              </a:lnSpc>
              <a:defRPr/>
            </a:pPr>
            <a:endParaRPr lang="en-US" altLang="en-US" b="1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218591" y="5260148"/>
            <a:ext cx="5257099" cy="618641"/>
          </a:xfrm>
          <a:prstGeom prst="rect">
            <a:avLst/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0" hangingPunct="0">
              <a:lnSpc>
                <a:spcPct val="150000"/>
              </a:lnSpc>
              <a:buClr>
                <a:srgbClr val="0E9CDE"/>
              </a:buClr>
              <a:buSzPct val="100000"/>
              <a:buFont typeface="Wingdings" pitchFamily="2" charset="2"/>
              <a:buNone/>
              <a:defRPr sz="2000" b="1"/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/>
              <a:t>. </a:t>
            </a:r>
            <a:r>
              <a:rPr lang="en-US" altLang="zh-CN" dirty="0" err="1"/>
              <a:t>currentStyle</a:t>
            </a:r>
            <a:r>
              <a:rPr lang="en-US" altLang="zh-CN" dirty="0"/>
              <a:t>.</a:t>
            </a:r>
            <a:r>
              <a:rPr lang="zh-CN" altLang="en-US" dirty="0"/>
              <a:t>样式属性</a:t>
            </a:r>
            <a:r>
              <a:rPr lang="en-US" altLang="zh-CN" dirty="0"/>
              <a:t>;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21052" y="6021288"/>
            <a:ext cx="7848872" cy="55267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currentStyle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);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769724" y="4894994"/>
            <a:ext cx="2166086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en-US" altLang="zh-CN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>
          <a:xfrm flipH="1">
            <a:off x="6012160" y="5260148"/>
            <a:ext cx="757564" cy="9051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107504" y="1780753"/>
            <a:ext cx="700087" cy="398463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07504" y="3628253"/>
            <a:ext cx="700087" cy="398463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107504" y="5288171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40620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716015" y="285750"/>
            <a:ext cx="4248597" cy="523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联系</a:t>
            </a:r>
            <a:r>
              <a:rPr lang="en-US" altLang="zh-CN" dirty="0"/>
              <a:t>—</a:t>
            </a:r>
            <a:r>
              <a:rPr lang="zh-CN" altLang="en-US" dirty="0"/>
              <a:t>制作论坛发贴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37891" name="内容占位符 2"/>
          <p:cNvSpPr>
            <a:spLocks noGrp="1"/>
          </p:cNvSpPr>
          <p:nvPr>
            <p:ph idx="4294967295"/>
          </p:nvPr>
        </p:nvSpPr>
        <p:spPr>
          <a:xfrm>
            <a:off x="784224" y="980728"/>
            <a:ext cx="8036247" cy="487885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训练要点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createElement</a:t>
            </a:r>
            <a:r>
              <a:rPr lang="zh-CN" altLang="en-US" dirty="0"/>
              <a:t>创建节点元素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setAttribute</a:t>
            </a:r>
            <a:r>
              <a:rPr lang="en-US" altLang="zh-CN" dirty="0"/>
              <a:t>( )</a:t>
            </a:r>
            <a:r>
              <a:rPr lang="zh-CN" altLang="en-US" dirty="0"/>
              <a:t>设置节点的属性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appendChild</a:t>
            </a:r>
            <a:r>
              <a:rPr lang="en-US" altLang="zh-CN" dirty="0"/>
              <a:t> ( )</a:t>
            </a:r>
            <a:r>
              <a:rPr lang="zh-CN" altLang="en-US" dirty="0"/>
              <a:t>向指定节点之后插入节点元素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insertBefore</a:t>
            </a:r>
            <a:r>
              <a:rPr lang="en-US" altLang="zh-CN" dirty="0"/>
              <a:t> ( )</a:t>
            </a:r>
            <a:r>
              <a:rPr lang="zh-CN" altLang="en-US" dirty="0"/>
              <a:t>向指定节点之前插入节点元素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value</a:t>
            </a:r>
            <a:r>
              <a:rPr lang="zh-CN" altLang="en-US" dirty="0"/>
              <a:t>获取表单元素的值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style</a:t>
            </a:r>
            <a:r>
              <a:rPr lang="zh-CN" altLang="en-US" dirty="0"/>
              <a:t>属性设置元素的显示和隐藏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652686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指导</a:t>
            </a:r>
          </a:p>
        </p:txBody>
      </p:sp>
    </p:spTree>
    <p:extLst>
      <p:ext uri="{BB962C8B-B14F-4D97-AF65-F5344CB8AC3E}">
        <p14:creationId xmlns:p14="http://schemas.microsoft.com/office/powerpoint/2010/main" val="173181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571999" y="285750"/>
            <a:ext cx="4392613" cy="523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—</a:t>
            </a:r>
            <a:r>
              <a:rPr lang="zh-CN" altLang="en-US" dirty="0"/>
              <a:t>制作论坛发贴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37891" name="内容占位符 2"/>
          <p:cNvSpPr>
            <a:spLocks noGrp="1"/>
          </p:cNvSpPr>
          <p:nvPr>
            <p:ph idx="4294967295"/>
          </p:nvPr>
        </p:nvSpPr>
        <p:spPr>
          <a:xfrm>
            <a:off x="784224" y="1214438"/>
            <a:ext cx="8036247" cy="2214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单击我要发贴，弹出发贴界面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在标题框中输入标题，选择所属版块，输入帖子内容</a:t>
            </a:r>
          </a:p>
          <a:p>
            <a:pPr lvl="1">
              <a:defRPr/>
            </a:pPr>
            <a:r>
              <a:rPr lang="zh-CN" altLang="en-US" dirty="0"/>
              <a:t>单击“发布”按钮，新发布的帖子显示在列表的第一个，新帖子显示头像、标题、版块和发布时间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620688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指导</a:t>
            </a:r>
          </a:p>
        </p:txBody>
      </p:sp>
      <p:pic>
        <p:nvPicPr>
          <p:cNvPr id="7171" name="Picture 3" descr="F:\2016年工作\ACCP8.0产品开发\jQuery\案例源码\chapter03\Chapter03截图\图3.2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645024"/>
            <a:ext cx="3974036" cy="266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:\2016年工作\ACCP8.0产品开发\jQuery\案例源码\chapter03\Chapter03截图\图3.2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2" y="3645024"/>
            <a:ext cx="411885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39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860031" y="285750"/>
            <a:ext cx="4104581" cy="523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—</a:t>
            </a:r>
            <a:r>
              <a:rPr lang="zh-CN" altLang="en-US" dirty="0"/>
              <a:t>制作论坛发贴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887040" y="998414"/>
            <a:ext cx="8005440" cy="43748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实现思路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使用数组保存发帖者的头像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使用函数</a:t>
            </a:r>
            <a:r>
              <a:rPr lang="en-US" altLang="zh-CN" dirty="0"/>
              <a:t>floor( )</a:t>
            </a:r>
            <a:r>
              <a:rPr lang="zh-CN" altLang="en-US" dirty="0"/>
              <a:t>和</a:t>
            </a:r>
            <a:r>
              <a:rPr lang="en-US" altLang="zh-CN" dirty="0"/>
              <a:t>random( )</a:t>
            </a:r>
            <a:r>
              <a:rPr lang="zh-CN" altLang="en-US" dirty="0"/>
              <a:t>随机获取发帖者的头像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appendChild</a:t>
            </a:r>
            <a:r>
              <a:rPr lang="en-US" altLang="zh-CN" dirty="0"/>
              <a:t> ( )</a:t>
            </a:r>
            <a:r>
              <a:rPr lang="zh-CN" altLang="en-US" dirty="0"/>
              <a:t>把头像、标题、版块、时间插入到页面中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设置</a:t>
            </a:r>
            <a:r>
              <a:rPr lang="en-US" altLang="zh-CN" dirty="0"/>
              <a:t>value</a:t>
            </a:r>
            <a:r>
              <a:rPr lang="zh-CN" altLang="en-US" dirty="0"/>
              <a:t>值为空来清空当前输入框中的内容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style</a:t>
            </a:r>
            <a:r>
              <a:rPr lang="zh-CN" altLang="en-US" dirty="0"/>
              <a:t>属性隐藏发新贴界面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07504" y="620688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指导</a:t>
            </a:r>
          </a:p>
        </p:txBody>
      </p:sp>
    </p:spTree>
    <p:extLst>
      <p:ext uri="{BB962C8B-B14F-4D97-AF65-F5344CB8AC3E}">
        <p14:creationId xmlns:p14="http://schemas.microsoft.com/office/powerpoint/2010/main" val="185219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285728"/>
            <a:ext cx="3744540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获取元素位置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488832" cy="50067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71600" y="764704"/>
            <a:ext cx="6768752" cy="48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Calibri" panose="020F0502020204030204" pitchFamily="34" charset="0"/>
              <a:buChar char="Ω"/>
              <a:defRPr sz="2600" b="1">
                <a:latin typeface="微软雅黑" pitchFamily="34" charset="-122"/>
                <a:ea typeface="微软雅黑" pitchFamily="34" charset="-122"/>
              </a:defRPr>
            </a:lvl1pPr>
            <a:lvl2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  <a:defRPr sz="2400" b="1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b="1"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00000"/>
              </a:buClr>
              <a:buChar char="»"/>
              <a:defRPr sz="2000" b="1"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如何实现广告图片在固定位置不动？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07504" y="620688"/>
            <a:ext cx="700087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问题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3491880" y="2420888"/>
            <a:ext cx="1418479" cy="864096"/>
          </a:xfrm>
          <a:prstGeom prst="wedgeRectCallout">
            <a:avLst>
              <a:gd name="adj1" fmla="val -83530"/>
              <a:gd name="adj2" fmla="val 34958"/>
            </a:avLst>
          </a:prstGeom>
          <a:solidFill>
            <a:srgbClr val="99CCFF"/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sx="152000" sy="152000" algn="t" rotWithShape="0">
              <a:prstClr val="black">
                <a:alpha val="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广告图片</a:t>
            </a:r>
          </a:p>
        </p:txBody>
      </p:sp>
    </p:spTree>
    <p:extLst>
      <p:ext uri="{BB962C8B-B14F-4D97-AF65-F5344CB8AC3E}">
        <p14:creationId xmlns:p14="http://schemas.microsoft.com/office/powerpoint/2010/main" val="306589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zh-CN" dirty="0"/>
              <a:t>中元素属性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90613"/>
              </p:ext>
            </p:extLst>
          </p:nvPr>
        </p:nvGraphicFramePr>
        <p:xfrm>
          <a:off x="539552" y="1522246"/>
          <a:ext cx="8136904" cy="485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描述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offsetLeft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返回当前元素左边界到它上级元素的左边界的距离，只读属性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offsetTop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返回当前元素上边界到它上级元素的上边界的距离，只读属性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offsetHeight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返回元素的高度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offsetWidth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返回元素的宽度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offsetParent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返回元素的偏移容器，即对最近的动态定位的包含元素的引用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scrollTop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返回匹配元素的滚动条的垂直位置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scrollLeft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返回匹配元素的滚动条的水平位置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3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clientWidth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返回元素的可见宽度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clientHeight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返回元素的可见高度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67544" y="764704"/>
            <a:ext cx="7645398" cy="41437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元素属性应用</a:t>
            </a:r>
          </a:p>
        </p:txBody>
      </p:sp>
    </p:spTree>
    <p:extLst>
      <p:ext uri="{BB962C8B-B14F-4D97-AF65-F5344CB8AC3E}">
        <p14:creationId xmlns:p14="http://schemas.microsoft.com/office/powerpoint/2010/main" val="1270335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0" y="285728"/>
            <a:ext cx="3312492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元素属性应用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3438714"/>
          </a:xfrm>
          <a:prstGeom prst="rect">
            <a:avLst/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kern="1200" dirty="0" err="1">
                <a:latin typeface="Arial" charset="0"/>
                <a:ea typeface="宋体" pitchFamily="2" charset="-122"/>
              </a:rPr>
              <a:t>document.documentElement.scrollTop</a:t>
            </a:r>
            <a:r>
              <a:rPr lang="en-US" altLang="zh-CN" kern="1200" dirty="0">
                <a:latin typeface="Arial" charset="0"/>
                <a:ea typeface="宋体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kern="1200" dirty="0" err="1">
                <a:latin typeface="Arial" charset="0"/>
                <a:ea typeface="宋体" pitchFamily="2" charset="-122"/>
              </a:rPr>
              <a:t>document.documentElement.scrollLeft</a:t>
            </a:r>
            <a:r>
              <a:rPr lang="en-US" altLang="zh-CN" kern="1200" dirty="0">
                <a:latin typeface="Arial" charset="0"/>
                <a:ea typeface="宋体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kern="1200" dirty="0">
                <a:latin typeface="Arial" charset="0"/>
                <a:ea typeface="宋体" pitchFamily="2" charset="-122"/>
              </a:rPr>
              <a:t>或者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kern="1200" dirty="0" err="1">
                <a:latin typeface="Arial" charset="0"/>
                <a:ea typeface="宋体" pitchFamily="2" charset="-122"/>
              </a:rPr>
              <a:t>document.body.scrollTop</a:t>
            </a:r>
            <a:r>
              <a:rPr lang="en-US" altLang="zh-CN" kern="1200" dirty="0">
                <a:latin typeface="Arial" charset="0"/>
                <a:ea typeface="宋体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kern="1200" dirty="0" err="1">
                <a:latin typeface="Arial" charset="0"/>
                <a:ea typeface="宋体" pitchFamily="2" charset="-122"/>
              </a:rPr>
              <a:t>document.body.scrollLeft</a:t>
            </a:r>
            <a:r>
              <a:rPr lang="en-US" altLang="zh-CN" kern="1200" dirty="0">
                <a:latin typeface="Arial" charset="0"/>
                <a:ea typeface="宋体" pitchFamily="2" charset="-122"/>
              </a:rPr>
              <a:t>;</a:t>
            </a:r>
            <a:endParaRPr lang="zh-CN" altLang="en-US" kern="1200" dirty="0"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7504" y="620688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1127" y="5013176"/>
            <a:ext cx="8935369" cy="720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sTop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documentElement</a:t>
            </a:r>
            <a:r>
              <a:rPr lang="en-US" altLang="en-US" b="1" dirty="0" err="1"/>
              <a:t>.scrollTop</a:t>
            </a:r>
            <a:r>
              <a:rPr lang="en-US" altLang="en-US" b="1" dirty="0"/>
              <a:t>||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body</a:t>
            </a:r>
            <a:r>
              <a:rPr lang="en-US" altLang="en-US" b="1" dirty="0" err="1"/>
              <a:t>.scrollTop</a:t>
            </a:r>
            <a:r>
              <a:rPr lang="en-US" altLang="en-US" b="1" dirty="0"/>
              <a:t>;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2783577"/>
            <a:ext cx="1800200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标准浏览器</a:t>
            </a:r>
          </a:p>
        </p:txBody>
      </p:sp>
      <p:cxnSp>
        <p:nvCxnSpPr>
          <p:cNvPr id="11" name="直接箭头连接符 10"/>
          <p:cNvCxnSpPr>
            <a:stCxn id="10" idx="1"/>
          </p:cNvCxnSpPr>
          <p:nvPr/>
        </p:nvCxnSpPr>
        <p:spPr>
          <a:xfrm flipH="1" flipV="1">
            <a:off x="6660232" y="2420888"/>
            <a:ext cx="432048" cy="7278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7092280" y="3860815"/>
            <a:ext cx="1800200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2000" b="1" dirty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5364088" y="3877805"/>
            <a:ext cx="1749629" cy="3639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563888" y="285750"/>
            <a:ext cx="5400724" cy="523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制作带关闭按钮的广告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683568" y="836712"/>
            <a:ext cx="8036247" cy="2214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当滚动条向下或向右移动时，图片和关闭按钮随滚动条移动，相对于浏览器的位置固定</a:t>
            </a:r>
          </a:p>
          <a:p>
            <a:pPr lvl="1">
              <a:defRPr/>
            </a:pPr>
            <a:r>
              <a:rPr lang="zh-CN" altLang="en-US" dirty="0"/>
              <a:t>单击关闭按钮，页面中的图片和关闭按钮不显示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7497" y="652686"/>
            <a:ext cx="700087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984776" cy="29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4885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588224" y="285750"/>
            <a:ext cx="2376389" cy="523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总结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1907704" y="1556792"/>
            <a:ext cx="619522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50000"/>
              </a:lnSpc>
            </a:pP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操作节点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6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获取元素位置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0" name="AutoShape 3"/>
          <p:cNvSpPr>
            <a:spLocks/>
          </p:cNvSpPr>
          <p:nvPr/>
        </p:nvSpPr>
        <p:spPr bwMode="auto">
          <a:xfrm>
            <a:off x="3131840" y="900617"/>
            <a:ext cx="179388" cy="183210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3682007" y="5373216"/>
            <a:ext cx="37703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currentStyle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getComputedStyle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()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2" name="TextBox 12"/>
          <p:cNvSpPr txBox="1">
            <a:spLocks noChangeArrowheads="1"/>
          </p:cNvSpPr>
          <p:nvPr/>
        </p:nvSpPr>
        <p:spPr bwMode="auto">
          <a:xfrm>
            <a:off x="3275856" y="764704"/>
            <a:ext cx="53464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分类：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DOM Core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HTML-DOM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CSS-DOM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节点和节点关系：根节点、父节点、子节点、兄弟节点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访问节点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节点信息：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nodeName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nodeValue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nodeType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4" name="TextBox 15"/>
          <p:cNvSpPr txBox="1">
            <a:spLocks noChangeArrowheads="1"/>
          </p:cNvSpPr>
          <p:nvPr/>
        </p:nvSpPr>
        <p:spPr bwMode="auto">
          <a:xfrm>
            <a:off x="-108520" y="3557339"/>
            <a:ext cx="1907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操作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5" name="AutoShape 3"/>
          <p:cNvSpPr>
            <a:spLocks/>
          </p:cNvSpPr>
          <p:nvPr/>
        </p:nvSpPr>
        <p:spPr bwMode="auto">
          <a:xfrm>
            <a:off x="1619672" y="1851214"/>
            <a:ext cx="357187" cy="417007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4211960" y="1635190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319340" y="1417789"/>
            <a:ext cx="27729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getElement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系列访问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层次关系访问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59832" y="3297034"/>
            <a:ext cx="143215" cy="211801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168352" y="3101961"/>
            <a:ext cx="601216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操作节点的属性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创建和插入节点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删除和替换节点：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removeChild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(N)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replaceChild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newN,oldN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操作节点样式：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style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属性、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className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获取元素的样式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3538586" y="5589240"/>
            <a:ext cx="179388" cy="64741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5868145" y="1763231"/>
            <a:ext cx="3024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parentNode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childNodes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firstChild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lastChild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nextSibling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previousSibling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5724128" y="1918943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AutoShape 3"/>
          <p:cNvSpPr>
            <a:spLocks/>
          </p:cNvSpPr>
          <p:nvPr/>
        </p:nvSpPr>
        <p:spPr bwMode="auto">
          <a:xfrm>
            <a:off x="4716016" y="2996952"/>
            <a:ext cx="179388" cy="6001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4860032" y="2814027"/>
            <a:ext cx="32428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getAttribute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("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属性名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")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setAttribute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("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属性名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","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属性值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")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4716016" y="3816349"/>
            <a:ext cx="179388" cy="6001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4860032" y="3645024"/>
            <a:ext cx="3888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createElement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tagName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A.appendChild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B)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insertBefore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A,B )</a:t>
            </a: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cloneNode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(deep)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2016年工作\ACCP8.0产品开发\jQuery\案例源码\chapter03\Chapter03截图\图3.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96" y="2708920"/>
            <a:ext cx="516396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6958013" y="285750"/>
            <a:ext cx="2006600" cy="523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749300" y="977012"/>
            <a:ext cx="7645400" cy="27906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访问当当购物车页面节点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操作当当购物车页面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制作论坛发贴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制作带关闭按钮的广告</a:t>
            </a:r>
          </a:p>
        </p:txBody>
      </p:sp>
      <p:pic>
        <p:nvPicPr>
          <p:cNvPr id="1026" name="Picture 2" descr="F:\2016年工作\ACCP8.0产品开发\jQuery\案例源码\chapter03\Chapter03截图\图3.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63352"/>
            <a:ext cx="4787294" cy="27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3\Chapter03截图\图3.3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95" y="3332596"/>
            <a:ext cx="3994743" cy="305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2016年工作\ACCP8.0产品开发\jQuery\案例源码\chapter03\Chapter03截图\图3.33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78" y="4005064"/>
            <a:ext cx="550305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496193" y="837953"/>
            <a:ext cx="7717629" cy="451881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了解</a:t>
            </a:r>
            <a:r>
              <a:rPr lang="en-US" altLang="zh-CN" dirty="0"/>
              <a:t>DOM</a:t>
            </a:r>
            <a:r>
              <a:rPr lang="zh-CN" altLang="en-US" dirty="0"/>
              <a:t>的分类和节点间的关系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熟练使用</a:t>
            </a:r>
            <a:r>
              <a:rPr lang="en-US" altLang="zh-CN" dirty="0"/>
              <a:t>JavaScript</a:t>
            </a:r>
            <a:r>
              <a:rPr lang="zh-CN" altLang="en-US" dirty="0"/>
              <a:t>操作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访问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能够熟练的进行节点的创建、添加、删除、替换等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能够熟练的设置元素的样式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能够灵活运用</a:t>
            </a:r>
            <a:r>
              <a:rPr lang="en-US" altLang="zh-CN" dirty="0"/>
              <a:t>JavaScript</a:t>
            </a:r>
            <a:r>
              <a:rPr lang="zh-CN" altLang="en-US" dirty="0"/>
              <a:t>获取元素位置的属性来完成网页效果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05" y="69269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92" y="2098050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90" y="276542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22" y="4349031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22" y="3376266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61" y="3340547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285728"/>
            <a:ext cx="2736428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692696"/>
            <a:ext cx="8034116" cy="1062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DOM</a:t>
            </a:r>
            <a:r>
              <a:rPr lang="zh-CN" altLang="en-US" dirty="0"/>
              <a:t>：</a:t>
            </a:r>
            <a:r>
              <a:rPr lang="en-US" altLang="zh-CN" sz="2400" dirty="0"/>
              <a:t>Document Object Model</a:t>
            </a:r>
            <a:r>
              <a:rPr lang="zh-CN" altLang="en-US" sz="2400" dirty="0"/>
              <a:t>（文档对象模型）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545070" y="3265603"/>
            <a:ext cx="1737486" cy="1219200"/>
            <a:chOff x="2438399" y="1890712"/>
            <a:chExt cx="1219200" cy="1219200"/>
          </a:xfrm>
        </p:grpSpPr>
        <p:sp>
          <p:nvSpPr>
            <p:cNvPr id="19" name="圆角矩形 18"/>
            <p:cNvSpPr/>
            <p:nvPr/>
          </p:nvSpPr>
          <p:spPr>
            <a:xfrm>
              <a:off x="2438399" y="1890712"/>
              <a:ext cx="1219200" cy="12192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4"/>
            <p:cNvSpPr/>
            <p:nvPr/>
          </p:nvSpPr>
          <p:spPr>
            <a:xfrm>
              <a:off x="2497915" y="1950228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740" tIns="78740" rIns="78740" bIns="7874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100" kern="1200" dirty="0"/>
                <a:t>DOM</a:t>
              </a:r>
              <a:endParaRPr lang="zh-CN" altLang="en-US" sz="3100" kern="1200" dirty="0"/>
            </a:p>
          </p:txBody>
        </p:sp>
      </p:grpSp>
      <p:sp>
        <p:nvSpPr>
          <p:cNvPr id="7" name="直接连接符 5"/>
          <p:cNvSpPr/>
          <p:nvPr/>
        </p:nvSpPr>
        <p:spPr>
          <a:xfrm rot="16200000">
            <a:off x="3943222" y="2837994"/>
            <a:ext cx="85521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85521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组合 7"/>
          <p:cNvGrpSpPr/>
          <p:nvPr/>
        </p:nvGrpSpPr>
        <p:grpSpPr>
          <a:xfrm>
            <a:off x="3459106" y="1593521"/>
            <a:ext cx="1760965" cy="816864"/>
            <a:chOff x="2639567" y="218630"/>
            <a:chExt cx="816864" cy="816864"/>
          </a:xfrm>
        </p:grpSpPr>
        <p:sp>
          <p:nvSpPr>
            <p:cNvPr id="17" name="圆角矩形 16"/>
            <p:cNvSpPr/>
            <p:nvPr/>
          </p:nvSpPr>
          <p:spPr>
            <a:xfrm>
              <a:off x="2639567" y="218630"/>
              <a:ext cx="816864" cy="8168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7"/>
            <p:cNvSpPr/>
            <p:nvPr/>
          </p:nvSpPr>
          <p:spPr>
            <a:xfrm>
              <a:off x="2679443" y="258506"/>
              <a:ext cx="737112" cy="737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b="1" kern="1200" dirty="0"/>
                <a:t>DOM Core</a:t>
              </a:r>
              <a:endParaRPr lang="zh-CN" altLang="en-US" sz="2100" b="1" kern="1200" dirty="0"/>
            </a:p>
          </p:txBody>
        </p:sp>
      </p:grpSp>
      <p:sp>
        <p:nvSpPr>
          <p:cNvPr id="9" name="直接连接符 8"/>
          <p:cNvSpPr/>
          <p:nvPr/>
        </p:nvSpPr>
        <p:spPr>
          <a:xfrm rot="1800000">
            <a:off x="5221725" y="4401588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组合 9"/>
          <p:cNvGrpSpPr/>
          <p:nvPr/>
        </p:nvGrpSpPr>
        <p:grpSpPr>
          <a:xfrm>
            <a:off x="5872714" y="4403396"/>
            <a:ext cx="1723622" cy="816864"/>
            <a:chOff x="4261850" y="3028505"/>
            <a:chExt cx="816864" cy="816864"/>
          </a:xfrm>
        </p:grpSpPr>
        <p:sp>
          <p:nvSpPr>
            <p:cNvPr id="15" name="圆角矩形 14"/>
            <p:cNvSpPr/>
            <p:nvPr/>
          </p:nvSpPr>
          <p:spPr>
            <a:xfrm>
              <a:off x="4261850" y="3028505"/>
              <a:ext cx="816864" cy="8168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10"/>
            <p:cNvSpPr/>
            <p:nvPr/>
          </p:nvSpPr>
          <p:spPr>
            <a:xfrm>
              <a:off x="4301726" y="3068381"/>
              <a:ext cx="737112" cy="737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000" b="1" kern="1200" dirty="0"/>
                <a:t>CSS-DOM</a:t>
              </a:r>
              <a:endParaRPr lang="zh-CN" altLang="en-US" sz="2000" b="1" kern="1200" dirty="0"/>
            </a:p>
          </p:txBody>
        </p:sp>
      </p:grpSp>
      <p:sp>
        <p:nvSpPr>
          <p:cNvPr id="11" name="直接连接符 11"/>
          <p:cNvSpPr/>
          <p:nvPr/>
        </p:nvSpPr>
        <p:spPr>
          <a:xfrm rot="9000000">
            <a:off x="2894219" y="4401588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组合 11"/>
          <p:cNvGrpSpPr/>
          <p:nvPr/>
        </p:nvGrpSpPr>
        <p:grpSpPr>
          <a:xfrm>
            <a:off x="1043608" y="4403396"/>
            <a:ext cx="1897349" cy="816864"/>
            <a:chOff x="1017285" y="3028505"/>
            <a:chExt cx="816864" cy="816864"/>
          </a:xfrm>
        </p:grpSpPr>
        <p:sp>
          <p:nvSpPr>
            <p:cNvPr id="13" name="圆角矩形 12"/>
            <p:cNvSpPr/>
            <p:nvPr/>
          </p:nvSpPr>
          <p:spPr>
            <a:xfrm>
              <a:off x="1017285" y="3028505"/>
              <a:ext cx="816864" cy="8168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13"/>
            <p:cNvSpPr/>
            <p:nvPr/>
          </p:nvSpPr>
          <p:spPr>
            <a:xfrm>
              <a:off x="1057161" y="3068381"/>
              <a:ext cx="737112" cy="737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100" b="1" dirty="0"/>
                <a:t>HTML-DOM</a:t>
              </a:r>
              <a:endParaRPr lang="zh-CN" altLang="en-US" sz="2100" b="1" dirty="0"/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1648968" y="5427554"/>
            <a:ext cx="5371304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如何获取网页元素并操作？</a:t>
            </a:r>
          </a:p>
        </p:txBody>
      </p:sp>
    </p:spTree>
    <p:extLst>
      <p:ext uri="{BB962C8B-B14F-4D97-AF65-F5344CB8AC3E}">
        <p14:creationId xmlns:p14="http://schemas.microsoft.com/office/powerpoint/2010/main" val="42363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4983" y="70634"/>
            <a:ext cx="2839630" cy="9541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节点和节点关系</a:t>
            </a:r>
            <a:endParaRPr dirty="0"/>
          </a:p>
        </p:txBody>
      </p:sp>
      <p:sp>
        <p:nvSpPr>
          <p:cNvPr id="11" name="直接连接符 3"/>
          <p:cNvSpPr/>
          <p:nvPr/>
        </p:nvSpPr>
        <p:spPr>
          <a:xfrm>
            <a:off x="7392127" y="5185413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直接连接符 5"/>
          <p:cNvSpPr/>
          <p:nvPr/>
        </p:nvSpPr>
        <p:spPr>
          <a:xfrm>
            <a:off x="4708777" y="5185413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直接连接符 7"/>
          <p:cNvSpPr/>
          <p:nvPr/>
        </p:nvSpPr>
        <p:spPr>
          <a:xfrm>
            <a:off x="3438473" y="2732321"/>
            <a:ext cx="2193374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84540"/>
                </a:lnTo>
                <a:lnTo>
                  <a:pt x="2193374" y="284540"/>
                </a:lnTo>
                <a:lnTo>
                  <a:pt x="2193374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直接连接符 8"/>
          <p:cNvSpPr/>
          <p:nvPr/>
        </p:nvSpPr>
        <p:spPr>
          <a:xfrm>
            <a:off x="1199379" y="5185413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直接连接符 9"/>
          <p:cNvSpPr/>
          <p:nvPr/>
        </p:nvSpPr>
        <p:spPr>
          <a:xfrm>
            <a:off x="1199379" y="4028466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直接连接符 10"/>
          <p:cNvSpPr/>
          <p:nvPr/>
        </p:nvSpPr>
        <p:spPr>
          <a:xfrm>
            <a:off x="1245099" y="2732321"/>
            <a:ext cx="2193374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93374" y="0"/>
                </a:moveTo>
                <a:lnTo>
                  <a:pt x="2193374" y="284540"/>
                </a:lnTo>
                <a:lnTo>
                  <a:pt x="0" y="284540"/>
                </a:lnTo>
                <a:lnTo>
                  <a:pt x="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直接连接符 11"/>
          <p:cNvSpPr/>
          <p:nvPr/>
        </p:nvSpPr>
        <p:spPr>
          <a:xfrm>
            <a:off x="3392753" y="1845931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圆角矩形 20"/>
          <p:cNvSpPr/>
          <p:nvPr/>
        </p:nvSpPr>
        <p:spPr>
          <a:xfrm>
            <a:off x="1582132" y="934285"/>
            <a:ext cx="3172365" cy="91164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组合 21"/>
          <p:cNvGrpSpPr/>
          <p:nvPr/>
        </p:nvGrpSpPr>
        <p:grpSpPr>
          <a:xfrm>
            <a:off x="1741651" y="1085828"/>
            <a:ext cx="3172366" cy="760104"/>
            <a:chOff x="2019961" y="152813"/>
            <a:chExt cx="3712681" cy="911646"/>
          </a:xfrm>
        </p:grpSpPr>
        <p:sp>
          <p:nvSpPr>
            <p:cNvPr id="67" name="圆角矩形 66"/>
            <p:cNvSpPr/>
            <p:nvPr/>
          </p:nvSpPr>
          <p:spPr>
            <a:xfrm>
              <a:off x="2019961" y="152813"/>
              <a:ext cx="3712681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圆角矩形 14"/>
            <p:cNvSpPr/>
            <p:nvPr/>
          </p:nvSpPr>
          <p:spPr>
            <a:xfrm>
              <a:off x="2046662" y="179514"/>
              <a:ext cx="3659279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kern="1200" dirty="0"/>
                <a:t>文档：</a:t>
              </a:r>
              <a:r>
                <a:rPr lang="en-US" altLang="zh-CN" sz="2200" kern="1200" dirty="0"/>
                <a:t>document</a:t>
              </a:r>
              <a:endParaRPr lang="zh-CN" altLang="en-US" sz="2200" kern="1200" dirty="0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1653097" y="2012241"/>
            <a:ext cx="3051092" cy="7200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组合 23"/>
          <p:cNvGrpSpPr/>
          <p:nvPr/>
        </p:nvGrpSpPr>
        <p:grpSpPr>
          <a:xfrm>
            <a:off x="1812615" y="2163784"/>
            <a:ext cx="3051092" cy="698990"/>
            <a:chOff x="2090926" y="1481997"/>
            <a:chExt cx="3570752" cy="884945"/>
          </a:xfrm>
        </p:grpSpPr>
        <p:sp>
          <p:nvSpPr>
            <p:cNvPr id="65" name="圆角矩形 64"/>
            <p:cNvSpPr/>
            <p:nvPr/>
          </p:nvSpPr>
          <p:spPr>
            <a:xfrm>
              <a:off x="2090926" y="1481997"/>
              <a:ext cx="3570752" cy="760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圆角矩形 17"/>
            <p:cNvSpPr/>
            <p:nvPr/>
          </p:nvSpPr>
          <p:spPr>
            <a:xfrm>
              <a:off x="2117627" y="1508698"/>
              <a:ext cx="3517350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kern="1200" dirty="0"/>
                <a:t>根节点：</a:t>
              </a:r>
              <a:r>
                <a:rPr lang="en-US" altLang="zh-CN" sz="2200" kern="1200" dirty="0"/>
                <a:t>&lt;html&gt;</a:t>
              </a:r>
              <a:endParaRPr lang="zh-CN" altLang="en-US" sz="2200" kern="1200" dirty="0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527267" y="3256016"/>
            <a:ext cx="1435663" cy="8338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组合 25"/>
          <p:cNvGrpSpPr/>
          <p:nvPr/>
        </p:nvGrpSpPr>
        <p:grpSpPr>
          <a:xfrm>
            <a:off x="686786" y="3407559"/>
            <a:ext cx="1435663" cy="695254"/>
            <a:chOff x="965097" y="2811182"/>
            <a:chExt cx="1435663" cy="911646"/>
          </a:xfrm>
        </p:grpSpPr>
        <p:sp>
          <p:nvSpPr>
            <p:cNvPr id="63" name="圆角矩形 62"/>
            <p:cNvSpPr/>
            <p:nvPr/>
          </p:nvSpPr>
          <p:spPr>
            <a:xfrm>
              <a:off x="965097" y="2811182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圆角矩形 20"/>
            <p:cNvSpPr/>
            <p:nvPr/>
          </p:nvSpPr>
          <p:spPr>
            <a:xfrm>
              <a:off x="991798" y="2837883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/>
                <a:t>&lt;head&gt;</a:t>
              </a:r>
              <a:endParaRPr lang="zh-CN" altLang="en-US" sz="2200" kern="1200" dirty="0"/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527267" y="4446005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8" name="组合 27"/>
          <p:cNvGrpSpPr/>
          <p:nvPr/>
        </p:nvGrpSpPr>
        <p:grpSpPr>
          <a:xfrm>
            <a:off x="686786" y="4597547"/>
            <a:ext cx="1123561" cy="605603"/>
            <a:chOff x="965097" y="4140367"/>
            <a:chExt cx="1435663" cy="911646"/>
          </a:xfrm>
        </p:grpSpPr>
        <p:sp>
          <p:nvSpPr>
            <p:cNvPr id="61" name="圆角矩形 60"/>
            <p:cNvSpPr/>
            <p:nvPr/>
          </p:nvSpPr>
          <p:spPr>
            <a:xfrm>
              <a:off x="965097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圆角矩形 23"/>
            <p:cNvSpPr/>
            <p:nvPr/>
          </p:nvSpPr>
          <p:spPr>
            <a:xfrm>
              <a:off x="991798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/>
                <a:t>Title</a:t>
              </a:r>
              <a:endParaRPr lang="zh-CN" altLang="en-US" sz="2200" kern="1200" dirty="0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527267" y="5458935"/>
            <a:ext cx="2156961" cy="777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组合 29"/>
          <p:cNvGrpSpPr/>
          <p:nvPr/>
        </p:nvGrpSpPr>
        <p:grpSpPr>
          <a:xfrm>
            <a:off x="686786" y="5610478"/>
            <a:ext cx="2156961" cy="626834"/>
            <a:chOff x="965097" y="5469551"/>
            <a:chExt cx="1435663" cy="911646"/>
          </a:xfrm>
        </p:grpSpPr>
        <p:sp>
          <p:nvSpPr>
            <p:cNvPr id="59" name="圆角矩形 58"/>
            <p:cNvSpPr/>
            <p:nvPr/>
          </p:nvSpPr>
          <p:spPr>
            <a:xfrm>
              <a:off x="965097" y="5469551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圆角矩形 26"/>
            <p:cNvSpPr/>
            <p:nvPr/>
          </p:nvSpPr>
          <p:spPr>
            <a:xfrm>
              <a:off x="991798" y="5496252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/>
                <a:t>文本：</a:t>
              </a:r>
              <a:r>
                <a:rPr lang="en-US" altLang="zh-CN" sz="2000" kern="1200" dirty="0"/>
                <a:t>DOM</a:t>
              </a:r>
              <a:r>
                <a:rPr lang="zh-CN" altLang="en-US" sz="2000" kern="1200" dirty="0"/>
                <a:t>节点</a:t>
              </a: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4914016" y="3256016"/>
            <a:ext cx="1435663" cy="8338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组合 31"/>
          <p:cNvGrpSpPr/>
          <p:nvPr/>
        </p:nvGrpSpPr>
        <p:grpSpPr>
          <a:xfrm>
            <a:off x="5073534" y="3407559"/>
            <a:ext cx="1435663" cy="674891"/>
            <a:chOff x="5351845" y="2811182"/>
            <a:chExt cx="1435663" cy="911646"/>
          </a:xfrm>
        </p:grpSpPr>
        <p:sp>
          <p:nvSpPr>
            <p:cNvPr id="57" name="圆角矩形 56"/>
            <p:cNvSpPr/>
            <p:nvPr/>
          </p:nvSpPr>
          <p:spPr>
            <a:xfrm>
              <a:off x="5351845" y="2811182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圆角矩形 29"/>
            <p:cNvSpPr/>
            <p:nvPr/>
          </p:nvSpPr>
          <p:spPr>
            <a:xfrm>
              <a:off x="5378546" y="2837883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/>
                <a:t>&lt;body&gt;</a:t>
              </a:r>
              <a:endParaRPr lang="zh-CN" altLang="en-US" sz="2200" kern="1200" dirty="0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281967" y="4446005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4" name="组合 33"/>
          <p:cNvGrpSpPr/>
          <p:nvPr/>
        </p:nvGrpSpPr>
        <p:grpSpPr>
          <a:xfrm>
            <a:off x="2441485" y="4597547"/>
            <a:ext cx="1123561" cy="587866"/>
            <a:chOff x="2719796" y="4140367"/>
            <a:chExt cx="1435663" cy="911646"/>
          </a:xfrm>
        </p:grpSpPr>
        <p:sp>
          <p:nvSpPr>
            <p:cNvPr id="55" name="圆角矩形 54"/>
            <p:cNvSpPr/>
            <p:nvPr/>
          </p:nvSpPr>
          <p:spPr>
            <a:xfrm>
              <a:off x="2719796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圆角矩形 32"/>
            <p:cNvSpPr/>
            <p:nvPr/>
          </p:nvSpPr>
          <p:spPr>
            <a:xfrm>
              <a:off x="2746497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/>
                <a:t>&lt;</a:t>
              </a:r>
              <a:r>
                <a:rPr lang="en-US" altLang="zh-CN" sz="2200" kern="1200" dirty="0" err="1"/>
                <a:t>img</a:t>
              </a:r>
              <a:r>
                <a:rPr lang="en-US" altLang="zh-CN" sz="2200" kern="1200" dirty="0"/>
                <a:t>&gt;</a:t>
              </a:r>
              <a:endParaRPr lang="zh-CN" altLang="en-US" sz="2200" kern="1200" dirty="0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4305705" y="4446005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组合 35"/>
          <p:cNvGrpSpPr/>
          <p:nvPr/>
        </p:nvGrpSpPr>
        <p:grpSpPr>
          <a:xfrm>
            <a:off x="4465223" y="4597547"/>
            <a:ext cx="1123561" cy="587866"/>
            <a:chOff x="4474495" y="4140367"/>
            <a:chExt cx="1435663" cy="911646"/>
          </a:xfrm>
        </p:grpSpPr>
        <p:sp>
          <p:nvSpPr>
            <p:cNvPr id="53" name="圆角矩形 52"/>
            <p:cNvSpPr/>
            <p:nvPr/>
          </p:nvSpPr>
          <p:spPr>
            <a:xfrm>
              <a:off x="4474495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圆角矩形 35"/>
            <p:cNvSpPr/>
            <p:nvPr/>
          </p:nvSpPr>
          <p:spPr>
            <a:xfrm>
              <a:off x="4501196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/>
                <a:t>&lt;h1&gt;</a:t>
              </a:r>
              <a:endParaRPr lang="zh-CN" altLang="en-US" sz="2200" kern="1200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3613804" y="5458935"/>
            <a:ext cx="2463534" cy="777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8" name="组合 37"/>
          <p:cNvGrpSpPr/>
          <p:nvPr/>
        </p:nvGrpSpPr>
        <p:grpSpPr>
          <a:xfrm>
            <a:off x="3773322" y="5610478"/>
            <a:ext cx="2463534" cy="626834"/>
            <a:chOff x="4474495" y="5469551"/>
            <a:chExt cx="1435663" cy="911646"/>
          </a:xfrm>
        </p:grpSpPr>
        <p:sp>
          <p:nvSpPr>
            <p:cNvPr id="51" name="圆角矩形 50"/>
            <p:cNvSpPr/>
            <p:nvPr/>
          </p:nvSpPr>
          <p:spPr>
            <a:xfrm>
              <a:off x="4474495" y="5469551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圆角矩形 38"/>
            <p:cNvSpPr/>
            <p:nvPr/>
          </p:nvSpPr>
          <p:spPr>
            <a:xfrm>
              <a:off x="4501196" y="5496252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/>
                <a:t>文本：喜欢的水果</a:t>
              </a: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755408" y="4463742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0" name="组合 39"/>
          <p:cNvGrpSpPr/>
          <p:nvPr/>
        </p:nvGrpSpPr>
        <p:grpSpPr>
          <a:xfrm>
            <a:off x="6914926" y="4615284"/>
            <a:ext cx="1123561" cy="587866"/>
            <a:chOff x="6229194" y="4140367"/>
            <a:chExt cx="1435663" cy="911646"/>
          </a:xfrm>
        </p:grpSpPr>
        <p:sp>
          <p:nvSpPr>
            <p:cNvPr id="49" name="圆角矩形 48"/>
            <p:cNvSpPr/>
            <p:nvPr/>
          </p:nvSpPr>
          <p:spPr>
            <a:xfrm>
              <a:off x="6229194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圆角矩形 41"/>
            <p:cNvSpPr/>
            <p:nvPr/>
          </p:nvSpPr>
          <p:spPr>
            <a:xfrm>
              <a:off x="6255895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/>
                <a:t>&lt;p&gt;</a:t>
              </a:r>
              <a:endParaRPr lang="zh-CN" altLang="en-US" sz="2200" kern="1200" dirty="0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6380872" y="5445223"/>
            <a:ext cx="2136066" cy="777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2" name="组合 41"/>
          <p:cNvGrpSpPr/>
          <p:nvPr/>
        </p:nvGrpSpPr>
        <p:grpSpPr>
          <a:xfrm>
            <a:off x="6540390" y="5596766"/>
            <a:ext cx="2136066" cy="626834"/>
            <a:chOff x="6229194" y="5469551"/>
            <a:chExt cx="1435663" cy="911646"/>
          </a:xfrm>
        </p:grpSpPr>
        <p:sp>
          <p:nvSpPr>
            <p:cNvPr id="47" name="圆角矩形 46"/>
            <p:cNvSpPr/>
            <p:nvPr/>
          </p:nvSpPr>
          <p:spPr>
            <a:xfrm>
              <a:off x="6229194" y="5469551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圆角矩形 44"/>
            <p:cNvSpPr/>
            <p:nvPr/>
          </p:nvSpPr>
          <p:spPr>
            <a:xfrm>
              <a:off x="6255895" y="5496252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/>
                <a:t>文本：</a:t>
              </a:r>
              <a:r>
                <a:rPr lang="en-US" altLang="zh-CN" sz="2000" kern="1200" dirty="0"/>
                <a:t>DOM</a:t>
              </a:r>
              <a:r>
                <a:rPr lang="zh-CN" altLang="en-US" sz="2000" kern="1200" dirty="0"/>
                <a:t>应用</a:t>
              </a:r>
            </a:p>
          </p:txBody>
        </p:sp>
      </p:grpSp>
      <p:cxnSp>
        <p:nvCxnSpPr>
          <p:cNvPr id="10" name="直接连接符 9"/>
          <p:cNvCxnSpPr>
            <a:stCxn id="35" idx="0"/>
          </p:cNvCxnSpPr>
          <p:nvPr/>
        </p:nvCxnSpPr>
        <p:spPr bwMode="auto">
          <a:xfrm flipV="1">
            <a:off x="4867486" y="4237235"/>
            <a:ext cx="0" cy="208770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8436" name="肘形连接符 18435"/>
          <p:cNvCxnSpPr>
            <a:endCxn id="39" idx="0"/>
          </p:cNvCxnSpPr>
          <p:nvPr/>
        </p:nvCxnSpPr>
        <p:spPr bwMode="auto">
          <a:xfrm>
            <a:off x="2998246" y="4237235"/>
            <a:ext cx="4318943" cy="226507"/>
          </a:xfrm>
          <a:prstGeom prst="bentConnector2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78" name="直接连接符 77"/>
          <p:cNvCxnSpPr/>
          <p:nvPr/>
        </p:nvCxnSpPr>
        <p:spPr bwMode="auto">
          <a:xfrm flipH="1" flipV="1">
            <a:off x="2998246" y="4237235"/>
            <a:ext cx="1" cy="208770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80" name="直接连接符 79"/>
          <p:cNvCxnSpPr/>
          <p:nvPr/>
        </p:nvCxnSpPr>
        <p:spPr bwMode="auto">
          <a:xfrm flipH="1" flipV="1">
            <a:off x="5801604" y="4028465"/>
            <a:ext cx="1" cy="208770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280" y="241660"/>
            <a:ext cx="1872332" cy="5232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访问节点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908720"/>
            <a:ext cx="8036218" cy="33843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getElement</a:t>
            </a:r>
            <a:r>
              <a:rPr lang="zh-CN" altLang="en-US" dirty="0"/>
              <a:t>系列方法访问指定节点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getElementById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getElementsByName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getElementsByTagName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根据层次关系访问节点</a:t>
            </a:r>
          </a:p>
        </p:txBody>
      </p:sp>
    </p:spTree>
    <p:extLst>
      <p:ext uri="{BB962C8B-B14F-4D97-AF65-F5344CB8AC3E}">
        <p14:creationId xmlns:p14="http://schemas.microsoft.com/office/powerpoint/2010/main" val="387546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357688" y="286077"/>
            <a:ext cx="4606925" cy="5232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根据层次关系访问节点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784225" y="980728"/>
            <a:ext cx="7645400" cy="455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节点属性</a:t>
            </a:r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75865"/>
              </p:ext>
            </p:extLst>
          </p:nvPr>
        </p:nvGraphicFramePr>
        <p:xfrm>
          <a:off x="928662" y="1916832"/>
          <a:ext cx="7099722" cy="403244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99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77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parentNode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返回节点的父节点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childNodes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返回子节点集合，</a:t>
                      </a:r>
                      <a:r>
                        <a:rPr lang="en-US" sz="1800" kern="105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childNodes</a:t>
                      </a:r>
                      <a:r>
                        <a:rPr lang="en-US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[i]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03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firstChild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返回节点的第一个子节点，最普遍的用法是访问该元素的文本节点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lastChild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返回节点的最后一个子节点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nextSibling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下一个节点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previousSibling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上一个节点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357688" y="286077"/>
            <a:ext cx="4606925" cy="5232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根据层次关系访问节点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784225" y="836712"/>
            <a:ext cx="7645400" cy="455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element</a:t>
            </a:r>
            <a:r>
              <a:rPr lang="zh-CN" altLang="zh-CN" dirty="0"/>
              <a:t>属性</a:t>
            </a:r>
            <a:endParaRPr lang="zh-CN" altLang="en-US"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13434"/>
              </p:ext>
            </p:extLst>
          </p:nvPr>
        </p:nvGraphicFramePr>
        <p:xfrm>
          <a:off x="928662" y="1916832"/>
          <a:ext cx="7243738" cy="316835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7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04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汉仪书宋二简"/>
                          <a:cs typeface="Arial" pitchFamily="34" charset="0"/>
                        </a:rPr>
                        <a:t>firstElementChild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返回节点的第一个子节点，最普遍的用法是访问该元素的文本节点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汉仪书宋二简"/>
                          <a:cs typeface="Arial" pitchFamily="34" charset="0"/>
                        </a:rPr>
                        <a:t>lastElementChild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返回节点的最后一个子节点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8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汉仪书宋二简"/>
                          <a:cs typeface="Arial" pitchFamily="34" charset="0"/>
                        </a:rPr>
                        <a:t>nextElementSibling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下一个节点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汉仪书宋二简"/>
                          <a:cs typeface="Arial" pitchFamily="34" charset="0"/>
                        </a:rPr>
                        <a:t>previousElementSibling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上一个节点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55488" y="1651000"/>
            <a:ext cx="700088" cy="398463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734107" y="3645024"/>
            <a:ext cx="7632847" cy="2582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oParent.nextElementSibling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||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oParent.nextSibling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</a:p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oParent.previousElementSibling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||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oParent.previousSibling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oFirst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firstElementChild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||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oParent.firstChild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</a:p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oLast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oParent.lastElementChild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||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oParent.lastChild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7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 rtlCol="0" anchor="ctr"/>
      <a:lstStyle>
        <a:defPPr algn="ctr"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7995</TotalTime>
  <Words>2002</Words>
  <Application>Microsoft Office PowerPoint</Application>
  <PresentationFormat>全屏显示(4:3)</PresentationFormat>
  <Paragraphs>334</Paragraphs>
  <Slides>30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汉仪书宋二简</vt:lpstr>
      <vt:lpstr>黑体</vt:lpstr>
      <vt:lpstr>楷体_GB2312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模板</vt:lpstr>
      <vt:lpstr>JavaScript操作DOM对象</vt:lpstr>
      <vt:lpstr>回顾</vt:lpstr>
      <vt:lpstr>本章任务</vt:lpstr>
      <vt:lpstr>本章目标</vt:lpstr>
      <vt:lpstr>操作DOM</vt:lpstr>
      <vt:lpstr>节点和节点关系</vt:lpstr>
      <vt:lpstr>访问节点</vt:lpstr>
      <vt:lpstr>根据层次关系访问节点2-1</vt:lpstr>
      <vt:lpstr>根据层次关系访问节点2-2</vt:lpstr>
      <vt:lpstr>练习—访问当当购物车页面节点</vt:lpstr>
      <vt:lpstr>节点信息</vt:lpstr>
      <vt:lpstr>操作节点</vt:lpstr>
      <vt:lpstr>操作节点的属性</vt:lpstr>
      <vt:lpstr>创建和插入节点</vt:lpstr>
      <vt:lpstr>删除和替换节点</vt:lpstr>
      <vt:lpstr>操作当当购物车页面</vt:lpstr>
      <vt:lpstr>操作节点样式</vt:lpstr>
      <vt:lpstr>style属性</vt:lpstr>
      <vt:lpstr>我的购物车</vt:lpstr>
      <vt:lpstr>className属性</vt:lpstr>
      <vt:lpstr>获取元素的样式</vt:lpstr>
      <vt:lpstr>联系—制作论坛发贴3-1</vt:lpstr>
      <vt:lpstr>练习—制作论坛发贴3-2</vt:lpstr>
      <vt:lpstr>练习—制作论坛发贴3-3</vt:lpstr>
      <vt:lpstr>获取元素位置</vt:lpstr>
      <vt:lpstr>HTML中元素属性</vt:lpstr>
      <vt:lpstr>元素属性应用</vt:lpstr>
      <vt:lpstr>练习——制作带关闭按钮的广告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Youliang Wang</cp:lastModifiedBy>
  <cp:revision>997</cp:revision>
  <dcterms:created xsi:type="dcterms:W3CDTF">2006-03-08T06:55:38Z</dcterms:created>
  <dcterms:modified xsi:type="dcterms:W3CDTF">2017-11-21T02:42:18Z</dcterms:modified>
</cp:coreProperties>
</file>