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312B-13BB-4678-8DA6-FD40CC344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F3B96-7231-4442-9E29-CBE580FDF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01652-2DC2-4B2B-B395-F4802F9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DD9-8E11-464A-BE46-A30A1CCD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6F850-4A35-4212-9B72-3B48D9C4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86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FAA0-A640-48C1-8794-FF495C58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BD859-B96D-4D73-93E3-25794103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C4CF-ABB6-44F1-9E81-A85B4DEC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18D0-E963-4B1F-9B53-6B929DEE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C773-745F-4C56-8902-F8576D65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7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D760F-161A-49AC-85EB-8DE6B4BCD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501FE-7D26-45C5-A12F-2C3DC3C39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C92F-48BD-4000-AF94-D2F6F915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FB78-22B9-426B-A4A3-8D8670E9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10E7-1F24-4D40-AB63-12E0593A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1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1B3D-4625-4987-9041-9C844E87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432C-1D90-4611-B6B2-73F6B744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B49B-19F1-49FF-881B-33A8B78B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9162-B48F-45E5-95F1-9AF3CBF7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5081-599E-40AD-900C-26F12037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2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3278-50BE-49BB-81C2-69EA0201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35B3-09FD-4F63-A476-C89BC1C9C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C73C8-D5DD-4496-9E86-DC7F41F9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0134-45F9-479D-9158-F382DB76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D58D-88AB-4B55-9F57-5AE8AF27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8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DD29-2721-4131-8FE2-C8A9FE81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BD84-B4C0-4F68-9D3B-1FF13A30D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05162-79F6-4605-B20D-A25A827AC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94AB1-FA56-4B1F-A5E3-56978D83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B0EE7-5A72-4A1F-B711-E9B6C732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068B-0D6B-47F0-BE6F-25E4B5BA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D961-8089-42B6-9712-71499FED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F2500-8654-4786-A2B0-D4748EF5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97A9F-865E-4C30-BB63-A563DC8A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ECA51-3C54-47FA-B234-FC7D767A4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346E7-58FE-4C9B-8C85-CCAB506A2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7012E-803C-41DE-A1D9-8A07F8C4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9E0AF-BBD6-42F2-8271-3762425B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175C5-7FDB-4394-BEC6-73C48B8B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8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6BA0-5DA5-4515-97BF-337A7C41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61992-685D-44F4-ABD5-D50D239C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C1A5-1806-4026-8D88-9A8A18C6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C5579-DF6B-4282-8738-5745D91B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8719B-96B0-45A9-A76D-84544002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090EA-FB87-4E68-9541-D9AFD32E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EF0D6-DCF4-42B5-A608-6078ABCF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DAD5-0DCC-415B-82D9-467DE431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CD3A-33D9-4228-BC4E-07F6A8FA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9E6FD-F451-4B97-9911-A0E11E57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B5484-B3F3-4FB6-AA75-C860EA82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062F6-77FB-4719-A308-F58526B9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5BA14-7C49-4C0C-A732-FC30BF8F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2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7626-AE3A-408F-AC1D-4BB7D13B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74556-4C7D-46F5-8B6B-A7E3383C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50477-B551-427E-8E7C-691F7D120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F6CE-74DA-4ECC-844B-FBD23CA1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829C8-61F3-424C-A286-31CC6F3A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EA203-92F2-4CAF-B93D-A7B5DEFA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5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F51BE-DF94-4F7D-83AD-510C3BF7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98D6B-7CDD-475D-B28C-E1A1C11F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2B72-B05D-48FF-AC02-467651C0E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871C-2449-4F2C-B6EE-2DB556D8A1D3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17E7-A9DB-4084-95F3-C264D5A12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8106-653D-4883-A813-04F5D3692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9934-59C8-48E0-AE4E-C2782629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7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profile/chi4714#!/vizhome/BridgeCostAnalysis_2/Dash_TotalCo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CB63-DB2D-441D-8468-26FACE8A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7652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Presentation - BI Developer</a:t>
            </a:r>
            <a:br>
              <a:rPr lang="en-GB" sz="2400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Chiogor Ikeomumu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9D73-56CA-4B67-AF37-181169DD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052" y="1891747"/>
            <a:ext cx="6738731" cy="3276601"/>
          </a:xfrm>
          <a:ln w="38100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              </a:t>
            </a:r>
          </a:p>
          <a:p>
            <a:pPr marL="0" indent="0" algn="ctr">
              <a:buNone/>
            </a:pPr>
            <a:r>
              <a:rPr lang="en-GB" b="1" dirty="0"/>
              <a:t>   </a:t>
            </a:r>
            <a:r>
              <a:rPr lang="en-GB" b="1" u="sng" dirty="0"/>
              <a:t>Real Case Study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 </a:t>
            </a:r>
            <a:r>
              <a:rPr lang="en-GB" sz="2400" dirty="0"/>
              <a:t>Employees Expense Reporting &amp; Dashboard System.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6154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ED4D-74E2-4A0D-9F19-16D5B9E1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Business Challenge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88F8-7F4E-40F7-BA77-A79BBD37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1881807"/>
            <a:ext cx="8809383" cy="3857833"/>
          </a:xfrm>
          <a:ln w="3175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000" dirty="0"/>
              <a:t>A global trading client was having significant increase in employees expenses across its global business units.  Management has requested a new reporting and dashboard system that will enable both the finance and internal audit team to investigate the following on a periodic basis;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Identify potential fraudulent expenses</a:t>
            </a:r>
          </a:p>
          <a:p>
            <a:r>
              <a:rPr lang="en-GB" sz="2000" dirty="0"/>
              <a:t>Monitor and identify business units and employees with high and rising expense claims</a:t>
            </a:r>
          </a:p>
          <a:p>
            <a:r>
              <a:rPr lang="en-GB" sz="2000" dirty="0"/>
              <a:t>Monitor and identify expense category across all business units and countries</a:t>
            </a:r>
          </a:p>
          <a:p>
            <a:r>
              <a:rPr lang="en-GB" sz="2000" dirty="0"/>
              <a:t>Drill down functionality, including historical vs present expense transaction across the business dimension. </a:t>
            </a:r>
          </a:p>
          <a:p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002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5207-B459-478D-ABF6-59FD18FC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294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GB" sz="2700" b="1" dirty="0">
                <a:solidFill>
                  <a:schemeClr val="bg1"/>
                </a:solidFill>
              </a:rPr>
            </a:br>
            <a:r>
              <a:rPr lang="en-GB" sz="2700" b="1" dirty="0">
                <a:solidFill>
                  <a:schemeClr val="bg1"/>
                </a:solidFill>
              </a:rPr>
              <a:t>Solution </a:t>
            </a:r>
            <a:br>
              <a:rPr lang="en-GB" sz="2700" b="1" dirty="0">
                <a:solidFill>
                  <a:schemeClr val="bg1"/>
                </a:solidFill>
              </a:rPr>
            </a:br>
            <a:br>
              <a:rPr lang="en-GB" sz="2400" dirty="0"/>
            </a:b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D279-BD25-4374-8E7D-F590B407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2" y="1338469"/>
            <a:ext cx="8428383" cy="46250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000" b="1" dirty="0"/>
              <a:t>Requirements</a:t>
            </a:r>
          </a:p>
          <a:p>
            <a:pPr marL="0" indent="0" algn="just">
              <a:buNone/>
            </a:pPr>
            <a:endParaRPr lang="en-GB" sz="2000" b="1" dirty="0"/>
          </a:p>
          <a:p>
            <a:pPr marL="0" indent="0" algn="just">
              <a:buNone/>
            </a:pPr>
            <a:r>
              <a:rPr lang="en-GB" sz="2400" b="1" dirty="0"/>
              <a:t>Business Requirement </a:t>
            </a:r>
          </a:p>
          <a:p>
            <a:pPr algn="just"/>
            <a:r>
              <a:rPr lang="en-GB" sz="1800" b="1" dirty="0"/>
              <a:t>Client Expectation </a:t>
            </a:r>
            <a:r>
              <a:rPr lang="en-GB" sz="1800" dirty="0"/>
              <a:t>– collect core information to support the report and dashboard design </a:t>
            </a:r>
          </a:p>
          <a:p>
            <a:pPr algn="just"/>
            <a:r>
              <a:rPr lang="en-GB" sz="1800" b="1" dirty="0"/>
              <a:t>Reporting content </a:t>
            </a:r>
            <a:r>
              <a:rPr lang="en-GB" sz="1800" dirty="0"/>
              <a:t>–  identify business focus areas, report layout etc</a:t>
            </a:r>
          </a:p>
          <a:p>
            <a:pPr algn="just"/>
            <a:r>
              <a:rPr lang="en-GB" sz="1800" b="1" dirty="0"/>
              <a:t>User access level </a:t>
            </a:r>
            <a:r>
              <a:rPr lang="en-GB" sz="1800" dirty="0"/>
              <a:t>– report and dashboard users</a:t>
            </a:r>
          </a:p>
          <a:p>
            <a:pPr algn="just"/>
            <a:endParaRPr lang="en-GB" sz="1800" dirty="0"/>
          </a:p>
          <a:p>
            <a:pPr marL="0" indent="0" algn="just">
              <a:buNone/>
            </a:pPr>
            <a:r>
              <a:rPr lang="en-GB" sz="2400" b="1" dirty="0"/>
              <a:t>Technical and Data Requirement </a:t>
            </a:r>
          </a:p>
          <a:p>
            <a:pPr algn="just"/>
            <a:r>
              <a:rPr lang="en-GB" sz="1600" b="1" dirty="0"/>
              <a:t>System Architecture  </a:t>
            </a:r>
            <a:r>
              <a:rPr lang="en-GB" sz="1600" dirty="0"/>
              <a:t>- data relationships, BI tool selection and access management</a:t>
            </a:r>
          </a:p>
          <a:p>
            <a:pPr algn="just"/>
            <a:r>
              <a:rPr lang="en-GB" sz="1600" b="1" dirty="0"/>
              <a:t>Data Specification </a:t>
            </a:r>
            <a:r>
              <a:rPr lang="en-GB" sz="1600" dirty="0"/>
              <a:t>- data source, extraction, transformation, ingestion and protection</a:t>
            </a:r>
          </a:p>
          <a:p>
            <a:pPr algn="just"/>
            <a:r>
              <a:rPr lang="en-GB" sz="1600" b="1" dirty="0"/>
              <a:t>Data Model </a:t>
            </a:r>
            <a:r>
              <a:rPr lang="en-GB" sz="1600" dirty="0"/>
              <a:t>-  Identify list of tables and relationships, key identifier, attributes characteristics and data display. 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7197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EE68-484B-4C56-8C0F-263CF313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8139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Report Design Template and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31D1-C599-442F-81E2-62AB1F80E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574" y="1565758"/>
            <a:ext cx="7696200" cy="4384468"/>
          </a:xfrm>
        </p:spPr>
        <p:txBody>
          <a:bodyPr/>
          <a:lstStyle/>
          <a:p>
            <a:pPr marL="0" indent="0" algn="ctr">
              <a:buNone/>
            </a:pPr>
            <a:r>
              <a:rPr lang="en-GB" sz="2000" b="1" dirty="0"/>
              <a:t>Report Template to support:</a:t>
            </a:r>
          </a:p>
          <a:p>
            <a:pPr marL="0" indent="0">
              <a:buNone/>
            </a:pPr>
            <a:endParaRPr lang="en-GB" sz="2000" b="1" dirty="0"/>
          </a:p>
          <a:p>
            <a:r>
              <a:rPr lang="en-GB" sz="1600" b="1" dirty="0"/>
              <a:t>Model Transition -  </a:t>
            </a:r>
            <a:r>
              <a:rPr lang="en-GB" sz="1600" dirty="0"/>
              <a:t>logical model to physical model (Datawarehouse, SQL, Power BI) </a:t>
            </a:r>
          </a:p>
          <a:p>
            <a:r>
              <a:rPr lang="en-US" sz="1600" b="1" dirty="0"/>
              <a:t>Deployment -  </a:t>
            </a:r>
            <a:r>
              <a:rPr lang="en-US" sz="1600" dirty="0"/>
              <a:t>data modelling and output testing (Power BI and Excel)</a:t>
            </a:r>
          </a:p>
          <a:p>
            <a:r>
              <a:rPr lang="en-US" sz="1600" b="1" dirty="0"/>
              <a:t>Tracking Requirement-</a:t>
            </a:r>
            <a:r>
              <a:rPr lang="en-US" sz="1600" dirty="0"/>
              <a:t>change request, required display, level of expected granularity </a:t>
            </a:r>
            <a:r>
              <a:rPr lang="en-US" sz="1600" dirty="0" err="1"/>
              <a:t>etc</a:t>
            </a:r>
            <a:r>
              <a:rPr lang="en-US" sz="1600" dirty="0"/>
              <a:t> </a:t>
            </a:r>
          </a:p>
          <a:p>
            <a:r>
              <a:rPr lang="en-US" sz="1600" b="1" dirty="0"/>
              <a:t>Documentation –</a:t>
            </a:r>
            <a:r>
              <a:rPr lang="en-US" sz="1600" dirty="0"/>
              <a:t>design process, technical resources and user training materials.  </a:t>
            </a:r>
          </a:p>
          <a:p>
            <a:r>
              <a:rPr lang="en-US" sz="1600" b="1" dirty="0"/>
              <a:t>Report and Dashboard Review, Presentation and Approval -  </a:t>
            </a:r>
            <a:r>
              <a:rPr lang="en-US" sz="1600" dirty="0"/>
              <a:t>Demonstrate the use of the reporting systems, user guidance material and benefits to the business. </a:t>
            </a:r>
          </a:p>
          <a:p>
            <a:endParaRPr lang="en-US" sz="1500" b="1" dirty="0"/>
          </a:p>
          <a:p>
            <a:endParaRPr lang="en-GB" sz="1500" b="1" dirty="0"/>
          </a:p>
        </p:txBody>
      </p:sp>
    </p:spTree>
    <p:extLst>
      <p:ext uri="{BB962C8B-B14F-4D97-AF65-F5344CB8AC3E}">
        <p14:creationId xmlns:p14="http://schemas.microsoft.com/office/powerpoint/2010/main" val="398065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7D8B-1611-4328-9107-AE1243C0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41919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Benefit - Expense Reporting and Dashboard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6887-0EEC-4E51-9DB8-0133BAEA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577" y="1434547"/>
            <a:ext cx="7510670" cy="3193775"/>
          </a:xfrm>
        </p:spPr>
        <p:txBody>
          <a:bodyPr/>
          <a:lstStyle/>
          <a:p>
            <a:endParaRPr lang="en-GB" sz="1500" b="1" dirty="0"/>
          </a:p>
          <a:p>
            <a:pPr marL="0" indent="0" algn="ctr">
              <a:buNone/>
            </a:pPr>
            <a:r>
              <a:rPr lang="en-GB" sz="1800" b="1" dirty="0"/>
              <a:t> </a:t>
            </a:r>
          </a:p>
          <a:p>
            <a:pPr marL="0" indent="0" algn="ctr">
              <a:buNone/>
            </a:pPr>
            <a:endParaRPr lang="en-GB" sz="1600" b="1" dirty="0"/>
          </a:p>
          <a:p>
            <a:r>
              <a:rPr lang="en-GB" sz="1600" b="1" dirty="0"/>
              <a:t>Provide single employee view across business units and expense category</a:t>
            </a:r>
          </a:p>
          <a:p>
            <a:r>
              <a:rPr lang="en-GB" sz="1600" b="1" dirty="0"/>
              <a:t>Monitor rising and highest expense claims across the business dimensions </a:t>
            </a:r>
          </a:p>
          <a:p>
            <a:r>
              <a:rPr lang="en-GB" sz="1600" b="1" dirty="0"/>
              <a:t>Identify suspicious expense claims </a:t>
            </a:r>
          </a:p>
          <a:p>
            <a:r>
              <a:rPr lang="en-GB" sz="1600" b="1" dirty="0"/>
              <a:t>Drilldown capabilities</a:t>
            </a:r>
          </a:p>
          <a:p>
            <a:r>
              <a:rPr lang="en-GB" sz="1600" b="1" dirty="0"/>
              <a:t>Support ad-hoc reporting</a:t>
            </a:r>
          </a:p>
        </p:txBody>
      </p:sp>
    </p:spTree>
    <p:extLst>
      <p:ext uri="{BB962C8B-B14F-4D97-AF65-F5344CB8AC3E}">
        <p14:creationId xmlns:p14="http://schemas.microsoft.com/office/powerpoint/2010/main" val="44590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9AB1-2FB1-4CA2-B49C-FA858135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Challenges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Expense Report &amp; Dashboard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B313-AB64-4FA3-8973-587C7F2B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3025"/>
            <a:ext cx="10200861" cy="3392557"/>
          </a:xfrm>
        </p:spPr>
        <p:txBody>
          <a:bodyPr/>
          <a:lstStyle/>
          <a:p>
            <a:endParaRPr lang="en-GB" sz="1600" b="1" dirty="0"/>
          </a:p>
          <a:p>
            <a:r>
              <a:rPr lang="en-GB" sz="1600" b="1" dirty="0"/>
              <a:t>Requirement capture</a:t>
            </a:r>
          </a:p>
          <a:p>
            <a:r>
              <a:rPr lang="en-GB" sz="1600" b="1" dirty="0"/>
              <a:t>Design Layout</a:t>
            </a:r>
          </a:p>
          <a:p>
            <a:r>
              <a:rPr lang="en-GB" sz="1600" b="1" dirty="0"/>
              <a:t>User Navigation</a:t>
            </a:r>
          </a:p>
          <a:p>
            <a:r>
              <a:rPr lang="en-GB" sz="1600" b="1" dirty="0"/>
              <a:t>Data Modelling and Relationship</a:t>
            </a:r>
          </a:p>
          <a:p>
            <a:r>
              <a:rPr lang="en-GB" sz="1600" b="1" dirty="0"/>
              <a:t>Creating business rule to flag suspicious expense claim (Hard-Coding)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17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63F8-8FA1-4779-A649-D82FCC9F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066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Mock Demo 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Bridge Construction Cost Dashboard Using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A06C-5A96-42FD-AF53-17C7DC4C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013791"/>
            <a:ext cx="10850218" cy="5599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/>
              <a:t>The Mock-up dashboard demo is a project I completed. It shows a cost comparison of the following </a:t>
            </a:r>
          </a:p>
          <a:p>
            <a:endParaRPr lang="en-GB" sz="1600" dirty="0"/>
          </a:p>
          <a:p>
            <a:r>
              <a:rPr lang="en-GB" sz="1600" b="1" dirty="0"/>
              <a:t>Bridge construction and improvement cost.  </a:t>
            </a:r>
          </a:p>
          <a:p>
            <a:r>
              <a:rPr lang="en-GB" sz="1600" b="1" dirty="0"/>
              <a:t>Cost by location</a:t>
            </a:r>
          </a:p>
          <a:p>
            <a:r>
              <a:rPr lang="en-GB" sz="1600" b="1" dirty="0"/>
              <a:t>Bridge cost through the years </a:t>
            </a:r>
          </a:p>
          <a:p>
            <a:r>
              <a:rPr lang="en-GB" sz="1600" b="1" dirty="0"/>
              <a:t>Cost Category</a:t>
            </a:r>
            <a:endParaRPr lang="en-GB" b="1" dirty="0"/>
          </a:p>
          <a:p>
            <a:endParaRPr lang="en-GB" sz="1600" dirty="0"/>
          </a:p>
          <a:p>
            <a:endParaRPr lang="en-GB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Please click the below link for the interactive web view. </a:t>
            </a:r>
          </a:p>
          <a:p>
            <a:pPr marL="0" indent="0">
              <a:buNone/>
            </a:pPr>
            <a:r>
              <a:rPr lang="en-GB" sz="1600" dirty="0"/>
              <a:t>Link to Dashboard -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https://public.tableau.com/profile/chi4714#!/vizhome/BridgeCostAnalysis_2/Dash_TotalCost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8301D-4193-4584-803B-5D48A7AF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26" y="1531042"/>
            <a:ext cx="6530008" cy="4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6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4B24-7288-4A21-A962-9442BE35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6" y="3429000"/>
            <a:ext cx="7832036" cy="2176843"/>
          </a:xfrm>
        </p:spPr>
        <p:txBody>
          <a:bodyPr>
            <a:normAutofit/>
          </a:bodyPr>
          <a:lstStyle/>
          <a:p>
            <a:pPr algn="ctr"/>
            <a:r>
              <a:rPr lang="en-GB" sz="8800" b="1" dirty="0"/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8AA6B9-DBF2-48BF-8B9D-66D9CD07C33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626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</a:rPr>
              <a:t>Previous BI Experience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5B5FA-E602-41BE-8AC2-CEE9AF5398D1}"/>
              </a:ext>
            </a:extLst>
          </p:cNvPr>
          <p:cNvSpPr txBox="1"/>
          <p:nvPr/>
        </p:nvSpPr>
        <p:spPr>
          <a:xfrm>
            <a:off x="159026" y="1166190"/>
            <a:ext cx="12032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Rail Safety and Standard Board </a:t>
            </a:r>
            <a:r>
              <a:rPr lang="en-GB" dirty="0"/>
              <a:t>– Support the delivery of a new safety intelligence reporting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KPMG</a:t>
            </a:r>
            <a:r>
              <a:rPr lang="en-GB" dirty="0"/>
              <a:t>- Insurance policy transaction reporting and high risk banking customer reporting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Jato Dynamics </a:t>
            </a:r>
            <a:r>
              <a:rPr lang="en-GB" dirty="0"/>
              <a:t>-  Data management, data quality and reporting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London Sustainability </a:t>
            </a:r>
            <a:r>
              <a:rPr lang="en-GB" dirty="0"/>
              <a:t>Exchange London air quality reporting</a:t>
            </a:r>
          </a:p>
        </p:txBody>
      </p:sp>
    </p:spTree>
    <p:extLst>
      <p:ext uri="{BB962C8B-B14F-4D97-AF65-F5344CB8AC3E}">
        <p14:creationId xmlns:p14="http://schemas.microsoft.com/office/powerpoint/2010/main" val="234742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478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Presentation - BI Developer  Chiogor Ikeomumu</vt:lpstr>
      <vt:lpstr>Business Challenge </vt:lpstr>
      <vt:lpstr> Solution   </vt:lpstr>
      <vt:lpstr>Report Design Template and Implementation </vt:lpstr>
      <vt:lpstr>Benefit - Expense Reporting and Dashboard </vt:lpstr>
      <vt:lpstr>Challenges Expense Report &amp; Dashboard </vt:lpstr>
      <vt:lpstr>Mock Demo  Bridge Construction Cost Dashboard Using Tableau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Analyst </dc:title>
  <dc:creator>chio ike</dc:creator>
  <cp:lastModifiedBy>chio ike</cp:lastModifiedBy>
  <cp:revision>72</cp:revision>
  <dcterms:created xsi:type="dcterms:W3CDTF">2020-01-28T21:54:47Z</dcterms:created>
  <dcterms:modified xsi:type="dcterms:W3CDTF">2020-01-31T15:43:37Z</dcterms:modified>
</cp:coreProperties>
</file>