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embeddedFontLs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Qq8p6zfbKeo7cdLMycJL02Fjf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3C0395A-9842-42C8-B4D9-9EC4036B6AB2}">
  <a:tblStyle styleId="{A3C0395A-9842-42C8-B4D9-9EC4036B6AB2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0F7"/>
          </a:solidFill>
        </a:fill>
      </a:tcStyle>
    </a:wholeTbl>
    <a:band1H>
      <a:tcTxStyle/>
      <a:tcStyle>
        <a:fill>
          <a:solidFill>
            <a:srgbClr val="CDDFEF"/>
          </a:solidFill>
        </a:fill>
      </a:tcStyle>
    </a:band1H>
    <a:band2H>
      <a:tcTxStyle/>
    </a:band2H>
    <a:band1V>
      <a:tcTxStyle/>
      <a:tcStyle>
        <a:fill>
          <a:solidFill>
            <a:srgbClr val="CDDFEF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GillSans-regular.fntdata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font" Target="fonts/Gill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0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6" name="Google Shape;86;p20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9" name="Google Shape;99;p2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Gill Sans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4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2" type="body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6" name="Google Shape;66;p1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8" name="Google Shape;68;p1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0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3" name="Google Shape;23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1"/>
          <p:cNvSpPr txBox="1"/>
          <p:nvPr>
            <p:ph type="title"/>
          </p:nvPr>
        </p:nvSpPr>
        <p:spPr>
          <a:xfrm>
            <a:off x="783771" y="1066800"/>
            <a:ext cx="572776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Gill Sans"/>
              <a:buNone/>
            </a:pPr>
            <a:r>
              <a:rPr b="0" lang="en-US" sz="6600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FINAL PROJECT TEMPLATE</a:t>
            </a:r>
            <a:endParaRPr/>
          </a:p>
        </p:txBody>
      </p:sp>
      <p:sp>
        <p:nvSpPr>
          <p:cNvPr id="115" name="Google Shape;115;p1"/>
          <p:cNvSpPr/>
          <p:nvPr/>
        </p:nvSpPr>
        <p:spPr>
          <a:xfrm rot="-54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"/>
          <p:cNvSpPr txBox="1"/>
          <p:nvPr>
            <p:ph type="title"/>
          </p:nvPr>
        </p:nvSpPr>
        <p:spPr>
          <a:xfrm>
            <a:off x="771148" y="1037967"/>
            <a:ext cx="3054091" cy="4709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rgbClr val="FFFEFF"/>
                </a:solidFill>
                <a:latin typeface="Gill Sans"/>
                <a:ea typeface="Gill Sans"/>
                <a:cs typeface="Gill Sans"/>
                <a:sym typeface="Gill Sans"/>
              </a:rPr>
              <a:t>THREAT SUMMARY</a:t>
            </a:r>
            <a:endParaRPr/>
          </a:p>
        </p:txBody>
      </p:sp>
      <p:sp>
        <p:nvSpPr>
          <p:cNvPr id="129" name="Google Shape;129;p2"/>
          <p:cNvSpPr txBox="1"/>
          <p:nvPr>
            <p:ph idx="1" type="body"/>
          </p:nvPr>
        </p:nvSpPr>
        <p:spPr>
          <a:xfrm>
            <a:off x="4534935" y="1037968"/>
            <a:ext cx="6725899" cy="4820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93472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b="1" lang="en-US"/>
              <a:t>Summary of Situation:  </a:t>
            </a:r>
            <a:r>
              <a:rPr lang="en-US"/>
              <a:t>(Summarize the current threat situation)</a:t>
            </a:r>
            <a:endParaRPr/>
          </a:p>
          <a:p>
            <a:pPr indent="-93472" lvl="0" marL="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b="1" lang="en-US"/>
              <a:t>Asset</a:t>
            </a:r>
            <a:r>
              <a:rPr b="1" lang="en-US"/>
              <a:t>: </a:t>
            </a:r>
            <a:r>
              <a:rPr lang="en-US"/>
              <a:t>(What assets are being targeted?)</a:t>
            </a:r>
            <a:endParaRPr b="1"/>
          </a:p>
          <a:p>
            <a:pPr indent="-93472" lvl="0" marL="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b="1" lang="en-US"/>
              <a:t>Impact: </a:t>
            </a:r>
            <a:r>
              <a:rPr lang="en-US"/>
              <a:t>(What part of the CIA triad is being impacted?)</a:t>
            </a:r>
            <a:endParaRPr/>
          </a:p>
          <a:p>
            <a:pPr indent="-93472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b="1" lang="en-US"/>
              <a:t>Threat Actor: </a:t>
            </a:r>
            <a:r>
              <a:rPr lang="en-US"/>
              <a:t>(Identify potential threat actors)</a:t>
            </a:r>
            <a:endParaRPr/>
          </a:p>
          <a:p>
            <a:pPr indent="-93472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b="1" lang="en-US"/>
              <a:t>Threat Actor Motivation: </a:t>
            </a:r>
            <a:r>
              <a:rPr lang="en-US"/>
              <a:t>(Share potential motivations behind the attacks)</a:t>
            </a:r>
            <a:endParaRPr/>
          </a:p>
          <a:p>
            <a:pPr indent="-93472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b="1" lang="en-US"/>
              <a:t>Common Threat Actor Techniques: </a:t>
            </a:r>
            <a:r>
              <a:rPr lang="en-US"/>
              <a:t>(Share attack methods commonly used by the threat actor)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3"/>
          <p:cNvSpPr txBox="1"/>
          <p:nvPr>
            <p:ph type="title"/>
          </p:nvPr>
        </p:nvSpPr>
        <p:spPr>
          <a:xfrm>
            <a:off x="581193" y="702156"/>
            <a:ext cx="4076153" cy="5156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VULNERABILITY SCANNING TARGETS</a:t>
            </a: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"/>
          <p:cNvSpPr/>
          <p:nvPr/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"/>
          <p:cNvSpPr txBox="1"/>
          <p:nvPr>
            <p:ph idx="1" type="body"/>
          </p:nvPr>
        </p:nvSpPr>
        <p:spPr>
          <a:xfrm>
            <a:off x="4776743" y="702156"/>
            <a:ext cx="6484091" cy="5156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93472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b="1" lang="en-US"/>
              <a:t>Summary of scan targets:</a:t>
            </a:r>
            <a:endParaRPr/>
          </a:p>
          <a:p>
            <a:pPr indent="-70104" lvl="1" marL="457200" rtl="0" algn="l">
              <a:spcBef>
                <a:spcPts val="840"/>
              </a:spcBef>
              <a:spcAft>
                <a:spcPts val="0"/>
              </a:spcAft>
              <a:buSzPts val="1104"/>
              <a:buFont typeface="Noto Sans Symbols"/>
              <a:buChar char="◼"/>
            </a:pPr>
            <a:r>
              <a:rPr lang="en-US"/>
              <a:t>Number of devices scanned:</a:t>
            </a:r>
            <a:endParaRPr/>
          </a:p>
          <a:p>
            <a:pPr indent="-70104" lvl="1" marL="457200" rtl="0" algn="l">
              <a:spcBef>
                <a:spcPts val="840"/>
              </a:spcBef>
              <a:spcAft>
                <a:spcPts val="0"/>
              </a:spcAft>
              <a:buSzPts val="1104"/>
              <a:buFont typeface="Noto Sans Symbols"/>
              <a:buChar char="◼"/>
            </a:pPr>
            <a:r>
              <a:rPr lang="en-US"/>
              <a:t>Device type:</a:t>
            </a:r>
            <a:endParaRPr/>
          </a:p>
          <a:p>
            <a:pPr indent="-70104" lvl="1" marL="457200" rtl="0" algn="l">
              <a:spcBef>
                <a:spcPts val="840"/>
              </a:spcBef>
              <a:spcAft>
                <a:spcPts val="0"/>
              </a:spcAft>
              <a:buSzPts val="1104"/>
              <a:buFont typeface="Noto Sans Symbols"/>
              <a:buChar char="◼"/>
            </a:pPr>
            <a:r>
              <a:rPr lang="en-US"/>
              <a:t>Primary purpose of device: (describe what the devices are used for and what kind of data might be on them)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/>
              <a:t>(insert 2 screenshots from scan configuration window – one of the settings tab and one of the plugins tab)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p4"/>
          <p:cNvSpPr txBox="1"/>
          <p:nvPr>
            <p:ph type="title"/>
          </p:nvPr>
        </p:nvSpPr>
        <p:spPr>
          <a:xfrm>
            <a:off x="581193" y="702156"/>
            <a:ext cx="4076153" cy="5156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VULNERABILITY SCAN RESULTS</a:t>
            </a:r>
            <a:endParaRPr/>
          </a:p>
        </p:txBody>
      </p:sp>
      <p:sp>
        <p:nvSpPr>
          <p:cNvPr id="151" name="Google Shape;151;p4"/>
          <p:cNvSpPr/>
          <p:nvPr/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"/>
          <p:cNvSpPr txBox="1"/>
          <p:nvPr>
            <p:ph idx="1" type="body"/>
          </p:nvPr>
        </p:nvSpPr>
        <p:spPr>
          <a:xfrm>
            <a:off x="4776743" y="702156"/>
            <a:ext cx="6484091" cy="5156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93472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b="1" lang="en-US"/>
              <a:t>Summary of findings:</a:t>
            </a:r>
            <a:endParaRPr/>
          </a:p>
          <a:p>
            <a:pPr indent="-70104" lvl="1" marL="457200" rtl="0" algn="l">
              <a:spcBef>
                <a:spcPts val="840"/>
              </a:spcBef>
              <a:spcAft>
                <a:spcPts val="0"/>
              </a:spcAft>
              <a:buSzPts val="1104"/>
              <a:buFont typeface="Noto Sans Symbols"/>
              <a:buChar char="◼"/>
            </a:pPr>
            <a:r>
              <a:rPr lang="en-US"/>
              <a:t>Total number of actionable findings: </a:t>
            </a:r>
            <a:endParaRPr/>
          </a:p>
          <a:p>
            <a:pPr indent="-58419" lvl="2" marL="914400" rtl="0" algn="l">
              <a:spcBef>
                <a:spcPts val="800"/>
              </a:spcBef>
              <a:spcAft>
                <a:spcPts val="0"/>
              </a:spcAft>
              <a:buSzPts val="920"/>
              <a:buFont typeface="Noto Sans Symbols"/>
              <a:buChar char="◼"/>
            </a:pPr>
            <a:r>
              <a:rPr lang="en-US"/>
              <a:t>Critical:</a:t>
            </a:r>
            <a:endParaRPr/>
          </a:p>
          <a:p>
            <a:pPr indent="-58419" lvl="2" marL="914400" rtl="0" algn="l">
              <a:spcBef>
                <a:spcPts val="800"/>
              </a:spcBef>
              <a:spcAft>
                <a:spcPts val="0"/>
              </a:spcAft>
              <a:buSzPts val="920"/>
              <a:buFont typeface="Noto Sans Symbols"/>
              <a:buChar char="◼"/>
            </a:pPr>
            <a:r>
              <a:rPr lang="en-US"/>
              <a:t>High: </a:t>
            </a:r>
            <a:endParaRPr/>
          </a:p>
          <a:p>
            <a:pPr indent="-58419" lvl="2" marL="914400" rtl="0" algn="l">
              <a:spcBef>
                <a:spcPts val="800"/>
              </a:spcBef>
              <a:spcAft>
                <a:spcPts val="0"/>
              </a:spcAft>
              <a:buSzPts val="920"/>
              <a:buFont typeface="Noto Sans Symbols"/>
              <a:buChar char="◼"/>
            </a:pPr>
            <a:r>
              <a:rPr lang="en-US"/>
              <a:t>Medium:</a:t>
            </a:r>
            <a:endParaRPr/>
          </a:p>
          <a:p>
            <a:pPr indent="-58419" lvl="2" marL="914400" rtl="0" algn="l">
              <a:spcBef>
                <a:spcPts val="800"/>
              </a:spcBef>
              <a:spcAft>
                <a:spcPts val="0"/>
              </a:spcAft>
              <a:buSzPts val="920"/>
              <a:buFont typeface="Noto Sans Symbols"/>
              <a:buChar char="◼"/>
            </a:pPr>
            <a:r>
              <a:rPr lang="en-US"/>
              <a:t>Low: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/>
              <a:t>(insert screenshot from scan results dashboard)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5"/>
          <p:cNvSpPr txBox="1"/>
          <p:nvPr>
            <p:ph type="title"/>
          </p:nvPr>
        </p:nvSpPr>
        <p:spPr>
          <a:xfrm>
            <a:off x="581193" y="702156"/>
            <a:ext cx="4076153" cy="5156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REMEDIATION RECOMMENDATION</a:t>
            </a: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4776743" y="702157"/>
            <a:ext cx="6484091" cy="335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93472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/>
              <a:t>Fix within 7 days</a:t>
            </a:r>
            <a:endParaRPr/>
          </a:p>
        </p:txBody>
      </p:sp>
      <p:graphicFrame>
        <p:nvGraphicFramePr>
          <p:cNvPr id="166" name="Google Shape;166;p5"/>
          <p:cNvGraphicFramePr/>
          <p:nvPr/>
        </p:nvGraphicFramePr>
        <p:xfrm>
          <a:off x="4800102" y="10653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{A3C0395A-9842-42C8-B4D9-9EC4036B6AB2}</a:tableStyleId>
              </a:tblPr>
              <a:tblGrid>
                <a:gridCol w="2161375"/>
                <a:gridCol w="2161375"/>
                <a:gridCol w="2161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Finding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Severity</a:t>
                      </a:r>
                      <a:r>
                        <a:rPr lang="en-US" sz="1600"/>
                        <a:t> Rating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Recommended Fix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7" name="Google Shape;167;p5"/>
          <p:cNvSpPr txBox="1"/>
          <p:nvPr/>
        </p:nvSpPr>
        <p:spPr>
          <a:xfrm>
            <a:off x="4776743" y="2592074"/>
            <a:ext cx="6484091" cy="335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9347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</a:pPr>
            <a:r>
              <a:rPr b="0" i="0" lang="en-US" sz="16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rPr>
              <a:t>Fix within 30 days </a:t>
            </a:r>
            <a:endParaRPr/>
          </a:p>
        </p:txBody>
      </p:sp>
      <p:graphicFrame>
        <p:nvGraphicFramePr>
          <p:cNvPr id="168" name="Google Shape;168;p5"/>
          <p:cNvGraphicFramePr/>
          <p:nvPr/>
        </p:nvGraphicFramePr>
        <p:xfrm>
          <a:off x="4856315" y="30784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{A3C0395A-9842-42C8-B4D9-9EC4036B6AB2}</a:tableStyleId>
              </a:tblPr>
              <a:tblGrid>
                <a:gridCol w="2161375"/>
                <a:gridCol w="2161375"/>
                <a:gridCol w="2161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Finding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Severity</a:t>
                      </a:r>
                      <a:r>
                        <a:rPr lang="en-US" sz="1600"/>
                        <a:t> Rating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Recommended Fix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9" name="Google Shape;169;p5"/>
          <p:cNvSpPr txBox="1"/>
          <p:nvPr/>
        </p:nvSpPr>
        <p:spPr>
          <a:xfrm>
            <a:off x="4776743" y="4680699"/>
            <a:ext cx="6484091" cy="335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9347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</a:pPr>
            <a:r>
              <a:rPr b="0" i="0" lang="en-US" sz="16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rPr>
              <a:t>Fix within 60 days </a:t>
            </a:r>
            <a:endParaRPr/>
          </a:p>
        </p:txBody>
      </p:sp>
      <p:graphicFrame>
        <p:nvGraphicFramePr>
          <p:cNvPr id="170" name="Google Shape;170;p5"/>
          <p:cNvGraphicFramePr/>
          <p:nvPr/>
        </p:nvGraphicFramePr>
        <p:xfrm>
          <a:off x="4856315" y="51670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{A3C0395A-9842-42C8-B4D9-9EC4036B6AB2}</a:tableStyleId>
              </a:tblPr>
              <a:tblGrid>
                <a:gridCol w="2161375"/>
                <a:gridCol w="2161375"/>
                <a:gridCol w="2161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Finding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Severity</a:t>
                      </a:r>
                      <a:r>
                        <a:rPr lang="en-US" sz="1600"/>
                        <a:t> Rating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Recommended Fix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6"/>
          <p:cNvSpPr txBox="1"/>
          <p:nvPr>
            <p:ph type="title"/>
          </p:nvPr>
        </p:nvSpPr>
        <p:spPr>
          <a:xfrm>
            <a:off x="581193" y="702156"/>
            <a:ext cx="4076153" cy="5156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PASSWORD PENETRATION TEST OUTCOME</a:t>
            </a:r>
            <a:endParaRPr/>
          </a:p>
        </p:txBody>
      </p:sp>
      <p:sp>
        <p:nvSpPr>
          <p:cNvPr id="180" name="Google Shape;180;p6"/>
          <p:cNvSpPr/>
          <p:nvPr/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"/>
          <p:cNvSpPr/>
          <p:nvPr/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"/>
          <p:cNvSpPr txBox="1"/>
          <p:nvPr>
            <p:ph idx="1" type="body"/>
          </p:nvPr>
        </p:nvSpPr>
        <p:spPr>
          <a:xfrm>
            <a:off x="4776743" y="702156"/>
            <a:ext cx="6484091" cy="5156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93472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b="1" lang="en-US"/>
              <a:t>Methodology: </a:t>
            </a:r>
            <a:r>
              <a:rPr lang="en-US"/>
              <a:t>(Summarize steps taken to test password security)</a:t>
            </a:r>
            <a:endParaRPr/>
          </a:p>
          <a:p>
            <a:pPr indent="-93472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b="1" lang="en-US"/>
              <a:t>Number of passwords tested: </a:t>
            </a:r>
            <a:r>
              <a:rPr lang="en-US"/>
              <a:t>(insert number)</a:t>
            </a:r>
            <a:endParaRPr/>
          </a:p>
          <a:p>
            <a:pPr indent="-93472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b="1" lang="en-US"/>
              <a:t>Number of passwords cracked: </a:t>
            </a:r>
            <a:r>
              <a:rPr lang="en-US"/>
              <a:t>(insert number)</a:t>
            </a:r>
            <a:endParaRPr/>
          </a:p>
          <a:p>
            <a:pPr indent="-93472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b="1" lang="en-US"/>
              <a:t>Evidence of weak passwords: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/>
              <a:t>(insert screenshot of cracked passwords and command used to launch attack)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-93472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b="1" lang="en-US"/>
              <a:t>Recommended steps to improve passwords security: </a:t>
            </a:r>
            <a:r>
              <a:rPr lang="en-US"/>
              <a:t>(Summarize best practice recommendations to avoid </a:t>
            </a:r>
            <a:r>
              <a:rPr lang="en-US"/>
              <a:t>brute force</a:t>
            </a:r>
            <a:r>
              <a:rPr lang="en-US"/>
              <a:t> attacks in the future)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>
            <p:ph type="title"/>
          </p:nvPr>
        </p:nvSpPr>
        <p:spPr>
          <a:xfrm>
            <a:off x="581193" y="702156"/>
            <a:ext cx="4076153" cy="5156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</a:pPr>
            <a:r>
              <a:rPr lang="en-US" sz="2800">
                <a:solidFill>
                  <a:schemeClr val="dk2"/>
                </a:solidFill>
              </a:rPr>
              <a:t>INCIDENT RESPONSE PRELIMINARY ASSESSMENT</a:t>
            </a:r>
            <a:endParaRPr b="0" sz="2800" cap="non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" name="Google Shape;188;p7"/>
          <p:cNvSpPr txBox="1"/>
          <p:nvPr>
            <p:ph idx="1" type="body"/>
          </p:nvPr>
        </p:nvSpPr>
        <p:spPr>
          <a:xfrm>
            <a:off x="4776743" y="702156"/>
            <a:ext cx="6484091" cy="5156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93472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/>
              <a:t>Summarize ongoing incident: </a:t>
            </a:r>
            <a:endParaRPr/>
          </a:p>
          <a:p>
            <a:pPr indent="-70104" lvl="1" marL="457200" rtl="0" algn="l">
              <a:spcBef>
                <a:spcPts val="840"/>
              </a:spcBef>
              <a:spcAft>
                <a:spcPts val="0"/>
              </a:spcAft>
              <a:buSzPts val="1104"/>
              <a:buFont typeface="Noto Sans Symbols"/>
              <a:buChar char="◼"/>
            </a:pPr>
            <a:r>
              <a:rPr lang="en-US"/>
              <a:t>What do you know so far?</a:t>
            </a:r>
            <a:endParaRPr/>
          </a:p>
          <a:p>
            <a:pPr indent="-93472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/>
              <a:t>Document actions or notes from the following steps of the initial incident response checklist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/>
              <a:t>Step 1: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/>
              <a:t>Step 2: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/>
              <a:t>Step 3: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/>
              <a:t>Step 4: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/>
              <a:t>Step 6: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/>
              <a:t>(Add another slide if needed)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>
            <p:ph type="title"/>
          </p:nvPr>
        </p:nvSpPr>
        <p:spPr>
          <a:xfrm>
            <a:off x="581193" y="702156"/>
            <a:ext cx="4076153" cy="5156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</a:pPr>
            <a:r>
              <a:rPr lang="en-US" sz="2800">
                <a:solidFill>
                  <a:schemeClr val="dk2"/>
                </a:solidFill>
              </a:rPr>
              <a:t>INCIDENT RESPONSE RECOMMENDED ACTION</a:t>
            </a:r>
            <a:endParaRPr b="0" sz="2800" cap="non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8"/>
          <p:cNvSpPr txBox="1"/>
          <p:nvPr>
            <p:ph idx="1" type="body"/>
          </p:nvPr>
        </p:nvSpPr>
        <p:spPr>
          <a:xfrm>
            <a:off x="4776743" y="702156"/>
            <a:ext cx="6484091" cy="5156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93472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Summarize recommendation to contain, eradicate, and recover:</a:t>
            </a:r>
            <a:endParaRPr/>
          </a:p>
          <a:p>
            <a:pPr indent="-70104" lvl="1" marL="457200" rtl="0" algn="l">
              <a:spcBef>
                <a:spcPts val="840"/>
              </a:spcBef>
              <a:spcAft>
                <a:spcPts val="0"/>
              </a:spcAft>
              <a:buSzPts val="1104"/>
              <a:buFont typeface="Noto Sans Symbols"/>
              <a:buChar char="◼"/>
            </a:pPr>
            <a:r>
              <a:rPr lang="en-US"/>
              <a:t>Describe the overall recommended containment, eradication, and recovery plan</a:t>
            </a:r>
            <a:endParaRPr/>
          </a:p>
          <a:p>
            <a:pPr indent="-93472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/>
              <a:t>Documented actions and notes from the IR checklist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/>
              <a:t>Step 7: </a:t>
            </a:r>
            <a:r>
              <a:rPr i="1" lang="en-US"/>
              <a:t>(Tip: Select procedures you’d recommend for this type of incident)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/>
              <a:t>Step 8: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/>
              <a:t>Step 9: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/>
              <a:t>Step 12: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/>
              <a:t>(Add another slide if needed)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AnalogousFromDarkSeedRightStep">
      <a:dk1>
        <a:srgbClr val="000000"/>
      </a:dk1>
      <a:lt1>
        <a:srgbClr val="FFFFFF"/>
      </a:lt1>
      <a:dk2>
        <a:srgbClr val="243741"/>
      </a:dk2>
      <a:lt2>
        <a:srgbClr val="E8E4E2"/>
      </a:lt2>
      <a:accent1>
        <a:srgbClr val="3DA2D3"/>
      </a:accent1>
      <a:accent2>
        <a:srgbClr val="375BC5"/>
      </a:accent2>
      <a:accent3>
        <a:srgbClr val="604AD6"/>
      </a:accent3>
      <a:accent4>
        <a:srgbClr val="8938C5"/>
      </a:accent4>
      <a:accent5>
        <a:srgbClr val="D23DD3"/>
      </a:accent5>
      <a:accent6>
        <a:srgbClr val="C12B84"/>
      </a:accent6>
      <a:hlink>
        <a:srgbClr val="419230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videndVTI">
  <a:themeElements>
    <a:clrScheme name="AnalogousFromDarkSeedRightStep">
      <a:dk1>
        <a:srgbClr val="000000"/>
      </a:dk1>
      <a:lt1>
        <a:srgbClr val="FFFFFF"/>
      </a:lt1>
      <a:dk2>
        <a:srgbClr val="243741"/>
      </a:dk2>
      <a:lt2>
        <a:srgbClr val="E8E4E2"/>
      </a:lt2>
      <a:accent1>
        <a:srgbClr val="3DA2D3"/>
      </a:accent1>
      <a:accent2>
        <a:srgbClr val="375BC5"/>
      </a:accent2>
      <a:accent3>
        <a:srgbClr val="604AD6"/>
      </a:accent3>
      <a:accent4>
        <a:srgbClr val="8938C5"/>
      </a:accent4>
      <a:accent5>
        <a:srgbClr val="D23DD3"/>
      </a:accent5>
      <a:accent6>
        <a:srgbClr val="C12B84"/>
      </a:accent6>
      <a:hlink>
        <a:srgbClr val="419230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2020-04-24T02:20:58Z</dcterms:created>
  <dc:creator>Christine Izuakor</dc:creator>
</cp:coreProperties>
</file>