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6"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600"/>
    <a:srgbClr val="FFC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75" d="100"/>
          <a:sy n="75" d="100"/>
        </p:scale>
        <p:origin x="840"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1/6/2023</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1/6/2023</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1/6/2023</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1/6/2023</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1/6/2023</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1/6/2023</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1/6/2023</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1/6/2023</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1/6/2023</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1/6/2023</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1/6/2023</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1/6/2023</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a:t>
            </a:r>
            <a:r>
              <a:rPr lang="en-US" sz="2000" dirty="0" err="1"/>
              <a:t>SwiftTech</a:t>
            </a:r>
            <a:r>
              <a:rPr lang="en-US" sz="2000" dirty="0"/>
              <a:t>.</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996381" y="2156723"/>
            <a:ext cx="10625958" cy="3139321"/>
          </a:xfrm>
          <a:prstGeom prst="rect">
            <a:avLst/>
          </a:prstGeom>
          <a:noFill/>
        </p:spPr>
        <p:txBody>
          <a:bodyPr wrap="square" rtlCol="0">
            <a:spAutoFit/>
          </a:bodyPr>
          <a:lstStyle/>
          <a:p>
            <a:pPr marL="342900" indent="-342900">
              <a:buAutoNum type="arabicPeriod"/>
            </a:pPr>
            <a:r>
              <a:rPr lang="en-US" b="1" dirty="0">
                <a:solidFill>
                  <a:schemeClr val="tx1">
                    <a:lumMod val="75000"/>
                    <a:lumOff val="25000"/>
                  </a:schemeClr>
                </a:solidFill>
                <a:latin typeface="Dubai" panose="020B0503030403030204" pitchFamily="34" charset="-78"/>
                <a:cs typeface="Dubai" panose="020B0503030403030204" pitchFamily="34" charset="-78"/>
              </a:rPr>
              <a:t>Password Length: </a:t>
            </a:r>
          </a:p>
          <a:p>
            <a:pPr marL="800100" lvl="1" indent="-342900">
              <a:buAutoNum type="alphaLcPeriod"/>
            </a:pPr>
            <a:r>
              <a:rPr lang="en-US" dirty="0">
                <a:solidFill>
                  <a:schemeClr val="tx1">
                    <a:lumMod val="75000"/>
                    <a:lumOff val="25000"/>
                  </a:schemeClr>
                </a:solidFill>
                <a:latin typeface="Dubai" panose="020B0503030403030204" pitchFamily="34" charset="-78"/>
                <a:cs typeface="Dubai" panose="020B0503030403030204" pitchFamily="34" charset="-78"/>
              </a:rPr>
              <a:t>Password length should be at least 12-character long </a:t>
            </a:r>
          </a:p>
          <a:p>
            <a:pPr marL="800100" lvl="1" indent="-342900">
              <a:buAutoNum type="alphaLcPeriod"/>
            </a:pPr>
            <a:r>
              <a:rPr lang="en-US" dirty="0">
                <a:solidFill>
                  <a:schemeClr val="tx1">
                    <a:lumMod val="75000"/>
                    <a:lumOff val="25000"/>
                  </a:schemeClr>
                </a:solidFill>
                <a:latin typeface="Dubai" panose="020B0503030403030204" pitchFamily="34" charset="-78"/>
                <a:cs typeface="Dubai" panose="020B0503030403030204" pitchFamily="34" charset="-78"/>
              </a:rPr>
              <a:t>Password should contain a combination of uppercase, lowercase, numbers, and special character </a:t>
            </a:r>
          </a:p>
          <a:p>
            <a:pPr marL="800100" lvl="1" indent="-342900">
              <a:buAutoNum type="alphaLcPeriod"/>
            </a:pPr>
            <a:r>
              <a:rPr lang="en-US" dirty="0">
                <a:solidFill>
                  <a:schemeClr val="tx1">
                    <a:lumMod val="75000"/>
                    <a:lumOff val="25000"/>
                  </a:schemeClr>
                </a:solidFill>
                <a:latin typeface="Dubai" panose="020B0503030403030204" pitchFamily="34" charset="-78"/>
                <a:cs typeface="Dubai" panose="020B0503030403030204" pitchFamily="34" charset="-78"/>
              </a:rPr>
              <a:t>Password should be random (no use of known words or names)</a:t>
            </a:r>
          </a:p>
          <a:p>
            <a:endParaRPr lang="en-US" dirty="0">
              <a:solidFill>
                <a:schemeClr val="tx1">
                  <a:lumMod val="75000"/>
                  <a:lumOff val="25000"/>
                </a:schemeClr>
              </a:solidFill>
              <a:latin typeface="Dubai" panose="020B0503030403030204" pitchFamily="34" charset="-78"/>
              <a:cs typeface="Dubai" panose="020B0503030403030204" pitchFamily="34" charset="-78"/>
            </a:endParaRPr>
          </a:p>
          <a:p>
            <a:r>
              <a:rPr lang="en-US" b="1" dirty="0">
                <a:solidFill>
                  <a:schemeClr val="tx1">
                    <a:lumMod val="75000"/>
                    <a:lumOff val="25000"/>
                  </a:schemeClr>
                </a:solidFill>
                <a:latin typeface="Dubai" panose="020B0503030403030204" pitchFamily="34" charset="-78"/>
                <a:cs typeface="Dubai" panose="020B0503030403030204" pitchFamily="34" charset="-78"/>
              </a:rPr>
              <a:t>2. Multi-factor Authentication </a:t>
            </a:r>
          </a:p>
          <a:p>
            <a:pPr lvl="1"/>
            <a:r>
              <a:rPr lang="en-US" dirty="0">
                <a:solidFill>
                  <a:schemeClr val="tx1">
                    <a:lumMod val="75000"/>
                    <a:lumOff val="25000"/>
                  </a:schemeClr>
                </a:solidFill>
                <a:latin typeface="Dubai" panose="020B0503030403030204" pitchFamily="34" charset="-78"/>
                <a:cs typeface="Dubai" panose="020B0503030403030204" pitchFamily="34" charset="-78"/>
              </a:rPr>
              <a:t>Require users to provide two or more authentication methods after entering the password correctly (face ID, fingerprint, PIN)</a:t>
            </a:r>
          </a:p>
          <a:p>
            <a:endParaRPr lang="en-US" dirty="0">
              <a:solidFill>
                <a:schemeClr val="tx1">
                  <a:lumMod val="75000"/>
                  <a:lumOff val="25000"/>
                </a:schemeClr>
              </a:solidFill>
              <a:latin typeface="Dubai" panose="020B0503030403030204" pitchFamily="34" charset="-78"/>
              <a:cs typeface="Dubai" panose="020B0503030403030204" pitchFamily="34" charset="-78"/>
            </a:endParaRPr>
          </a:p>
          <a:p>
            <a:r>
              <a:rPr lang="en-US" b="1" dirty="0">
                <a:solidFill>
                  <a:schemeClr val="tx1">
                    <a:lumMod val="75000"/>
                    <a:lumOff val="25000"/>
                  </a:schemeClr>
                </a:solidFill>
                <a:latin typeface="Dubai" panose="020B0503030403030204" pitchFamily="34" charset="-78"/>
                <a:cs typeface="Dubai" panose="020B0503030403030204" pitchFamily="34" charset="-78"/>
              </a:rPr>
              <a:t>3. Lockout Policy </a:t>
            </a:r>
          </a:p>
          <a:p>
            <a:pPr lvl="1"/>
            <a:r>
              <a:rPr lang="en-US" dirty="0">
                <a:solidFill>
                  <a:schemeClr val="tx1">
                    <a:lumMod val="75000"/>
                    <a:lumOff val="25000"/>
                  </a:schemeClr>
                </a:solidFill>
                <a:latin typeface="Dubai" panose="020B0503030403030204" pitchFamily="34" charset="-78"/>
                <a:cs typeface="Dubai" panose="020B0503030403030204" pitchFamily="34" charset="-78"/>
              </a:rPr>
              <a:t>Block access for some time after multiple failed login attempts </a:t>
            </a:r>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a:t>
            </a:r>
            <a:r>
              <a:rPr lang="en-US" dirty="0" err="1"/>
              <a:t>SwiftTech’s</a:t>
            </a:r>
            <a:r>
              <a:rPr lang="en-US" dirty="0"/>
              <a:t>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err="1">
                <a:solidFill>
                  <a:schemeClr val="accent3">
                    <a:lumMod val="50000"/>
                  </a:schemeClr>
                </a:solidFill>
                <a:latin typeface="Eras Bold ITC" panose="020B0907030504020204" pitchFamily="34" charset="0"/>
              </a:rPr>
              <a:t>SwiftTech</a:t>
            </a:r>
            <a:endParaRPr lang="en-US" sz="5400" i="1" dirty="0">
              <a:solidFill>
                <a:schemeClr val="accent3">
                  <a:lumMod val="50000"/>
                </a:schemeClr>
              </a:solidFill>
              <a:latin typeface="Eras Bold ITC" panose="020B0907030504020204" pitchFamily="34" charset="0"/>
            </a:endParaRP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432D12-F865-CA78-AF94-AF95B832A113}"/>
              </a:ext>
            </a:extLst>
          </p:cNvPr>
          <p:cNvSpPr txBox="1"/>
          <p:nvPr/>
        </p:nvSpPr>
        <p:spPr>
          <a:xfrm>
            <a:off x="838200" y="1672047"/>
            <a:ext cx="8922058" cy="1908215"/>
          </a:xfrm>
          <a:prstGeom prst="rect">
            <a:avLst/>
          </a:prstGeom>
          <a:noFill/>
        </p:spPr>
        <p:txBody>
          <a:bodyPr wrap="square" rtlCol="0">
            <a:spAutoFit/>
          </a:bodyPr>
          <a:lstStyle/>
          <a:p>
            <a:pPr algn="just"/>
            <a:r>
              <a:rPr lang="en-GB" sz="2000" dirty="0" err="1">
                <a:solidFill>
                  <a:schemeClr val="tx1">
                    <a:lumMod val="75000"/>
                    <a:lumOff val="25000"/>
                  </a:schemeClr>
                </a:solidFill>
                <a:latin typeface="Dubai" panose="020B0503030403030204" pitchFamily="34" charset="-78"/>
                <a:cs typeface="Dubai" panose="020B0503030403030204" pitchFamily="34" charset="-78"/>
              </a:rPr>
              <a:t>SwiftTech’s</a:t>
            </a:r>
            <a:r>
              <a:rPr lang="en-GB" sz="2000" dirty="0">
                <a:solidFill>
                  <a:schemeClr val="tx1">
                    <a:lumMod val="75000"/>
                    <a:lumOff val="25000"/>
                  </a:schemeClr>
                </a:solidFill>
                <a:latin typeface="Dubai" panose="020B0503030403030204" pitchFamily="34" charset="-78"/>
                <a:cs typeface="Dubai" panose="020B0503030403030204" pitchFamily="34" charset="-78"/>
              </a:rPr>
              <a:t> security posture is </a:t>
            </a:r>
            <a:r>
              <a:rPr lang="en-GB" sz="2000" b="1" dirty="0">
                <a:solidFill>
                  <a:schemeClr val="tx1">
                    <a:lumMod val="75000"/>
                    <a:lumOff val="25000"/>
                  </a:schemeClr>
                </a:solidFill>
                <a:latin typeface="Dubai" panose="020B0503030403030204" pitchFamily="34" charset="-78"/>
                <a:cs typeface="Dubai" panose="020B0503030403030204" pitchFamily="34" charset="-78"/>
              </a:rPr>
              <a:t>Risk Accepting</a:t>
            </a:r>
            <a:r>
              <a:rPr lang="en-GB" sz="2000" dirty="0">
                <a:solidFill>
                  <a:schemeClr val="tx1">
                    <a:lumMod val="75000"/>
                    <a:lumOff val="25000"/>
                  </a:schemeClr>
                </a:solidFill>
                <a:latin typeface="Dubai" panose="020B0503030403030204" pitchFamily="34" charset="-78"/>
                <a:cs typeface="Dubai" panose="020B0503030403030204" pitchFamily="34" charset="-78"/>
              </a:rPr>
              <a:t>. They follow an agile methodology that accepts failure as part of the process. However, now that they are getting bigger and dealing with institutes that require high security like healthcare and government, they want to improve their security posture.  </a:t>
            </a:r>
            <a:r>
              <a:rPr lang="en-GB" sz="2000" dirty="0" err="1">
                <a:solidFill>
                  <a:schemeClr val="tx1">
                    <a:lumMod val="75000"/>
                    <a:lumOff val="25000"/>
                  </a:schemeClr>
                </a:solidFill>
                <a:latin typeface="Dubai" panose="020B0503030403030204" pitchFamily="34" charset="-78"/>
                <a:cs typeface="Dubai" panose="020B0503030403030204" pitchFamily="34" charset="-78"/>
              </a:rPr>
              <a:t>SwiftTech</a:t>
            </a:r>
            <a:r>
              <a:rPr lang="en-GB" sz="2000" dirty="0">
                <a:solidFill>
                  <a:schemeClr val="tx1">
                    <a:lumMod val="75000"/>
                    <a:lumOff val="25000"/>
                  </a:schemeClr>
                </a:solidFill>
                <a:latin typeface="Dubai" panose="020B0503030403030204" pitchFamily="34" charset="-78"/>
                <a:cs typeface="Dubai" panose="020B0503030403030204" pitchFamily="34" charset="-78"/>
              </a:rPr>
              <a:t> follows some fundamental security controls like encryption and VPN, but these controls need modification. </a:t>
            </a:r>
          </a:p>
          <a:p>
            <a:endParaRPr lang="en-US" dirty="0"/>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A51DCBA-A623-FD26-3774-0C674BD003A5}"/>
              </a:ext>
            </a:extLst>
          </p:cNvPr>
          <p:cNvSpPr txBox="1"/>
          <p:nvPr/>
        </p:nvSpPr>
        <p:spPr>
          <a:xfrm>
            <a:off x="838200" y="1672047"/>
            <a:ext cx="8922058" cy="3447098"/>
          </a:xfrm>
          <a:prstGeom prst="rect">
            <a:avLst/>
          </a:prstGeom>
          <a:noFill/>
        </p:spPr>
        <p:txBody>
          <a:bodyPr wrap="square" rtlCol="0">
            <a:spAutoFit/>
          </a:bodyPr>
          <a:lstStyle/>
          <a:p>
            <a:pPr marL="342900" indent="-342900" algn="just">
              <a:buFont typeface="Arial" panose="020B0604020202020204" pitchFamily="34" charset="0"/>
              <a:buChar char="•"/>
            </a:pPr>
            <a:endParaRPr lang="en-GB" sz="2000" dirty="0">
              <a:solidFill>
                <a:schemeClr val="tx1">
                  <a:lumMod val="75000"/>
                  <a:lumOff val="25000"/>
                </a:schemeClr>
              </a:solidFill>
              <a:latin typeface="Dubai" panose="020B0503030403030204" pitchFamily="34" charset="-78"/>
              <a:cs typeface="Dubai" panose="020B0503030403030204" pitchFamily="34" charset="-78"/>
            </a:endParaRPr>
          </a:p>
          <a:p>
            <a:pPr marL="342900" indent="-342900" algn="just">
              <a:buFont typeface="Arial" panose="020B0604020202020204" pitchFamily="34" charset="0"/>
              <a:buChar char="•"/>
            </a:pPr>
            <a:r>
              <a:rPr lang="en-GB" sz="2000" dirty="0">
                <a:solidFill>
                  <a:schemeClr val="tx1">
                    <a:lumMod val="75000"/>
                    <a:lumOff val="25000"/>
                  </a:schemeClr>
                </a:solidFill>
                <a:latin typeface="Dubai" panose="020B0503030403030204" pitchFamily="34" charset="-78"/>
                <a:cs typeface="Dubai" panose="020B0503030403030204" pitchFamily="34" charset="-78"/>
              </a:rPr>
              <a:t>Health Insurance Portability and Accountability Act (HIPAA): because they will work with healthcare. HIPAA will ensure patients’ information is confidential and not- tampered with. </a:t>
            </a:r>
          </a:p>
          <a:p>
            <a:pPr marL="342900" indent="-342900" algn="just">
              <a:buFont typeface="Arial" panose="020B0604020202020204" pitchFamily="34" charset="0"/>
              <a:buChar char="•"/>
            </a:pPr>
            <a:r>
              <a:rPr lang="en-GB" sz="2000" dirty="0">
                <a:solidFill>
                  <a:schemeClr val="tx1">
                    <a:lumMod val="75000"/>
                    <a:lumOff val="25000"/>
                  </a:schemeClr>
                </a:solidFill>
                <a:latin typeface="Dubai" panose="020B0503030403030204" pitchFamily="34" charset="-78"/>
                <a:cs typeface="Dubai" panose="020B0503030403030204" pitchFamily="34" charset="-78"/>
              </a:rPr>
              <a:t>National Cybersecurity Centre - Cyber Assessment Framework (NCSC – CAF): because they will work with the United Kingdom government. NCSC CAF is the equivalent of NIST in the UK</a:t>
            </a:r>
          </a:p>
          <a:p>
            <a:pPr marL="342900" indent="-342900" algn="just">
              <a:buFont typeface="Arial" panose="020B0604020202020204" pitchFamily="34" charset="0"/>
              <a:buChar char="•"/>
            </a:pPr>
            <a:r>
              <a:rPr lang="en-GB" sz="2000" dirty="0">
                <a:solidFill>
                  <a:schemeClr val="tx1">
                    <a:lumMod val="75000"/>
                    <a:lumOff val="25000"/>
                  </a:schemeClr>
                </a:solidFill>
                <a:latin typeface="Dubai" panose="020B0503030403030204" pitchFamily="34" charset="-78"/>
                <a:cs typeface="Dubai" panose="020B0503030403030204" pitchFamily="34" charset="-78"/>
              </a:rPr>
              <a:t>CIS: it provides easy-to-follow guidelines that </a:t>
            </a:r>
            <a:r>
              <a:rPr lang="en-GB" sz="2000" dirty="0" err="1">
                <a:solidFill>
                  <a:schemeClr val="tx1">
                    <a:lumMod val="75000"/>
                    <a:lumOff val="25000"/>
                  </a:schemeClr>
                </a:solidFill>
                <a:latin typeface="Dubai" panose="020B0503030403030204" pitchFamily="34" charset="-78"/>
                <a:cs typeface="Dubai" panose="020B0503030403030204" pitchFamily="34" charset="-78"/>
              </a:rPr>
              <a:t>SwiftTech</a:t>
            </a:r>
            <a:r>
              <a:rPr lang="en-GB" sz="2000" dirty="0">
                <a:solidFill>
                  <a:schemeClr val="tx1">
                    <a:lumMod val="75000"/>
                    <a:lumOff val="25000"/>
                  </a:schemeClr>
                </a:solidFill>
                <a:latin typeface="Dubai" panose="020B0503030403030204" pitchFamily="34" charset="-78"/>
                <a:cs typeface="Dubai" panose="020B0503030403030204" pitchFamily="34" charset="-78"/>
              </a:rPr>
              <a:t> needs in order to improve its security </a:t>
            </a:r>
          </a:p>
          <a:p>
            <a:pPr marL="342900" indent="-342900" algn="just">
              <a:buFont typeface="Arial" panose="020B0604020202020204" pitchFamily="34" charset="0"/>
              <a:buChar char="•"/>
            </a:pPr>
            <a:endParaRPr lang="en-GB" sz="2000" dirty="0">
              <a:solidFill>
                <a:schemeClr val="tx1">
                  <a:lumMod val="75000"/>
                  <a:lumOff val="25000"/>
                </a:schemeClr>
              </a:solidFill>
              <a:latin typeface="Dubai" panose="020B0503030403030204" pitchFamily="34" charset="-78"/>
              <a:cs typeface="Dubai" panose="020B0503030403030204" pitchFamily="34" charset="-78"/>
            </a:endParaRPr>
          </a:p>
          <a:p>
            <a:endParaRPr lang="en-US" dirty="0"/>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16907"/>
            <a:ext cx="10515600" cy="1325563"/>
          </a:xfrm>
        </p:spPr>
        <p:txBody>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12D377-6329-B525-A4DD-D09219A5FF3F}"/>
              </a:ext>
            </a:extLst>
          </p:cNvPr>
          <p:cNvSpPr txBox="1"/>
          <p:nvPr/>
        </p:nvSpPr>
        <p:spPr>
          <a:xfrm>
            <a:off x="251514" y="1342470"/>
            <a:ext cx="10050726" cy="4308872"/>
          </a:xfrm>
          <a:prstGeom prst="rect">
            <a:avLst/>
          </a:prstGeom>
          <a:noFill/>
        </p:spPr>
        <p:txBody>
          <a:bodyPr wrap="square" rtlCol="0">
            <a:spAutoFit/>
          </a:bodyPr>
          <a:lstStyle/>
          <a:p>
            <a:pPr algn="just"/>
            <a:r>
              <a:rPr lang="en-US" sz="2000" b="1" dirty="0">
                <a:solidFill>
                  <a:srgbClr val="DAA600"/>
                </a:solidFill>
                <a:latin typeface="Dubai" panose="020B0503030403030204" pitchFamily="34" charset="-78"/>
                <a:cs typeface="Dubai" panose="020B0503030403030204" pitchFamily="34" charset="-78"/>
              </a:rPr>
              <a:t>Data Storage</a:t>
            </a:r>
          </a:p>
          <a:p>
            <a:pPr marL="285750" indent="-285750" algn="just">
              <a:buFont typeface="Arial" panose="020B0604020202020204" pitchFamily="34" charset="0"/>
              <a:buChar char="•"/>
            </a:pPr>
            <a:r>
              <a:rPr lang="en-US" b="1" dirty="0">
                <a:solidFill>
                  <a:schemeClr val="tx1">
                    <a:lumMod val="75000"/>
                    <a:lumOff val="25000"/>
                  </a:schemeClr>
                </a:solidFill>
                <a:latin typeface="Dubai" panose="020B0503030403030204" pitchFamily="34" charset="-78"/>
                <a:cs typeface="Dubai" panose="020B0503030403030204" pitchFamily="34" charset="-78"/>
              </a:rPr>
              <a:t>VPC3 File storage supports only AES-128 encryption: </a:t>
            </a:r>
            <a:r>
              <a:rPr lang="en-US" dirty="0">
                <a:solidFill>
                  <a:schemeClr val="tx1">
                    <a:lumMod val="75000"/>
                    <a:lumOff val="25000"/>
                  </a:schemeClr>
                </a:solidFill>
                <a:latin typeface="Dubai" panose="020B0503030403030204" pitchFamily="34" charset="-78"/>
                <a:cs typeface="Dubai" panose="020B0503030403030204" pitchFamily="34" charset="-78"/>
              </a:rPr>
              <a:t>AES-128 is a weak encryption and should be changed to a more powerful encryption. I recommend AES-256. </a:t>
            </a:r>
          </a:p>
          <a:p>
            <a:pPr marL="285750" indent="-285750" algn="just">
              <a:buFont typeface="Arial" panose="020B0604020202020204" pitchFamily="34" charset="0"/>
              <a:buChar char="•"/>
            </a:pPr>
            <a:r>
              <a:rPr lang="en-US" b="1" dirty="0">
                <a:solidFill>
                  <a:schemeClr val="tx1">
                    <a:lumMod val="75000"/>
                    <a:lumOff val="25000"/>
                  </a:schemeClr>
                </a:solidFill>
                <a:latin typeface="Dubai" panose="020B0503030403030204" pitchFamily="34" charset="-78"/>
                <a:cs typeface="Dubai" panose="020B0503030403030204" pitchFamily="34" charset="-78"/>
              </a:rPr>
              <a:t>Databases in production environment are unencrypted: </a:t>
            </a:r>
            <a:r>
              <a:rPr lang="en-US" dirty="0">
                <a:solidFill>
                  <a:schemeClr val="tx1">
                    <a:lumMod val="75000"/>
                    <a:lumOff val="25000"/>
                  </a:schemeClr>
                </a:solidFill>
                <a:latin typeface="Dubai" panose="020B0503030403030204" pitchFamily="34" charset="-78"/>
                <a:cs typeface="Dubai" panose="020B0503030403030204" pitchFamily="34" charset="-78"/>
              </a:rPr>
              <a:t>this is not a good security practice as the database will contain citizen and patient information that should be encrypted with a strong encryption algorithm like AES-256. </a:t>
            </a:r>
          </a:p>
          <a:p>
            <a:pPr algn="just"/>
            <a:r>
              <a:rPr lang="en-US" sz="2000" b="1" dirty="0">
                <a:solidFill>
                  <a:srgbClr val="DAA600"/>
                </a:solidFill>
                <a:latin typeface="Dubai" panose="020B0503030403030204" pitchFamily="34" charset="-78"/>
                <a:cs typeface="Dubai" panose="020B0503030403030204" pitchFamily="34" charset="-78"/>
              </a:rPr>
              <a:t>End User Management</a:t>
            </a:r>
          </a:p>
          <a:p>
            <a:pPr marL="285750" indent="-285750" algn="just">
              <a:buFont typeface="Arial" panose="020B0604020202020204" pitchFamily="34" charset="0"/>
              <a:buChar char="•"/>
            </a:pPr>
            <a:r>
              <a:rPr lang="en-US" b="1" dirty="0">
                <a:solidFill>
                  <a:schemeClr val="tx1">
                    <a:lumMod val="75000"/>
                    <a:lumOff val="25000"/>
                  </a:schemeClr>
                </a:solidFill>
                <a:latin typeface="Dubai" panose="020B0503030403030204" pitchFamily="34" charset="-78"/>
                <a:cs typeface="Dubai" panose="020B0503030403030204" pitchFamily="34" charset="-78"/>
              </a:rPr>
              <a:t>Internal Network users require a 7-character password:</a:t>
            </a:r>
            <a:r>
              <a:rPr lang="en-US" dirty="0">
                <a:solidFill>
                  <a:schemeClr val="tx1">
                    <a:lumMod val="75000"/>
                    <a:lumOff val="25000"/>
                  </a:schemeClr>
                </a:solidFill>
                <a:latin typeface="Dubai" panose="020B0503030403030204" pitchFamily="34" charset="-78"/>
                <a:cs typeface="Dubai" panose="020B0503030403030204" pitchFamily="34" charset="-78"/>
              </a:rPr>
              <a:t> password and lockout policy should be changed. Password must be at least 12-character long and it should be random and contains a combination of letters, numbers, and special characters. </a:t>
            </a:r>
          </a:p>
          <a:p>
            <a:pPr marL="285750" indent="-285750" algn="just">
              <a:buFont typeface="Arial" panose="020B0604020202020204" pitchFamily="34" charset="0"/>
              <a:buChar char="•"/>
            </a:pPr>
            <a:r>
              <a:rPr lang="en-US" b="1" dirty="0">
                <a:solidFill>
                  <a:schemeClr val="tx1">
                    <a:lumMod val="75000"/>
                    <a:lumOff val="25000"/>
                  </a:schemeClr>
                </a:solidFill>
                <a:latin typeface="Dubai" panose="020B0503030403030204" pitchFamily="34" charset="-78"/>
                <a:cs typeface="Dubai" panose="020B0503030403030204" pitchFamily="34" charset="-78"/>
              </a:rPr>
              <a:t>Passwords never expire: </a:t>
            </a:r>
            <a:r>
              <a:rPr lang="en-US" dirty="0">
                <a:solidFill>
                  <a:schemeClr val="tx1">
                    <a:lumMod val="75000"/>
                    <a:lumOff val="25000"/>
                  </a:schemeClr>
                </a:solidFill>
                <a:latin typeface="Dubai" panose="020B0503030403030204" pitchFamily="34" charset="-78"/>
                <a:cs typeface="Dubai" panose="020B0503030403030204" pitchFamily="34" charset="-78"/>
              </a:rPr>
              <a:t>set the password to expire after at most 90 days. Also, incorporate a lockout policy that blocks user from accessing the system after multiple failed attempts. </a:t>
            </a:r>
          </a:p>
          <a:p>
            <a:pPr marL="285750" indent="-285750" algn="just">
              <a:buFont typeface="Arial" panose="020B0604020202020204" pitchFamily="34" charset="0"/>
              <a:buChar char="•"/>
            </a:pPr>
            <a:r>
              <a:rPr lang="en-US" b="1" dirty="0">
                <a:solidFill>
                  <a:schemeClr val="tx1">
                    <a:lumMod val="75000"/>
                    <a:lumOff val="25000"/>
                  </a:schemeClr>
                </a:solidFill>
                <a:latin typeface="Dubai" panose="020B0503030403030204" pitchFamily="34" charset="-78"/>
                <a:cs typeface="Dubai" panose="020B0503030403030204" pitchFamily="34" charset="-78"/>
              </a:rPr>
              <a:t>VPN access does not require MFA: </a:t>
            </a:r>
            <a:r>
              <a:rPr lang="en-US" dirty="0">
                <a:solidFill>
                  <a:schemeClr val="tx1">
                    <a:lumMod val="75000"/>
                    <a:lumOff val="25000"/>
                  </a:schemeClr>
                </a:solidFill>
                <a:latin typeface="Dubai" panose="020B0503030403030204" pitchFamily="34" charset="-78"/>
                <a:cs typeface="Dubai" panose="020B0503030403030204" pitchFamily="34" charset="-78"/>
              </a:rPr>
              <a:t>use MFA for authentication. It could be a PIN  sent to email or phone number, a biometric authentication, or a combination of both. </a:t>
            </a:r>
          </a:p>
          <a:p>
            <a:endParaRPr lang="en-US" dirty="0"/>
          </a:p>
        </p:txBody>
      </p:sp>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365125"/>
            <a:ext cx="8053358" cy="1325563"/>
          </a:xfrm>
        </p:spPr>
        <p:txBody>
          <a:bodyPr/>
          <a:lstStyle/>
          <a:p>
            <a:r>
              <a:rPr lang="en-US" dirty="0"/>
              <a:t>Audit Against Frameworks (3.) pg2 (if needed)</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668FAFA-A33B-80ED-662D-0C50C44161CF}"/>
              </a:ext>
            </a:extLst>
          </p:cNvPr>
          <p:cNvSpPr txBox="1"/>
          <p:nvPr/>
        </p:nvSpPr>
        <p:spPr>
          <a:xfrm>
            <a:off x="609600" y="1993543"/>
            <a:ext cx="9136380" cy="3754874"/>
          </a:xfrm>
          <a:prstGeom prst="rect">
            <a:avLst/>
          </a:prstGeom>
          <a:noFill/>
        </p:spPr>
        <p:txBody>
          <a:bodyPr wrap="square">
            <a:spAutoFit/>
          </a:bodyPr>
          <a:lstStyle/>
          <a:p>
            <a:pPr algn="just"/>
            <a:r>
              <a:rPr lang="en-US" sz="2000" b="1" dirty="0">
                <a:solidFill>
                  <a:srgbClr val="DAA600"/>
                </a:solidFill>
                <a:latin typeface="Dubai" panose="020B0503030403030204" pitchFamily="34" charset="-78"/>
                <a:cs typeface="Dubai" panose="020B0503030403030204" pitchFamily="34" charset="-78"/>
              </a:rPr>
              <a:t>Network Controls</a:t>
            </a:r>
          </a:p>
          <a:p>
            <a:pPr marL="285750" indent="-285750" algn="just">
              <a:buFont typeface="Arial" panose="020B0604020202020204" pitchFamily="34" charset="0"/>
              <a:buChar char="•"/>
            </a:pPr>
            <a:r>
              <a:rPr lang="en-US" sz="1800" b="1" dirty="0">
                <a:solidFill>
                  <a:schemeClr val="tx1">
                    <a:lumMod val="75000"/>
                    <a:lumOff val="25000"/>
                  </a:schemeClr>
                </a:solidFill>
                <a:latin typeface="Dubai" panose="020B0503030403030204" pitchFamily="34" charset="-78"/>
                <a:cs typeface="Dubai" panose="020B0503030403030204" pitchFamily="34" charset="-78"/>
              </a:rPr>
              <a:t>TLS v1.1 is used between the cloud production environment and </a:t>
            </a:r>
            <a:r>
              <a:rPr lang="en-US" sz="1800" b="1" dirty="0" err="1">
                <a:solidFill>
                  <a:schemeClr val="tx1">
                    <a:lumMod val="75000"/>
                    <a:lumOff val="25000"/>
                  </a:schemeClr>
                </a:solidFill>
                <a:latin typeface="Dubai" panose="020B0503030403030204" pitchFamily="34" charset="-78"/>
                <a:cs typeface="Dubai" panose="020B0503030403030204" pitchFamily="34" charset="-78"/>
              </a:rPr>
              <a:t>SwiftTech’s</a:t>
            </a:r>
            <a:r>
              <a:rPr lang="en-US" sz="1800" b="1" dirty="0">
                <a:solidFill>
                  <a:schemeClr val="tx1">
                    <a:lumMod val="75000"/>
                    <a:lumOff val="25000"/>
                  </a:schemeClr>
                </a:solidFill>
                <a:latin typeface="Dubai" panose="020B0503030403030204" pitchFamily="34" charset="-78"/>
                <a:cs typeface="Dubai" panose="020B0503030403030204" pitchFamily="34" charset="-78"/>
              </a:rPr>
              <a:t> physical location: </a:t>
            </a:r>
            <a:r>
              <a:rPr lang="en-US" sz="1800" dirty="0">
                <a:solidFill>
                  <a:schemeClr val="tx1">
                    <a:lumMod val="75000"/>
                    <a:lumOff val="25000"/>
                  </a:schemeClr>
                </a:solidFill>
                <a:latin typeface="Dubai" panose="020B0503030403030204" pitchFamily="34" charset="-78"/>
                <a:cs typeface="Dubai" panose="020B0503030403030204" pitchFamily="34" charset="-78"/>
              </a:rPr>
              <a:t>TLS v1.1 is a no longer supported version  and it represents a security risk that can be exploited. Instead, TLS v1.2 or higher should be used. </a:t>
            </a:r>
          </a:p>
          <a:p>
            <a:pPr marL="285750" indent="-285750" algn="just">
              <a:buFont typeface="Arial" panose="020B0604020202020204" pitchFamily="34" charset="0"/>
              <a:buChar char="•"/>
            </a:pPr>
            <a:r>
              <a:rPr lang="en-US" sz="1800" b="1" dirty="0">
                <a:solidFill>
                  <a:schemeClr val="tx1">
                    <a:lumMod val="75000"/>
                    <a:lumOff val="25000"/>
                  </a:schemeClr>
                </a:solidFill>
                <a:latin typeface="Dubai" panose="020B0503030403030204" pitchFamily="34" charset="-78"/>
                <a:cs typeface="Dubai" panose="020B0503030403030204" pitchFamily="34" charset="-78"/>
              </a:rPr>
              <a:t>Application development Tiers are not logically segmented from Business Application servers:</a:t>
            </a:r>
            <a:r>
              <a:rPr lang="en-US" sz="1800" dirty="0">
                <a:solidFill>
                  <a:schemeClr val="tx1">
                    <a:lumMod val="75000"/>
                    <a:lumOff val="25000"/>
                  </a:schemeClr>
                </a:solidFill>
                <a:latin typeface="Dubai" panose="020B0503030403030204" pitchFamily="34" charset="-78"/>
                <a:cs typeface="Dubai" panose="020B0503030403030204" pitchFamily="34" charset="-78"/>
              </a:rPr>
              <a:t> development tiers should be logically separated to avoid single point of failure </a:t>
            </a:r>
          </a:p>
          <a:p>
            <a:pPr algn="just"/>
            <a:r>
              <a:rPr lang="en-US" sz="2000" b="1" dirty="0">
                <a:solidFill>
                  <a:srgbClr val="DAA600"/>
                </a:solidFill>
                <a:latin typeface="Dubai" panose="020B0503030403030204" pitchFamily="34" charset="-78"/>
                <a:cs typeface="Dubai" panose="020B0503030403030204" pitchFamily="34" charset="-78"/>
              </a:rPr>
              <a:t>Patching and Vulnerability Management</a:t>
            </a:r>
          </a:p>
          <a:p>
            <a:pPr marL="285750" indent="-285750" algn="just">
              <a:buFont typeface="Arial" panose="020B0604020202020204" pitchFamily="34" charset="0"/>
              <a:buChar char="•"/>
            </a:pPr>
            <a:r>
              <a:rPr lang="en-US" sz="1800" b="1" dirty="0">
                <a:solidFill>
                  <a:schemeClr val="tx1">
                    <a:lumMod val="75000"/>
                    <a:lumOff val="25000"/>
                  </a:schemeClr>
                </a:solidFill>
                <a:latin typeface="Dubai" panose="020B0503030403030204" pitchFamily="34" charset="-78"/>
                <a:cs typeface="Dubai" panose="020B0503030403030204" pitchFamily="34" charset="-78"/>
              </a:rPr>
              <a:t>Development Tier servers are unpatched and contain multiple vulnerabilities</a:t>
            </a:r>
            <a:r>
              <a:rPr lang="en-US" sz="1800" dirty="0">
                <a:solidFill>
                  <a:schemeClr val="tx1">
                    <a:lumMod val="75000"/>
                    <a:lumOff val="25000"/>
                  </a:schemeClr>
                </a:solidFill>
                <a:latin typeface="Dubai" panose="020B0503030403030204" pitchFamily="34" charset="-78"/>
                <a:cs typeface="Dubai" panose="020B0503030403030204" pitchFamily="34" charset="-78"/>
              </a:rPr>
              <a:t>: Update and patch then establish a plan for regularly performing patches and updates. Some </a:t>
            </a:r>
            <a:r>
              <a:rPr lang="en-US" sz="1800" dirty="0" err="1">
                <a:solidFill>
                  <a:schemeClr val="tx1">
                    <a:lumMod val="75000"/>
                    <a:lumOff val="25000"/>
                  </a:schemeClr>
                </a:solidFill>
                <a:latin typeface="Dubai" panose="020B0503030403030204" pitchFamily="34" charset="-78"/>
                <a:cs typeface="Dubai" panose="020B0503030403030204" pitchFamily="34" charset="-78"/>
              </a:rPr>
              <a:t>softwares</a:t>
            </a:r>
            <a:r>
              <a:rPr lang="en-US" sz="1800" dirty="0">
                <a:solidFill>
                  <a:schemeClr val="tx1">
                    <a:lumMod val="75000"/>
                    <a:lumOff val="25000"/>
                  </a:schemeClr>
                </a:solidFill>
                <a:latin typeface="Dubai" panose="020B0503030403030204" pitchFamily="34" charset="-78"/>
                <a:cs typeface="Dubai" panose="020B0503030403030204" pitchFamily="34" charset="-78"/>
              </a:rPr>
              <a:t> can be used to automate this process </a:t>
            </a:r>
          </a:p>
          <a:p>
            <a:pPr algn="just"/>
            <a:r>
              <a:rPr lang="en-US" sz="2000" b="1" dirty="0">
                <a:solidFill>
                  <a:srgbClr val="DAA600"/>
                </a:solidFill>
                <a:latin typeface="Dubai" panose="020B0503030403030204" pitchFamily="34" charset="-78"/>
                <a:cs typeface="Dubai" panose="020B0503030403030204" pitchFamily="34" charset="-78"/>
              </a:rPr>
              <a:t>Secure Software Development</a:t>
            </a:r>
          </a:p>
          <a:p>
            <a:pPr marL="285750" indent="-285750" algn="just">
              <a:buFont typeface="Arial" panose="020B0604020202020204" pitchFamily="34" charset="0"/>
              <a:buChar char="•"/>
            </a:pPr>
            <a:r>
              <a:rPr lang="en-US" sz="1800" b="1" dirty="0">
                <a:solidFill>
                  <a:schemeClr val="tx1">
                    <a:lumMod val="75000"/>
                    <a:lumOff val="25000"/>
                  </a:schemeClr>
                </a:solidFill>
                <a:latin typeface="Dubai" panose="020B0503030403030204" pitchFamily="34" charset="-78"/>
                <a:cs typeface="Dubai" panose="020B0503030403030204" pitchFamily="34" charset="-78"/>
              </a:rPr>
              <a:t>Application code is not scanned for vulnerabilities before being published into production environment:</a:t>
            </a:r>
            <a:r>
              <a:rPr lang="en-US" sz="1800" dirty="0">
                <a:solidFill>
                  <a:schemeClr val="tx1">
                    <a:lumMod val="75000"/>
                    <a:lumOff val="25000"/>
                  </a:schemeClr>
                </a:solidFill>
                <a:latin typeface="Dubai" panose="020B0503030403030204" pitchFamily="34" charset="-78"/>
                <a:cs typeface="Dubai" panose="020B0503030403030204" pitchFamily="34" charset="-78"/>
              </a:rPr>
              <a:t> add penetration testing step to the software testing process </a:t>
            </a:r>
          </a:p>
        </p:txBody>
      </p:sp>
    </p:spTree>
    <p:extLst>
      <p:ext uri="{BB962C8B-B14F-4D97-AF65-F5344CB8AC3E}">
        <p14:creationId xmlns:p14="http://schemas.microsoft.com/office/powerpoint/2010/main" val="287981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4307</TotalTime>
  <Words>886</Words>
  <Application>Microsoft Office PowerPoint</Application>
  <PresentationFormat>Widescreen</PresentationFormat>
  <Paragraphs>128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Dubai</vt:lpstr>
      <vt:lpstr>Eras Bold ITC</vt:lpstr>
      <vt:lpstr>Helvetica Neue Medium</vt:lpstr>
      <vt:lpstr>Office Theme</vt:lpstr>
      <vt:lpstr>PowerPoint Presentation</vt:lpstr>
      <vt:lpstr>PowerPoint Presentation</vt:lpstr>
      <vt:lpstr>SwiftTech</vt:lpstr>
      <vt:lpstr>PowerPoint Presentation</vt:lpstr>
      <vt:lpstr>PowerPoint Presentation</vt:lpstr>
      <vt:lpstr>Security Posture (1.)</vt:lpstr>
      <vt:lpstr>Relevant Frameworks (2.)</vt:lpstr>
      <vt:lpstr>Audit Against Frameworks (3.)</vt:lpstr>
      <vt:lpstr>Audit Against Frameworks (3.) pg2 (if needed)</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WIAM MOHAMMAD MOHAMMAD MAHMOUD ALMOKHTAR</cp:lastModifiedBy>
  <cp:revision>33</cp:revision>
  <dcterms:created xsi:type="dcterms:W3CDTF">2020-04-13T05:32:58Z</dcterms:created>
  <dcterms:modified xsi:type="dcterms:W3CDTF">2023-01-06T12:32:14Z</dcterms:modified>
</cp:coreProperties>
</file>