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
  </p:notesMasterIdLst>
  <p:sldIdLst>
    <p:sldId id="256" r:id="rId2"/>
    <p:sldId id="262" r:id="rId3"/>
    <p:sldId id="263" r:id="rId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E90525-9AFE-4545-8586-AB5E120C3324}" type="datetimeFigureOut">
              <a:rPr lang="ru-RU" smtClean="0"/>
              <a:pPr/>
              <a:t>11.07.2022</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F9B057-8667-489C-A707-0EFBF3C28B73}" type="slidenum">
              <a:rPr lang="ru-RU" smtClean="0"/>
              <a:pPr/>
              <a:t>‹#›</a:t>
            </a:fld>
            <a:endParaRPr lang="ru-RU"/>
          </a:p>
        </p:txBody>
      </p:sp>
    </p:spTree>
    <p:extLst>
      <p:ext uri="{BB962C8B-B14F-4D97-AF65-F5344CB8AC3E}">
        <p14:creationId xmlns:p14="http://schemas.microsoft.com/office/powerpoint/2010/main" val="3249945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9EC2D178-7FB3-4466-B753-18490C856F5D}" type="datetimeFigureOut">
              <a:rPr lang="ru-RU" smtClean="0"/>
              <a:pPr/>
              <a:t>11.07.2022</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1142BD59-0314-48B9-A1D4-C2281C134FD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2D178-7FB3-4466-B753-18490C856F5D}" type="datetimeFigureOut">
              <a:rPr lang="ru-RU" smtClean="0"/>
              <a:pPr/>
              <a:t>11.07.2022</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2BD59-0314-48B9-A1D4-C2281C134FD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Рисунок 28" descr="1613283206_81-p-sinii-fon-mchs-95.jpg"/>
          <p:cNvPicPr>
            <a:picLocks noChangeAspect="1"/>
          </p:cNvPicPr>
          <p:nvPr/>
        </p:nvPicPr>
        <p:blipFill>
          <a:blip r:embed="rId2" cstate="print"/>
          <a:stretch>
            <a:fillRect/>
          </a:stretch>
        </p:blipFill>
        <p:spPr>
          <a:xfrm>
            <a:off x="0" y="0"/>
            <a:ext cx="9144000" cy="6858000"/>
          </a:xfrm>
          <a:prstGeom prst="rect">
            <a:avLst/>
          </a:prstGeom>
        </p:spPr>
      </p:pic>
      <p:sp>
        <p:nvSpPr>
          <p:cNvPr id="2" name="Заголовок 1"/>
          <p:cNvSpPr>
            <a:spLocks noGrp="1"/>
          </p:cNvSpPr>
          <p:nvPr>
            <p:ph type="ctrTitle"/>
          </p:nvPr>
        </p:nvSpPr>
        <p:spPr>
          <a:xfrm>
            <a:off x="1691680" y="0"/>
            <a:ext cx="6336704" cy="1628800"/>
          </a:xfrm>
          <a:effectLst>
            <a:softEdge rad="635000"/>
          </a:effectLst>
        </p:spPr>
        <p:txBody>
          <a:bodyPr>
            <a:normAutofit/>
          </a:bodyPr>
          <a:lstStyle/>
          <a:p>
            <a:r>
              <a:rPr lang="ru-RU" sz="3500" b="1" dirty="0" smtClean="0">
                <a:solidFill>
                  <a:schemeClr val="bg1"/>
                </a:solidFill>
              </a:rPr>
              <a:t>Прокуратура города Вологды </a:t>
            </a:r>
            <a:br>
              <a:rPr lang="ru-RU" sz="3500" b="1" dirty="0" smtClean="0">
                <a:solidFill>
                  <a:schemeClr val="bg1"/>
                </a:solidFill>
              </a:rPr>
            </a:br>
            <a:r>
              <a:rPr lang="ru-RU" sz="3500" b="1" dirty="0" smtClean="0">
                <a:solidFill>
                  <a:schemeClr val="bg1"/>
                </a:solidFill>
              </a:rPr>
              <a:t>разъясняет</a:t>
            </a:r>
            <a:endParaRPr lang="ru-RU" sz="3500" b="1" dirty="0">
              <a:solidFill>
                <a:schemeClr val="bg1"/>
              </a:solidFill>
            </a:endParaRPr>
          </a:p>
        </p:txBody>
      </p:sp>
      <p:sp>
        <p:nvSpPr>
          <p:cNvPr id="3" name="Подзаголовок 2"/>
          <p:cNvSpPr>
            <a:spLocks noGrp="1"/>
          </p:cNvSpPr>
          <p:nvPr>
            <p:ph type="subTitle" idx="1"/>
          </p:nvPr>
        </p:nvSpPr>
        <p:spPr>
          <a:xfrm>
            <a:off x="0" y="5440501"/>
            <a:ext cx="9112614" cy="1555799"/>
          </a:xfrm>
        </p:spPr>
        <p:txBody>
          <a:bodyPr>
            <a:noAutofit/>
          </a:bodyPr>
          <a:lstStyle/>
          <a:p>
            <a:r>
              <a:rPr lang="ru-RU" sz="2000" b="1" dirty="0">
                <a:solidFill>
                  <a:schemeClr val="bg1"/>
                </a:solidFill>
              </a:rPr>
              <a:t>Новые правила расчета неустойки за нарушение условий договора о долевом строительстве.</a:t>
            </a:r>
          </a:p>
          <a:p>
            <a:r>
              <a:rPr lang="ru-RU" sz="2000" dirty="0" smtClean="0">
                <a:solidFill>
                  <a:schemeClr val="bg1"/>
                </a:solidFill>
              </a:rPr>
              <a:t>(постановление Правительство Российской Федерации от </a:t>
            </a:r>
            <a:r>
              <a:rPr lang="ru-RU" sz="2000" dirty="0">
                <a:solidFill>
                  <a:schemeClr val="bg1"/>
                </a:solidFill>
              </a:rPr>
              <a:t>17.05.2022 № 890)</a:t>
            </a:r>
            <a:endParaRPr lang="ru-RU" sz="2000" b="1" dirty="0">
              <a:solidFill>
                <a:schemeClr val="bg1"/>
              </a:solidFill>
            </a:endParaRPr>
          </a:p>
        </p:txBody>
      </p:sp>
      <p:pic>
        <p:nvPicPr>
          <p:cNvPr id="11" name="Рисунок 10" descr="1.png"/>
          <p:cNvPicPr>
            <a:picLocks noChangeAspect="1"/>
          </p:cNvPicPr>
          <p:nvPr/>
        </p:nvPicPr>
        <p:blipFill>
          <a:blip r:embed="rId3" cstate="print"/>
          <a:stretch>
            <a:fillRect/>
          </a:stretch>
        </p:blipFill>
        <p:spPr>
          <a:xfrm>
            <a:off x="0" y="0"/>
            <a:ext cx="1460318" cy="1422222"/>
          </a:xfrm>
          <a:prstGeom prst="rect">
            <a:avLst/>
          </a:prstGeom>
        </p:spPr>
      </p:pic>
      <p:sp>
        <p:nvSpPr>
          <p:cNvPr id="5123" name="AutoShape 3" descr="50c071f06a3bf74ec245cbad79b344d4.jpeg (1200×80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125" name="AutoShape 5" descr="https://carding.pro/wp-content/uploads/2022/02/50c071f06a3bf74ec245cbad79b344d4.jpe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86" y="730919"/>
            <a:ext cx="9144000" cy="5106512"/>
          </a:xfrm>
          <a:prstGeom prst="rect">
            <a:avLst/>
          </a:prstGeom>
          <a:effectLst>
            <a:softEdge rad="63500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descr="1613283206_81-p-sinii-fon-mchs-95.jpg"/>
          <p:cNvPicPr>
            <a:picLocks noChangeAspect="1"/>
          </p:cNvPicPr>
          <p:nvPr/>
        </p:nvPicPr>
        <p:blipFill>
          <a:blip r:embed="rId2" cstate="print"/>
          <a:stretch>
            <a:fillRect/>
          </a:stretch>
        </p:blipFill>
        <p:spPr>
          <a:xfrm>
            <a:off x="0" y="0"/>
            <a:ext cx="9144000" cy="6858000"/>
          </a:xfrm>
          <a:prstGeom prst="rect">
            <a:avLst/>
          </a:prstGeom>
        </p:spPr>
      </p:pic>
      <p:sp>
        <p:nvSpPr>
          <p:cNvPr id="4" name="Заголовок 1"/>
          <p:cNvSpPr>
            <a:spLocks noGrp="1"/>
          </p:cNvSpPr>
          <p:nvPr>
            <p:ph type="ctrTitle"/>
          </p:nvPr>
        </p:nvSpPr>
        <p:spPr>
          <a:xfrm>
            <a:off x="1763688" y="0"/>
            <a:ext cx="6408712" cy="1484784"/>
          </a:xfrm>
        </p:spPr>
        <p:txBody>
          <a:bodyPr>
            <a:normAutofit/>
          </a:bodyPr>
          <a:lstStyle/>
          <a:p>
            <a:r>
              <a:rPr lang="ru-RU" sz="3000" b="1" dirty="0" smtClean="0">
                <a:solidFill>
                  <a:schemeClr val="bg1"/>
                </a:solidFill>
              </a:rPr>
              <a:t>Прокуратура города Вологды </a:t>
            </a:r>
            <a:br>
              <a:rPr lang="ru-RU" sz="3000" b="1" dirty="0" smtClean="0">
                <a:solidFill>
                  <a:schemeClr val="bg1"/>
                </a:solidFill>
              </a:rPr>
            </a:br>
            <a:r>
              <a:rPr lang="ru-RU" sz="3000" b="1" dirty="0" smtClean="0">
                <a:solidFill>
                  <a:schemeClr val="bg1"/>
                </a:solidFill>
              </a:rPr>
              <a:t>разъясняет</a:t>
            </a:r>
            <a:endParaRPr lang="ru-RU" sz="3000" b="1" dirty="0">
              <a:solidFill>
                <a:schemeClr val="bg1"/>
              </a:solidFill>
            </a:endParaRPr>
          </a:p>
        </p:txBody>
      </p:sp>
      <p:sp>
        <p:nvSpPr>
          <p:cNvPr id="11" name="Rectangle 1"/>
          <p:cNvSpPr>
            <a:spLocks noChangeArrowheads="1"/>
          </p:cNvSpPr>
          <p:nvPr/>
        </p:nvSpPr>
        <p:spPr bwMode="auto">
          <a:xfrm>
            <a:off x="0" y="1979984"/>
            <a:ext cx="9108504"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a:r>
              <a:rPr lang="ru-RU" sz="3000" dirty="0">
                <a:solidFill>
                  <a:schemeClr val="bg1"/>
                </a:solidFill>
              </a:rPr>
              <a:t>Напомним, что в марте этого года своим постановлением (см. постановление от 26.03.2022 № 479) Правительство уже запретило на период до конца года начислять неустойку в случае нарушения гражданином срока внесения платежа по заключенному договору, а также начислять проценты, подлежащие уплате самому гражданину в случае расторжения договора долевого строительства по вине застройщика.</a:t>
            </a:r>
            <a:endParaRPr lang="ru-RU" sz="3000" dirty="0">
              <a:solidFill>
                <a:schemeClr val="bg1"/>
              </a:solidFill>
            </a:endParaRPr>
          </a:p>
        </p:txBody>
      </p:sp>
      <p:pic>
        <p:nvPicPr>
          <p:cNvPr id="14" name="Рисунок 13" descr="1.png"/>
          <p:cNvPicPr>
            <a:picLocks noChangeAspect="1"/>
          </p:cNvPicPr>
          <p:nvPr/>
        </p:nvPicPr>
        <p:blipFill>
          <a:blip r:embed="rId3" cstate="print"/>
          <a:stretch>
            <a:fillRect/>
          </a:stretch>
        </p:blipFill>
        <p:spPr>
          <a:xfrm>
            <a:off x="0" y="0"/>
            <a:ext cx="1460318" cy="14222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descr="1613283206_81-p-sinii-fon-mchs-95.jpg"/>
          <p:cNvPicPr>
            <a:picLocks noChangeAspect="1"/>
          </p:cNvPicPr>
          <p:nvPr/>
        </p:nvPicPr>
        <p:blipFill>
          <a:blip r:embed="rId2" cstate="print"/>
          <a:stretch>
            <a:fillRect/>
          </a:stretch>
        </p:blipFill>
        <p:spPr>
          <a:xfrm>
            <a:off x="0" y="0"/>
            <a:ext cx="9144000" cy="6858000"/>
          </a:xfrm>
          <a:prstGeom prst="rect">
            <a:avLst/>
          </a:prstGeom>
        </p:spPr>
      </p:pic>
      <p:sp>
        <p:nvSpPr>
          <p:cNvPr id="4" name="Заголовок 1"/>
          <p:cNvSpPr>
            <a:spLocks noGrp="1"/>
          </p:cNvSpPr>
          <p:nvPr>
            <p:ph type="ctrTitle"/>
          </p:nvPr>
        </p:nvSpPr>
        <p:spPr>
          <a:xfrm>
            <a:off x="1763688" y="0"/>
            <a:ext cx="6408712" cy="1484784"/>
          </a:xfrm>
        </p:spPr>
        <p:txBody>
          <a:bodyPr>
            <a:normAutofit/>
          </a:bodyPr>
          <a:lstStyle/>
          <a:p>
            <a:r>
              <a:rPr lang="ru-RU" sz="3000" b="1" dirty="0" smtClean="0">
                <a:solidFill>
                  <a:schemeClr val="bg1"/>
                </a:solidFill>
              </a:rPr>
              <a:t>Прокуратура города Вологды </a:t>
            </a:r>
            <a:br>
              <a:rPr lang="ru-RU" sz="3000" b="1" dirty="0" smtClean="0">
                <a:solidFill>
                  <a:schemeClr val="bg1"/>
                </a:solidFill>
              </a:rPr>
            </a:br>
            <a:r>
              <a:rPr lang="ru-RU" sz="3000" b="1" dirty="0" smtClean="0">
                <a:solidFill>
                  <a:schemeClr val="bg1"/>
                </a:solidFill>
              </a:rPr>
              <a:t>разъясняет</a:t>
            </a:r>
            <a:endParaRPr lang="ru-RU" sz="3000" b="1" dirty="0">
              <a:solidFill>
                <a:schemeClr val="bg1"/>
              </a:solidFill>
            </a:endParaRPr>
          </a:p>
        </p:txBody>
      </p:sp>
      <p:sp>
        <p:nvSpPr>
          <p:cNvPr id="11" name="Rectangle 1"/>
          <p:cNvSpPr>
            <a:spLocks noChangeArrowheads="1"/>
          </p:cNvSpPr>
          <p:nvPr/>
        </p:nvSpPr>
        <p:spPr bwMode="auto">
          <a:xfrm>
            <a:off x="0" y="1756847"/>
            <a:ext cx="9108504" cy="469359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a:r>
              <a:rPr lang="ru-RU" sz="2500" dirty="0">
                <a:solidFill>
                  <a:schemeClr val="bg1"/>
                </a:solidFill>
              </a:rPr>
              <a:t>Согласно новому принятому акту во всех других случаях применения санкций за нарушение условий заключенного договора, помимо приведенных выше (к примеру, за нарушение срока передачи объекта застройщиком), размер процентов для расчета неустойки (штрафов, пени либо) и иных финансовых санкций определяется с учетом ключевой ставки Центробанка, которая действует на момент расчета, но не выше такой ставки, действовавшей на 25 февраля 2022 г. (9,5%).</a:t>
            </a:r>
          </a:p>
          <a:p>
            <a:pPr indent="457200" algn="just"/>
            <a:r>
              <a:rPr lang="ru-RU" sz="2500" dirty="0">
                <a:solidFill>
                  <a:schemeClr val="bg1"/>
                </a:solidFill>
              </a:rPr>
              <a:t>Именно такой порядок будет применяться также к договорам долевого строительства, заключенным до дня вступления постановления в законную силу (то есть до 18 мая).</a:t>
            </a:r>
          </a:p>
          <a:p>
            <a:pPr algn="just"/>
            <a:endParaRPr lang="ru-RU" sz="2400" dirty="0">
              <a:solidFill>
                <a:schemeClr val="bg1"/>
              </a:solidFill>
            </a:endParaRPr>
          </a:p>
        </p:txBody>
      </p:sp>
      <p:pic>
        <p:nvPicPr>
          <p:cNvPr id="14" name="Рисунок 13" descr="1.png"/>
          <p:cNvPicPr>
            <a:picLocks noChangeAspect="1"/>
          </p:cNvPicPr>
          <p:nvPr/>
        </p:nvPicPr>
        <p:blipFill>
          <a:blip r:embed="rId3" cstate="print"/>
          <a:stretch>
            <a:fillRect/>
          </a:stretch>
        </p:blipFill>
        <p:spPr>
          <a:xfrm>
            <a:off x="0" y="0"/>
            <a:ext cx="1460318" cy="1422222"/>
          </a:xfrm>
          <a:prstGeom prst="rect">
            <a:avLst/>
          </a:prstGeom>
        </p:spPr>
      </p:pic>
    </p:spTree>
    <p:extLst>
      <p:ext uri="{BB962C8B-B14F-4D97-AF65-F5344CB8AC3E}">
        <p14:creationId xmlns:p14="http://schemas.microsoft.com/office/powerpoint/2010/main" val="103084770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Поток">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522</TotalTime>
  <Words>189</Words>
  <Application>Microsoft Office PowerPoint</Application>
  <PresentationFormat>Экран (4:3)</PresentationFormat>
  <Paragraphs>8</Paragraphs>
  <Slides>3</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3</vt:i4>
      </vt:variant>
    </vt:vector>
  </HeadingPairs>
  <TitlesOfParts>
    <vt:vector size="6" baseType="lpstr">
      <vt:lpstr>Arial</vt:lpstr>
      <vt:lpstr>Calibri</vt:lpstr>
      <vt:lpstr>Тема Office</vt:lpstr>
      <vt:lpstr>Прокуратура города Вологды  разъясняет</vt:lpstr>
      <vt:lpstr>Прокуратура города Вологды  разъясняет</vt:lpstr>
      <vt:lpstr>Прокуратура города Вологды  разъясняет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Прокуратура города Вологды разъясняет</dc:title>
  <dc:creator>User Windows</dc:creator>
  <cp:lastModifiedBy>Ражева Оксана Александровна</cp:lastModifiedBy>
  <cp:revision>65</cp:revision>
  <dcterms:created xsi:type="dcterms:W3CDTF">2022-04-10T12:01:32Z</dcterms:created>
  <dcterms:modified xsi:type="dcterms:W3CDTF">2022-07-11T05:55:04Z</dcterms:modified>
</cp:coreProperties>
</file>