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0525-9AFE-4545-8586-AB5E120C3324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B057-8667-489C-A707-0EFBF3C28B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99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D178-7FB3-4466-B753-18490C856F5D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1613283206_81-p-sinii-fon-mchs-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0"/>
            <a:ext cx="6336704" cy="1628800"/>
          </a:xfrm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ru-RU" sz="3500" b="1" dirty="0" smtClean="0">
                <a:solidFill>
                  <a:schemeClr val="bg1"/>
                </a:solidFill>
              </a:rPr>
              <a:t>Прокуратура города Вологды </a:t>
            </a:r>
            <a:br>
              <a:rPr lang="ru-RU" sz="3500" b="1" dirty="0" smtClean="0">
                <a:solidFill>
                  <a:schemeClr val="bg1"/>
                </a:solidFill>
              </a:rPr>
            </a:br>
            <a:r>
              <a:rPr lang="ru-RU" sz="3500" b="1" dirty="0" smtClean="0">
                <a:solidFill>
                  <a:schemeClr val="bg1"/>
                </a:solidFill>
              </a:rPr>
              <a:t>разъясняет</a:t>
            </a:r>
            <a:endParaRPr lang="ru-RU" sz="35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90264" y="5292625"/>
            <a:ext cx="9324528" cy="1916832"/>
          </a:xfrm>
        </p:spPr>
        <p:txBody>
          <a:bodyPr>
            <a:noAutofit/>
          </a:bodyPr>
          <a:lstStyle/>
          <a:p>
            <a:r>
              <a:rPr lang="ru-RU" sz="3500" b="1" dirty="0">
                <a:solidFill>
                  <a:schemeClr val="bg1"/>
                </a:solidFill>
                <a:cs typeface="Times New Roman" pitchFamily="18" charset="0"/>
              </a:rPr>
              <a:t>Меры </a:t>
            </a:r>
            <a:r>
              <a:rPr lang="ru-RU" sz="3500" b="1" dirty="0" smtClean="0">
                <a:solidFill>
                  <a:schemeClr val="bg1"/>
                </a:solidFill>
                <a:cs typeface="Times New Roman" pitchFamily="18" charset="0"/>
              </a:rPr>
              <a:t>государственной поддержки </a:t>
            </a:r>
          </a:p>
          <a:p>
            <a:r>
              <a:rPr lang="ru-RU" sz="3500" b="1" dirty="0" smtClean="0">
                <a:solidFill>
                  <a:schemeClr val="bg1"/>
                </a:solidFill>
                <a:cs typeface="Times New Roman" pitchFamily="18" charset="0"/>
              </a:rPr>
              <a:t>организаций </a:t>
            </a:r>
            <a:r>
              <a:rPr lang="ru-RU" sz="3500" b="1" dirty="0">
                <a:solidFill>
                  <a:schemeClr val="bg1"/>
                </a:solidFill>
                <a:cs typeface="Times New Roman" pitchFamily="18" charset="0"/>
              </a:rPr>
              <a:t>и ИП</a:t>
            </a:r>
            <a:endParaRPr lang="ru-RU" sz="3500" b="1" dirty="0" smtClean="0">
              <a:solidFill>
                <a:schemeClr val="bg1"/>
              </a:solidFill>
            </a:endParaRPr>
          </a:p>
        </p:txBody>
      </p:sp>
      <p:sp>
        <p:nvSpPr>
          <p:cNvPr id="5123" name="AutoShape 3" descr="50c071f06a3bf74ec245cbad79b344d4.jpeg (1200×8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5" name="AutoShape 5" descr="https://carding.pro/wp-content/uploads/2022/02/50c071f06a3bf74ec245cbad79b344d4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4801"/>
            <a:ext cx="9144000" cy="4924399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1" name="Рисунок 10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3682" y="0"/>
            <a:ext cx="1460318" cy="14222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1613283206_81-p-sinii-fon-mchs-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Рисунок 15" descr="main.jpg"/>
          <p:cNvPicPr>
            <a:picLocks noChangeAspect="1"/>
          </p:cNvPicPr>
          <p:nvPr/>
        </p:nvPicPr>
        <p:blipFill>
          <a:blip r:embed="rId3" cstate="print"/>
          <a:srcRect t="15749" b="6951"/>
          <a:stretch>
            <a:fillRect/>
          </a:stretch>
        </p:blipFill>
        <p:spPr>
          <a:xfrm>
            <a:off x="0" y="2136753"/>
            <a:ext cx="9144000" cy="475252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Прямоугольник 13"/>
          <p:cNvSpPr/>
          <p:nvPr/>
        </p:nvSpPr>
        <p:spPr>
          <a:xfrm>
            <a:off x="-1188640" y="764704"/>
            <a:ext cx="11089232" cy="4896544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07504" y="1592515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/>
              <a:t>Смягчена административная ответственность за совершение правонарушений, в том числе в области предпринимательской деятельности. 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частности, предусмотрено следующее:</a:t>
            </a:r>
          </a:p>
          <a:p>
            <a:r>
              <a:rPr lang="ru-RU" dirty="0"/>
              <a:t>- уменьшены размеры штрафов. Так, если лицо, которое совершило выявленное в ходе проведения госконтроля (надзора), муниципального контроля правонарушение, предотвратило его вредные последствия либо добровольно возместило причиненный ущерб (добровольно устранило причиненный вред), административный штраф назначается в минимальном размере, предусмотренном санкцией применяемой нормы;</a:t>
            </a:r>
          </a:p>
          <a:p>
            <a:r>
              <a:rPr lang="ru-RU" dirty="0"/>
              <a:t>- правило, по которому административный штраф за впервые совершенное правонарушение при наличии определенных обстоятельств может быть заменен предупреждением (есть исключения), применимо ко всем субъектам административных правонарушений, выявленных в ходе проведения госконтроля, муниципального контроля.</a:t>
            </a:r>
          </a:p>
        </p:txBody>
      </p:sp>
      <p:pic>
        <p:nvPicPr>
          <p:cNvPr id="10" name="Рисунок 9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3682" y="0"/>
            <a:ext cx="1460318" cy="1422222"/>
          </a:xfrm>
          <a:prstGeom prst="rect">
            <a:avLst/>
          </a:prstGeom>
        </p:spPr>
      </p:pic>
      <p:sp>
        <p:nvSpPr>
          <p:cNvPr id="15" name="Заголовок 1"/>
          <p:cNvSpPr>
            <a:spLocks noGrp="1"/>
          </p:cNvSpPr>
          <p:nvPr>
            <p:ph type="ctrTitle"/>
          </p:nvPr>
        </p:nvSpPr>
        <p:spPr>
          <a:xfrm>
            <a:off x="1763688" y="0"/>
            <a:ext cx="6408712" cy="1484784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</a:rPr>
              <a:t>Прокуратура города Вологды </a:t>
            </a:r>
            <a:br>
              <a:rPr lang="ru-RU" sz="3000" b="1" dirty="0" smtClean="0">
                <a:solidFill>
                  <a:schemeClr val="bg1"/>
                </a:solidFill>
              </a:rPr>
            </a:br>
            <a:r>
              <a:rPr lang="ru-RU" sz="3000" b="1" dirty="0" smtClean="0">
                <a:solidFill>
                  <a:schemeClr val="bg1"/>
                </a:solidFill>
              </a:rPr>
              <a:t>разъясняет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1613283206_81-p-sinii-fon-mchs-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Рисунок 15" descr="main.jpg"/>
          <p:cNvPicPr>
            <a:picLocks noChangeAspect="1"/>
          </p:cNvPicPr>
          <p:nvPr/>
        </p:nvPicPr>
        <p:blipFill>
          <a:blip r:embed="rId3" cstate="print"/>
          <a:srcRect t="15749" b="6951"/>
          <a:stretch>
            <a:fillRect/>
          </a:stretch>
        </p:blipFill>
        <p:spPr>
          <a:xfrm>
            <a:off x="0" y="2204864"/>
            <a:ext cx="9144000" cy="475252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Прямоугольник 13"/>
          <p:cNvSpPr/>
          <p:nvPr/>
        </p:nvSpPr>
        <p:spPr>
          <a:xfrm>
            <a:off x="-1188640" y="764704"/>
            <a:ext cx="11089232" cy="4896544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07504" y="1900292"/>
            <a:ext cx="892899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200" b="1" dirty="0"/>
              <a:t>Минэкономразвития России и VK запустили программу поддержки предпринимателей. </a:t>
            </a:r>
            <a:endParaRPr lang="ru-RU" sz="2200" b="1" dirty="0" smtClean="0"/>
          </a:p>
          <a:p>
            <a:pPr algn="just"/>
            <a:r>
              <a:rPr lang="ru-RU" sz="2200" dirty="0" smtClean="0"/>
              <a:t>Планируется </a:t>
            </a:r>
            <a:r>
              <a:rPr lang="ru-RU" sz="2200" dirty="0"/>
              <a:t>реализовать программу в 84 регионах после успешного пилотного проекта в нескольких регионах. В частности, в центрах "Мой бизнес" предприниматели могут удвоить рекламный бюджет на продвижение в </a:t>
            </a:r>
            <a:r>
              <a:rPr lang="ru-RU" sz="2200" dirty="0" err="1"/>
              <a:t>соцсети</a:t>
            </a:r>
            <a:r>
              <a:rPr lang="ru-RU" sz="2200" dirty="0"/>
              <a:t> </a:t>
            </a:r>
            <a:r>
              <a:rPr lang="ru-RU" sz="2200" dirty="0" err="1"/>
              <a:t>ВКонтакте</a:t>
            </a:r>
            <a:r>
              <a:rPr lang="ru-RU" sz="2200" dirty="0"/>
              <a:t>. </a:t>
            </a:r>
            <a:endParaRPr lang="ru-RU" sz="2200" dirty="0" smtClean="0"/>
          </a:p>
          <a:p>
            <a:pPr algn="just"/>
            <a:r>
              <a:rPr lang="ru-RU" sz="2200" dirty="0" smtClean="0"/>
              <a:t>Подробнее </a:t>
            </a:r>
            <a:r>
              <a:rPr lang="ru-RU" sz="2200" dirty="0"/>
              <a:t>о мерах поддержки и условиях программы можно узнать в центрах "Мой бизнес" в своем регионе и на сайте </a:t>
            </a:r>
            <a:r>
              <a:rPr lang="ru-RU" sz="2200" dirty="0" err="1"/>
              <a:t>мойбизнес.рф</a:t>
            </a:r>
            <a:r>
              <a:rPr lang="ru-RU" sz="2200" dirty="0"/>
              <a:t>.</a:t>
            </a:r>
          </a:p>
        </p:txBody>
      </p:sp>
      <p:pic>
        <p:nvPicPr>
          <p:cNvPr id="10" name="Рисунок 9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3682" y="0"/>
            <a:ext cx="1460318" cy="1422222"/>
          </a:xfrm>
          <a:prstGeom prst="rect">
            <a:avLst/>
          </a:prstGeom>
        </p:spPr>
      </p:pic>
      <p:sp>
        <p:nvSpPr>
          <p:cNvPr id="15" name="Заголовок 1"/>
          <p:cNvSpPr>
            <a:spLocks noGrp="1"/>
          </p:cNvSpPr>
          <p:nvPr>
            <p:ph type="ctrTitle"/>
          </p:nvPr>
        </p:nvSpPr>
        <p:spPr>
          <a:xfrm>
            <a:off x="1763688" y="0"/>
            <a:ext cx="6408712" cy="1484784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</a:rPr>
              <a:t>Прокуратура города Вологды </a:t>
            </a:r>
            <a:br>
              <a:rPr lang="ru-RU" sz="3000" b="1" dirty="0" smtClean="0">
                <a:solidFill>
                  <a:schemeClr val="bg1"/>
                </a:solidFill>
              </a:rPr>
            </a:br>
            <a:r>
              <a:rPr lang="ru-RU" sz="3000" b="1" dirty="0" smtClean="0">
                <a:solidFill>
                  <a:schemeClr val="bg1"/>
                </a:solidFill>
              </a:rPr>
              <a:t>разъясняет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1613283206_81-p-sinii-fon-mchs-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Рисунок 15" descr="main.jpg"/>
          <p:cNvPicPr>
            <a:picLocks noChangeAspect="1"/>
          </p:cNvPicPr>
          <p:nvPr/>
        </p:nvPicPr>
        <p:blipFill>
          <a:blip r:embed="rId3" cstate="print"/>
          <a:srcRect t="15749" b="6951"/>
          <a:stretch>
            <a:fillRect/>
          </a:stretch>
        </p:blipFill>
        <p:spPr>
          <a:xfrm>
            <a:off x="0" y="2136753"/>
            <a:ext cx="9144000" cy="475252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Прямоугольник 13"/>
          <p:cNvSpPr/>
          <p:nvPr/>
        </p:nvSpPr>
        <p:spPr>
          <a:xfrm>
            <a:off x="-1188640" y="764704"/>
            <a:ext cx="11089232" cy="4896544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07504" y="2285013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/>
              <a:t>Продлены на 2023 г. особенности предоставления государственной или муниципальной преференции, в частности, для обеспечения обороноспособности страны и безопасности государства, для социального обеспечения населения. </a:t>
            </a:r>
            <a:endParaRPr lang="ru-RU" b="1" dirty="0" smtClean="0"/>
          </a:p>
          <a:p>
            <a:pPr algn="ctr"/>
            <a:endParaRPr lang="ru-RU" b="1" dirty="0" smtClean="0"/>
          </a:p>
          <a:p>
            <a:pPr algn="just"/>
            <a:r>
              <a:rPr lang="ru-RU" dirty="0" smtClean="0"/>
              <a:t>Так</a:t>
            </a:r>
            <a:r>
              <a:rPr lang="ru-RU" dirty="0"/>
              <a:t>, преференция предоставляется без предварительного согласия антимонопольного органа, но его нужно уведомить (за исключением некоторых случаев) в установленный срок. К уведомлению необходимо приложить ряд документов.</a:t>
            </a:r>
          </a:p>
        </p:txBody>
      </p:sp>
      <p:pic>
        <p:nvPicPr>
          <p:cNvPr id="10" name="Рисунок 9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3682" y="0"/>
            <a:ext cx="1460318" cy="1422222"/>
          </a:xfrm>
          <a:prstGeom prst="rect">
            <a:avLst/>
          </a:prstGeom>
        </p:spPr>
      </p:pic>
      <p:sp>
        <p:nvSpPr>
          <p:cNvPr id="15" name="Заголовок 1"/>
          <p:cNvSpPr>
            <a:spLocks noGrp="1"/>
          </p:cNvSpPr>
          <p:nvPr>
            <p:ph type="ctrTitle"/>
          </p:nvPr>
        </p:nvSpPr>
        <p:spPr>
          <a:xfrm>
            <a:off x="1763688" y="0"/>
            <a:ext cx="6408712" cy="1484784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</a:rPr>
              <a:t>Прокуратура города Вологды </a:t>
            </a:r>
            <a:br>
              <a:rPr lang="ru-RU" sz="3000" b="1" dirty="0" smtClean="0">
                <a:solidFill>
                  <a:schemeClr val="bg1"/>
                </a:solidFill>
              </a:rPr>
            </a:br>
            <a:r>
              <a:rPr lang="ru-RU" sz="3000" b="1" dirty="0" smtClean="0">
                <a:solidFill>
                  <a:schemeClr val="bg1"/>
                </a:solidFill>
              </a:rPr>
              <a:t>разъясняет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24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1613283206_81-p-sinii-fon-mchs-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Рисунок 15" descr="main.jpg"/>
          <p:cNvPicPr>
            <a:picLocks noChangeAspect="1"/>
          </p:cNvPicPr>
          <p:nvPr/>
        </p:nvPicPr>
        <p:blipFill>
          <a:blip r:embed="rId3" cstate="print"/>
          <a:srcRect t="15749" b="6951"/>
          <a:stretch>
            <a:fillRect/>
          </a:stretch>
        </p:blipFill>
        <p:spPr>
          <a:xfrm>
            <a:off x="0" y="2136753"/>
            <a:ext cx="9144000" cy="475252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Прямоугольник 13"/>
          <p:cNvSpPr/>
          <p:nvPr/>
        </p:nvSpPr>
        <p:spPr>
          <a:xfrm>
            <a:off x="-1188640" y="764704"/>
            <a:ext cx="11089232" cy="4896544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07504" y="2269625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200" b="1" dirty="0"/>
              <a:t>В 2022 и 2023 гг. к договорам на установку и эксплуатацию рекламных конструкций применяется ряд особенностей. </a:t>
            </a:r>
            <a:endParaRPr lang="ru-RU" sz="2200" b="1" dirty="0" smtClean="0"/>
          </a:p>
          <a:p>
            <a:endParaRPr lang="ru-RU" dirty="0"/>
          </a:p>
          <a:p>
            <a:r>
              <a:rPr lang="ru-RU" sz="2200" dirty="0" smtClean="0"/>
              <a:t>В </a:t>
            </a:r>
            <a:r>
              <a:rPr lang="ru-RU" sz="2200" dirty="0"/>
              <a:t>частности, могут быть определены случаи предоставления отсрочки платежей по договорам на установку и эксплуатацию рекламных конструкций на публичном земельном участке.</a:t>
            </a:r>
          </a:p>
        </p:txBody>
      </p:sp>
      <p:pic>
        <p:nvPicPr>
          <p:cNvPr id="10" name="Рисунок 9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3682" y="0"/>
            <a:ext cx="1460318" cy="1422222"/>
          </a:xfrm>
          <a:prstGeom prst="rect">
            <a:avLst/>
          </a:prstGeom>
        </p:spPr>
      </p:pic>
      <p:sp>
        <p:nvSpPr>
          <p:cNvPr id="15" name="Заголовок 1"/>
          <p:cNvSpPr>
            <a:spLocks noGrp="1"/>
          </p:cNvSpPr>
          <p:nvPr>
            <p:ph type="ctrTitle"/>
          </p:nvPr>
        </p:nvSpPr>
        <p:spPr>
          <a:xfrm>
            <a:off x="1763688" y="0"/>
            <a:ext cx="6408712" cy="1484784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</a:rPr>
              <a:t>Прокуратура города Вологды </a:t>
            </a:r>
            <a:br>
              <a:rPr lang="ru-RU" sz="3000" b="1" dirty="0" smtClean="0">
                <a:solidFill>
                  <a:schemeClr val="bg1"/>
                </a:solidFill>
              </a:rPr>
            </a:br>
            <a:r>
              <a:rPr lang="ru-RU" sz="3000" b="1" dirty="0" smtClean="0">
                <a:solidFill>
                  <a:schemeClr val="bg1"/>
                </a:solidFill>
              </a:rPr>
              <a:t>разъясняет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390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298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Прокуратура города Вологды  разъясняет</vt:lpstr>
      <vt:lpstr>Прокуратура города Вологды  разъясняет</vt:lpstr>
      <vt:lpstr>Прокуратура города Вологды  разъясняет</vt:lpstr>
      <vt:lpstr>Прокуратура города Вологды  разъясняет</vt:lpstr>
      <vt:lpstr>Прокуратура города Вологды  разъясняет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Прокуратура города Вологды разъясняет</dc:title>
  <dc:creator>User Windows</dc:creator>
  <cp:lastModifiedBy>rodnina_sy</cp:lastModifiedBy>
  <cp:revision>62</cp:revision>
  <dcterms:created xsi:type="dcterms:W3CDTF">2022-04-10T12:01:32Z</dcterms:created>
  <dcterms:modified xsi:type="dcterms:W3CDTF">2023-02-10T05:47:56Z</dcterms:modified>
</cp:coreProperties>
</file>