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n-US"/>
              <a:t>Выполнение системных вызовов в 64-х разрядной среде Linux.</a:t>
            </a:r>
            <a:br>
              <a:rPr lang="en-US"/>
            </a:br>
            <a:r>
              <a:rPr lang="en-US"/>
              <a:t>(INTEL)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БОНУС!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Переопределяем функцию для </a:t>
            </a:r>
            <a:r>
              <a:rPr lang="en-US" altLang="en-US"/>
              <a:t>segfault </a:t>
            </a:r>
            <a:r>
              <a:rPr lang="ru-RU" altLang="en-US"/>
              <a:t>в </a:t>
            </a:r>
            <a:r>
              <a:rPr lang="en-US" altLang="en-US"/>
              <a:t>Linux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Что такое системный вызов?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6703695" cy="1535430"/>
          </a:xfrm>
        </p:spPr>
        <p:txBody>
          <a:bodyPr/>
          <a:p>
            <a:r>
              <a:rPr lang="ru-RU" altLang="en-US"/>
              <a:t>Это вызов ядра операционной системы для выполнения какого-либо кода</a:t>
            </a:r>
            <a:endParaRPr lang="ru-RU" altLang="en-US"/>
          </a:p>
        </p:txBody>
      </p:sp>
      <p:pic>
        <p:nvPicPr>
          <p:cNvPr id="4" name="Изображение 3" descr="28f3f65fa823753fc67daabd4b4d3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330" y="1061720"/>
            <a:ext cx="306197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Внутри системного вызова</a:t>
            </a:r>
            <a:endParaRPr lang="ru-RU" altLang="ru-RU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>
          <a:xfrm>
            <a:off x="647700" y="1825625"/>
            <a:ext cx="7792720" cy="4351655"/>
          </a:xfrm>
        </p:spPr>
        <p:txBody>
          <a:bodyPr/>
          <a:p>
            <a:r>
              <a:rPr lang="ru-RU" altLang="en-US"/>
              <a:t>1) включение защиты от чтения</a:t>
            </a:r>
            <a:r>
              <a:rPr lang="en-US" altLang="ru-RU"/>
              <a:t>/</a:t>
            </a:r>
            <a:r>
              <a:rPr lang="ru-RU" altLang="ru-RU"/>
              <a:t>записию</a:t>
            </a:r>
            <a:r>
              <a:rPr lang="en-US" altLang="ru-RU"/>
              <a:t>/</a:t>
            </a:r>
            <a:r>
              <a:rPr lang="ru-RU" altLang="ru-RU"/>
              <a:t>исполнения кода из пользовательского пространства</a:t>
            </a:r>
            <a:br>
              <a:rPr lang="ru-RU" altLang="ru-RU"/>
            </a:br>
            <a:r>
              <a:rPr lang="ru-RU" altLang="ru-RU"/>
              <a:t>2) пользовательский стек заменяется стеком ядра </a:t>
            </a:r>
            <a:br>
              <a:rPr lang="ru-RU" altLang="ru-RU"/>
            </a:br>
            <a:r>
              <a:rPr lang="ru-RU" altLang="ru-RU"/>
              <a:t>3) сохраняются специальные регистры</a:t>
            </a:r>
            <a:br>
              <a:rPr lang="ru-RU" altLang="ru-RU"/>
            </a:br>
            <a:r>
              <a:rPr lang="ru-RU" altLang="ru-RU"/>
              <a:t>4) выполняется обработка системного вызова</a:t>
            </a:r>
            <a:br>
              <a:rPr lang="ru-RU" altLang="ru-RU"/>
            </a:br>
            <a:r>
              <a:rPr lang="ru-RU" altLang="ru-RU"/>
              <a:t>5) восстанавливается стек</a:t>
            </a:r>
            <a:br>
              <a:rPr lang="ru-RU" altLang="ru-RU"/>
            </a:br>
            <a:r>
              <a:rPr lang="ru-RU" altLang="ru-RU"/>
              <a:t>6) восстанавливаются регистры </a:t>
            </a:r>
            <a:br>
              <a:rPr lang="ru-RU" altLang="ru-RU"/>
            </a:br>
            <a:r>
              <a:rPr lang="ru-RU" altLang="ru-RU"/>
              <a:t>7) защита выключается</a:t>
            </a:r>
            <a:br>
              <a:rPr lang="ru-RU" altLang="ru-RU"/>
            </a:br>
            <a:r>
              <a:rPr lang="ru-RU" altLang="ru-RU"/>
              <a:t>8) системный вызов заканчивается</a:t>
            </a:r>
            <a:br>
              <a:rPr lang="ru-RU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Отличия от </a:t>
            </a:r>
            <a:r>
              <a:rPr lang="en-US" altLang="en-US"/>
              <a:t>JMP, CALL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TODO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же его выполнить?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514475"/>
            <a:ext cx="4672330" cy="4662805"/>
          </a:xfrm>
        </p:spPr>
        <p:txBody>
          <a:bodyPr>
            <a:normAutofit lnSpcReduction="20000"/>
          </a:bodyPr>
          <a:p>
            <a:r>
              <a:rPr lang="ru-RU" altLang="en-US" b="1"/>
              <a:t>Способы системных вызовов ОС </a:t>
            </a:r>
            <a:r>
              <a:rPr lang="en-US" altLang="en-US" b="1"/>
              <a:t>Linux x86-64:</a:t>
            </a:r>
            <a:endParaRPr lang="en-US" altLang="en-US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/>
              <a:t>int $0x80</a:t>
            </a:r>
            <a:r>
              <a:rPr lang="ru-RU" altLang="en-US"/>
              <a:t> </a:t>
            </a:r>
            <a:r>
              <a:rPr lang="en-US" altLang="ru-RU"/>
              <a:t>	</a:t>
            </a:r>
            <a:r>
              <a:rPr lang="ru-RU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(32 бит)</a:t>
            </a:r>
            <a:endParaRPr lang="en-US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/>
              <a:t>sysenter</a:t>
            </a:r>
            <a:r>
              <a:rPr lang="ru-RU" altLang="en-US"/>
              <a:t> </a:t>
            </a:r>
            <a:r>
              <a:rPr lang="en-US" altLang="ru-RU"/>
              <a:t>		</a:t>
            </a:r>
            <a:r>
              <a:rPr lang="ru-RU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(32 бит)</a:t>
            </a:r>
            <a:endParaRPr lang="en-US" altLang="ru-RU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>
                <a:latin typeface="+mj-lt"/>
                <a:cs typeface="+mj-lt"/>
              </a:rPr>
              <a:t>syscall</a:t>
            </a:r>
            <a:r>
              <a:rPr lang="ru-RU" altLang="en-US">
                <a:latin typeface="+mj-lt"/>
                <a:cs typeface="+mj-lt"/>
              </a:rPr>
              <a:t> </a:t>
            </a:r>
            <a:r>
              <a:rPr lang="en-US" altLang="ru-RU">
                <a:latin typeface="+mj-lt"/>
                <a:cs typeface="+mj-lt"/>
              </a:rPr>
              <a:t>		</a:t>
            </a:r>
            <a:r>
              <a:rPr lang="ru-RU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cs typeface="+mj-lt"/>
              </a:rPr>
              <a:t>(64 бит)</a:t>
            </a:r>
            <a:endParaRPr lang="en-US" altLang="ru-RU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/>
              <a:t> ̶v̶s̶y̶s̶c̶a̶l̶l̶</a:t>
            </a:r>
            <a:endParaRPr lang="en-US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/>
              <a:t> ̶v̶D̶S̶O̶</a:t>
            </a:r>
            <a:endParaRPr lang="en-US" altLang="ru-RU"/>
          </a:p>
        </p:txBody>
      </p:sp>
      <p:pic>
        <p:nvPicPr>
          <p:cNvPr id="4" name="Замещающее содержимое 3" descr="sysc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7125" y="2010410"/>
            <a:ext cx="5181600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int $0x80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5181600" cy="4351338"/>
          </a:xfrm>
        </p:spPr>
        <p:txBody>
          <a:bodyPr/>
          <a:p>
            <a:r>
              <a:rPr lang="ru-RU" altLang="ru-RU"/>
              <a:t>Интерфейс:</a:t>
            </a:r>
            <a:br>
              <a:rPr lang="ru-RU" altLang="ru-RU"/>
            </a:br>
            <a:r>
              <a:rPr lang="en-US" altLang="ru-RU"/>
              <a:t>%eax &lt;- </a:t>
            </a:r>
            <a:r>
              <a:rPr lang="ru-RU" altLang="ru-RU"/>
              <a:t>номер системного вызова</a:t>
            </a:r>
            <a:br>
              <a:rPr lang="ru-RU" altLang="ru-RU"/>
            </a:br>
            <a:r>
              <a:rPr lang="ru-RU" altLang="ru-RU"/>
              <a:t>%ebx, %ecx, %edx, %esi, %edi, %ebp </a:t>
            </a:r>
            <a:r>
              <a:rPr lang="en-US" altLang="ru-RU"/>
              <a:t>&lt;- </a:t>
            </a:r>
            <a:r>
              <a:rPr lang="ru-RU" altLang="ru-RU"/>
              <a:t>агрументы</a:t>
            </a:r>
            <a:br>
              <a:rPr lang="ru-RU" altLang="ru-RU"/>
            </a:br>
            <a:r>
              <a:rPr lang="en-US" altLang="ru-RU"/>
              <a:t>%rax &lt;- </a:t>
            </a:r>
            <a:r>
              <a:rPr lang="ru-RU" altLang="ru-RU"/>
              <a:t>результат</a:t>
            </a:r>
            <a:endParaRPr lang="ru-RU" altLang="ru-RU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760210" y="1584325"/>
            <a:ext cx="3780155" cy="3072765"/>
          </a:xfrm>
        </p:spPr>
        <p:txBody>
          <a:bodyPr>
            <a:normAutofit lnSpcReduction="20000"/>
          </a:bodyPr>
          <a:p>
            <a:r>
              <a:rPr lang="ru-RU" altLang="en-US"/>
              <a:t>лежит в arch/x86/entry/entry_64_compat.S</a:t>
            </a:r>
            <a:br>
              <a:rPr lang="ru-RU" altLang="en-US"/>
            </a:br>
            <a:r>
              <a:rPr lang="ru-RU" altLang="en-US"/>
              <a:t>функция entry_INT80_compat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ВАЖНОЕ ПРО int $0x80!!!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7886065" y="1954530"/>
            <a:ext cx="3668395" cy="866775"/>
          </a:xfrm>
        </p:spPr>
        <p:txBody>
          <a:bodyPr/>
          <a:p>
            <a:r>
              <a:rPr lang="ru-RU" altLang="en-US" b="1">
                <a:solidFill>
                  <a:srgbClr val="FF0000"/>
                </a:solidFill>
              </a:rPr>
              <a:t>НЕ РАБОТАЕТ В </a:t>
            </a:r>
            <a:r>
              <a:rPr lang="en-US" altLang="en-US" b="1">
                <a:solidFill>
                  <a:srgbClr val="FF0000"/>
                </a:solidFill>
              </a:rPr>
              <a:t>WSL!!!!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652208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sysenter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062990" y="1722120"/>
            <a:ext cx="5181600" cy="4351338"/>
          </a:xfrm>
        </p:spPr>
        <p:txBody>
          <a:bodyPr>
            <a:normAutofit fontScale="90000"/>
          </a:bodyPr>
          <a:p>
            <a:r>
              <a:rPr lang="ru-RU" altLang="en-US"/>
              <a:t>Интерфейс:</a:t>
            </a:r>
            <a:br>
              <a:rPr lang="ru-RU" altLang="en-US"/>
            </a:br>
            <a:r>
              <a:rPr lang="ru-RU" altLang="en-US"/>
              <a:t>кладем на стек точку возврата и агрументы</a:t>
            </a:r>
            <a:r>
              <a:rPr lang="en-US" altLang="ru-RU"/>
              <a:t> (</a:t>
            </a:r>
            <a:r>
              <a:rPr lang="ru-RU" altLang="ru-RU"/>
              <a:t>такие же как в </a:t>
            </a:r>
            <a:r>
              <a:rPr lang="en-US" altLang="ru-RU"/>
              <a:t>Int $0x80)</a:t>
            </a:r>
            <a:br>
              <a:rPr lang="ru-RU" altLang="en-US"/>
            </a:br>
            <a:r>
              <a:rPr lang="ru-RU" altLang="en-US"/>
              <a:t>результат на стеке</a:t>
            </a:r>
            <a:br>
              <a:rPr lang="ru-RU" altLang="en-US"/>
            </a:br>
            <a:br>
              <a:rPr lang="ru-RU" altLang="en-US"/>
            </a:br>
            <a:r>
              <a:rPr lang="ru-RU" altLang="en-US"/>
              <a:t>не забываем про </a:t>
            </a:r>
            <a:br>
              <a:rPr lang="ru-RU" altLang="en-US"/>
            </a:br>
            <a:r>
              <a:rPr lang="ru-RU" altLang="en-US"/>
              <a:t>movl   %</a:t>
            </a:r>
            <a:r>
              <a:rPr lang="en-US" altLang="ru-RU"/>
              <a:t>r</a:t>
            </a:r>
            <a:r>
              <a:rPr lang="ru-RU" altLang="en-US"/>
              <a:t>sp,%</a:t>
            </a:r>
            <a:r>
              <a:rPr lang="en-US" altLang="ru-RU"/>
              <a:t>r</a:t>
            </a:r>
            <a:r>
              <a:rPr lang="ru-RU" altLang="en-US"/>
              <a:t>bp</a:t>
            </a:r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7642225" y="1722120"/>
            <a:ext cx="3789045" cy="4351655"/>
          </a:xfrm>
        </p:spPr>
        <p:txBody>
          <a:bodyPr/>
          <a:p>
            <a:r>
              <a:rPr lang="ru-RU" altLang="en-US">
                <a:sym typeface="+mn-ea"/>
              </a:rPr>
              <a:t>лежит в arch/x86/entry/entry_64_compat.S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функция entry_SYSENTER_compat 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syscall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интерфейс </a:t>
            </a:r>
            <a:r>
              <a:rPr lang="en-US" altLang="en-US"/>
              <a:t>man syscall</a:t>
            </a:r>
            <a:endParaRPr lang="en-US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976745" y="2106930"/>
            <a:ext cx="4342765" cy="3789680"/>
          </a:xfrm>
        </p:spPr>
        <p:txBody>
          <a:bodyPr>
            <a:normAutofit lnSpcReduction="10000"/>
          </a:bodyPr>
          <a:p>
            <a:r>
              <a:rPr lang="ru-RU" altLang="en-US"/>
              <a:t>arch/x86/entry/entry_64.S</a:t>
            </a:r>
            <a:br>
              <a:rPr lang="ru-RU" altLang="en-US"/>
            </a:br>
            <a:r>
              <a:rPr lang="ru-RU" altLang="en-US"/>
              <a:t>и entry_SYSCALL_64 для х64</a:t>
            </a:r>
            <a:br>
              <a:rPr lang="ru-RU" altLang="en-US"/>
            </a:br>
            <a:br>
              <a:rPr lang="ru-RU" altLang="en-US"/>
            </a:br>
            <a:r>
              <a:rPr lang="ru-RU" altLang="en-US"/>
              <a:t>entry_SYSCALL_compat</a:t>
            </a:r>
            <a:br>
              <a:rPr lang="ru-RU" altLang="en-US"/>
            </a:br>
            <a:r>
              <a:rPr lang="ru-RU" altLang="en-US"/>
              <a:t>arch/x86/entry/entry_64_compat.S для х32</a:t>
            </a:r>
            <a:endParaRPr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Presentation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Cascadia Code ExtraLight</vt:lpstr>
      <vt:lpstr>Consolas</vt:lpstr>
      <vt:lpstr>Corbel</vt:lpstr>
      <vt:lpstr>Comic Sans MS</vt:lpstr>
      <vt:lpstr>Cascadia Mono SemiBold</vt:lpstr>
      <vt:lpstr>Cascadia Code Light</vt:lpstr>
      <vt:lpstr>Candara Light</vt:lpstr>
      <vt:lpstr>Cambria Math</vt:lpstr>
      <vt:lpstr>Bahnschrift SemiCondensed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gm1</cp:lastModifiedBy>
  <cp:revision>4</cp:revision>
  <dcterms:created xsi:type="dcterms:W3CDTF">2020-12-27T10:52:20Z</dcterms:created>
  <dcterms:modified xsi:type="dcterms:W3CDTF">2020-12-27T12:15:00Z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1049-11.2.0.9906</vt:lpwstr>
  </property>
</Properties>
</file>