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9" r:id="rId3"/>
    <p:sldId id="262" r:id="rId4"/>
    <p:sldId id="291" r:id="rId5"/>
    <p:sldId id="293" r:id="rId6"/>
    <p:sldId id="261" r:id="rId7"/>
    <p:sldId id="277" r:id="rId8"/>
    <p:sldId id="295" r:id="rId9"/>
    <p:sldId id="296" r:id="rId10"/>
    <p:sldId id="297" r:id="rId11"/>
    <p:sldId id="298" r:id="rId12"/>
    <p:sldId id="299" r:id="rId13"/>
    <p:sldId id="308" r:id="rId14"/>
    <p:sldId id="309" r:id="rId15"/>
    <p:sldId id="310" r:id="rId16"/>
    <p:sldId id="311" r:id="rId17"/>
    <p:sldId id="294" r:id="rId18"/>
    <p:sldId id="304" r:id="rId19"/>
    <p:sldId id="305" r:id="rId20"/>
    <p:sldId id="307" r:id="rId21"/>
    <p:sldId id="306" r:id="rId22"/>
  </p:sldIdLst>
  <p:sldSz cx="12192000" cy="6858000"/>
  <p:notesSz cx="6858000" cy="9144000"/>
  <p:defaultText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64958"/>
    <a:srgbClr val="CAF0F8"/>
    <a:srgbClr val="90E0EF"/>
    <a:srgbClr val="F9B5AC"/>
    <a:srgbClr val="EE7674"/>
    <a:srgbClr val="D0D6B5"/>
    <a:srgbClr val="DBAD6A"/>
    <a:srgbClr val="628395"/>
    <a:srgbClr val="DFD5A5"/>
    <a:srgbClr val="C9E4C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Средний стиль 2 — акцент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Средний стиль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Нет стиля, нет сетки">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4660"/>
  </p:normalViewPr>
  <p:slideViewPr>
    <p:cSldViewPr snapToGrid="0">
      <p:cViewPr varScale="1">
        <p:scale>
          <a:sx n="100" d="100"/>
          <a:sy n="100" d="100"/>
        </p:scale>
        <p:origin x="96" y="34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CE47FAE-7CEB-1A8C-07CF-0A835A55A6A2}"/>
              </a:ext>
            </a:extLst>
          </p:cNvPr>
          <p:cNvSpPr>
            <a:spLocks noGrp="1"/>
          </p:cNvSpPr>
          <p:nvPr>
            <p:ph type="ctrTitle"/>
          </p:nvPr>
        </p:nvSpPr>
        <p:spPr>
          <a:xfrm>
            <a:off x="1524000" y="1122363"/>
            <a:ext cx="9144000" cy="2387600"/>
          </a:xfrm>
        </p:spPr>
        <p:txBody>
          <a:bodyPr anchor="b"/>
          <a:lstStyle>
            <a:lvl1pPr algn="ctr">
              <a:defRPr sz="6000"/>
            </a:lvl1pPr>
          </a:lstStyle>
          <a:p>
            <a:r>
              <a:rPr lang="ru-RU"/>
              <a:t>Образец заголовка</a:t>
            </a:r>
          </a:p>
        </p:txBody>
      </p:sp>
      <p:sp>
        <p:nvSpPr>
          <p:cNvPr id="3" name="Подзаголовок 2">
            <a:extLst>
              <a:ext uri="{FF2B5EF4-FFF2-40B4-BE49-F238E27FC236}">
                <a16:creationId xmlns:a16="http://schemas.microsoft.com/office/drawing/2014/main" id="{63FE4B55-3AE2-2F9C-865A-3CE6CB473C3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a:t>Образец подзаголовка</a:t>
            </a:r>
          </a:p>
        </p:txBody>
      </p:sp>
      <p:sp>
        <p:nvSpPr>
          <p:cNvPr id="4" name="Дата 3">
            <a:extLst>
              <a:ext uri="{FF2B5EF4-FFF2-40B4-BE49-F238E27FC236}">
                <a16:creationId xmlns:a16="http://schemas.microsoft.com/office/drawing/2014/main" id="{1C1C815E-B9CA-B7A4-6B23-9383689FF6CA}"/>
              </a:ext>
            </a:extLst>
          </p:cNvPr>
          <p:cNvSpPr>
            <a:spLocks noGrp="1"/>
          </p:cNvSpPr>
          <p:nvPr>
            <p:ph type="dt" sz="half" idx="10"/>
          </p:nvPr>
        </p:nvSpPr>
        <p:spPr/>
        <p:txBody>
          <a:bodyPr/>
          <a:lstStyle/>
          <a:p>
            <a:fld id="{F88B4CF7-4AF6-4F22-BEAD-2FF1E49FC008}" type="datetimeFigureOut">
              <a:rPr lang="ru-RU" smtClean="0"/>
              <a:t>21.04.2025</a:t>
            </a:fld>
            <a:endParaRPr lang="ru-RU"/>
          </a:p>
        </p:txBody>
      </p:sp>
      <p:sp>
        <p:nvSpPr>
          <p:cNvPr id="5" name="Нижний колонтитул 4">
            <a:extLst>
              <a:ext uri="{FF2B5EF4-FFF2-40B4-BE49-F238E27FC236}">
                <a16:creationId xmlns:a16="http://schemas.microsoft.com/office/drawing/2014/main" id="{49DD526F-CBC4-0AC5-A5DE-DDE3A3A2F4D0}"/>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E1DCA680-0AD8-6302-CBBB-4946ACAAE1D3}"/>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953794652"/>
      </p:ext>
    </p:extLst>
  </p:cSld>
  <p:clrMapOvr>
    <a:masterClrMapping/>
  </p:clrMapOvr>
  <p:extLst>
    <p:ext uri="{DCECCB84-F9BA-43D5-87BE-67443E8EF086}">
      <p15:sldGuideLst xmlns:p15="http://schemas.microsoft.com/office/powerpoint/2012/main">
        <p15:guide id="1" orient="horz" pos="2160" userDrawn="1">
          <p15:clr>
            <a:srgbClr val="FBAE40"/>
          </p15:clr>
        </p15:guide>
        <p15:guide id="2" orient="horz" pos="3861" userDrawn="1">
          <p15:clr>
            <a:srgbClr val="FBAE40"/>
          </p15:clr>
        </p15:guide>
      </p15:sldGuideLst>
    </p:ext>
  </p:extLst>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1EDFA2F-77F1-8EB3-684A-4E926B9F6339}"/>
              </a:ext>
            </a:extLst>
          </p:cNvPr>
          <p:cNvSpPr>
            <a:spLocks noGrp="1"/>
          </p:cNvSpPr>
          <p:nvPr>
            <p:ph type="title"/>
          </p:nvPr>
        </p:nvSpPr>
        <p:spPr/>
        <p:txBody>
          <a:bodyPr/>
          <a:lstStyle/>
          <a:p>
            <a:r>
              <a:rPr lang="ru-RU"/>
              <a:t>Образец заголовка</a:t>
            </a:r>
          </a:p>
        </p:txBody>
      </p:sp>
      <p:sp>
        <p:nvSpPr>
          <p:cNvPr id="3" name="Вертикальный текст 2">
            <a:extLst>
              <a:ext uri="{FF2B5EF4-FFF2-40B4-BE49-F238E27FC236}">
                <a16:creationId xmlns:a16="http://schemas.microsoft.com/office/drawing/2014/main" id="{DCBB0E2F-EE73-1E97-A84E-6F47F88ACA4E}"/>
              </a:ext>
            </a:extLst>
          </p:cNvPr>
          <p:cNvSpPr>
            <a:spLocks noGrp="1"/>
          </p:cNvSpPr>
          <p:nvPr>
            <p:ph type="body" orient="vert" idx="1"/>
          </p:nvPr>
        </p:nvSpPr>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02DC3890-4EDC-8027-03CC-95CA1C7AF638}"/>
              </a:ext>
            </a:extLst>
          </p:cNvPr>
          <p:cNvSpPr>
            <a:spLocks noGrp="1"/>
          </p:cNvSpPr>
          <p:nvPr>
            <p:ph type="dt" sz="half" idx="10"/>
          </p:nvPr>
        </p:nvSpPr>
        <p:spPr/>
        <p:txBody>
          <a:bodyPr/>
          <a:lstStyle/>
          <a:p>
            <a:fld id="{F88B4CF7-4AF6-4F22-BEAD-2FF1E49FC008}" type="datetimeFigureOut">
              <a:rPr lang="ru-RU" smtClean="0"/>
              <a:t>21.04.2025</a:t>
            </a:fld>
            <a:endParaRPr lang="ru-RU"/>
          </a:p>
        </p:txBody>
      </p:sp>
      <p:sp>
        <p:nvSpPr>
          <p:cNvPr id="5" name="Нижний колонтитул 4">
            <a:extLst>
              <a:ext uri="{FF2B5EF4-FFF2-40B4-BE49-F238E27FC236}">
                <a16:creationId xmlns:a16="http://schemas.microsoft.com/office/drawing/2014/main" id="{4835E2E5-3107-6C9E-560D-E110A60C277E}"/>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1F4D7735-BC02-B7FF-ACAD-CB3D46C05CB2}"/>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292103333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a:extLst>
              <a:ext uri="{FF2B5EF4-FFF2-40B4-BE49-F238E27FC236}">
                <a16:creationId xmlns:a16="http://schemas.microsoft.com/office/drawing/2014/main" id="{CB9D3597-2524-CD9D-AD3C-0DC905AFD1B5}"/>
              </a:ext>
            </a:extLst>
          </p:cNvPr>
          <p:cNvSpPr>
            <a:spLocks noGrp="1"/>
          </p:cNvSpPr>
          <p:nvPr>
            <p:ph type="title" orient="vert"/>
          </p:nvPr>
        </p:nvSpPr>
        <p:spPr>
          <a:xfrm>
            <a:off x="8724900" y="365125"/>
            <a:ext cx="2628900" cy="5811838"/>
          </a:xfrm>
        </p:spPr>
        <p:txBody>
          <a:bodyPr vert="eaVert"/>
          <a:lstStyle/>
          <a:p>
            <a:r>
              <a:rPr lang="ru-RU"/>
              <a:t>Образец заголовка</a:t>
            </a:r>
          </a:p>
        </p:txBody>
      </p:sp>
      <p:sp>
        <p:nvSpPr>
          <p:cNvPr id="3" name="Вертикальный текст 2">
            <a:extLst>
              <a:ext uri="{FF2B5EF4-FFF2-40B4-BE49-F238E27FC236}">
                <a16:creationId xmlns:a16="http://schemas.microsoft.com/office/drawing/2014/main" id="{F5CBE3D2-65C8-4853-31F6-C55F578182D5}"/>
              </a:ext>
            </a:extLst>
          </p:cNvPr>
          <p:cNvSpPr>
            <a:spLocks noGrp="1"/>
          </p:cNvSpPr>
          <p:nvPr>
            <p:ph type="body" orient="vert" idx="1"/>
          </p:nvPr>
        </p:nvSpPr>
        <p:spPr>
          <a:xfrm>
            <a:off x="838200" y="365125"/>
            <a:ext cx="7734300" cy="5811838"/>
          </a:xfrm>
        </p:spPr>
        <p:txBody>
          <a:bodyPr vert="eaVert"/>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37A6249E-8C62-A318-9F82-E7F6D4F3E1B7}"/>
              </a:ext>
            </a:extLst>
          </p:cNvPr>
          <p:cNvSpPr>
            <a:spLocks noGrp="1"/>
          </p:cNvSpPr>
          <p:nvPr>
            <p:ph type="dt" sz="half" idx="10"/>
          </p:nvPr>
        </p:nvSpPr>
        <p:spPr/>
        <p:txBody>
          <a:bodyPr/>
          <a:lstStyle/>
          <a:p>
            <a:fld id="{F88B4CF7-4AF6-4F22-BEAD-2FF1E49FC008}" type="datetimeFigureOut">
              <a:rPr lang="ru-RU" smtClean="0"/>
              <a:t>21.04.2025</a:t>
            </a:fld>
            <a:endParaRPr lang="ru-RU"/>
          </a:p>
        </p:txBody>
      </p:sp>
      <p:sp>
        <p:nvSpPr>
          <p:cNvPr id="5" name="Нижний колонтитул 4">
            <a:extLst>
              <a:ext uri="{FF2B5EF4-FFF2-40B4-BE49-F238E27FC236}">
                <a16:creationId xmlns:a16="http://schemas.microsoft.com/office/drawing/2014/main" id="{BA355BF8-3977-2E2A-4E85-641F45A97225}"/>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0C3D9A94-207A-44F8-4B19-A5C6418ED19A}"/>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1870274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9988644-0E93-3363-3ED5-F0605CBF0283}"/>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F4ED669B-9116-B294-8072-A35452047B00}"/>
              </a:ext>
            </a:extLst>
          </p:cNvPr>
          <p:cNvSpPr>
            <a:spLocks noGrp="1"/>
          </p:cNvSpPr>
          <p:nvPr>
            <p:ph idx="1"/>
          </p:nvPr>
        </p:nvSpPr>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94778E6C-54A6-F97D-9E94-9602823C5C7C}"/>
              </a:ext>
            </a:extLst>
          </p:cNvPr>
          <p:cNvSpPr>
            <a:spLocks noGrp="1"/>
          </p:cNvSpPr>
          <p:nvPr>
            <p:ph type="dt" sz="half" idx="10"/>
          </p:nvPr>
        </p:nvSpPr>
        <p:spPr/>
        <p:txBody>
          <a:bodyPr/>
          <a:lstStyle/>
          <a:p>
            <a:fld id="{F88B4CF7-4AF6-4F22-BEAD-2FF1E49FC008}" type="datetimeFigureOut">
              <a:rPr lang="ru-RU" smtClean="0"/>
              <a:t>21.04.2025</a:t>
            </a:fld>
            <a:endParaRPr lang="ru-RU"/>
          </a:p>
        </p:txBody>
      </p:sp>
      <p:sp>
        <p:nvSpPr>
          <p:cNvPr id="5" name="Нижний колонтитул 4">
            <a:extLst>
              <a:ext uri="{FF2B5EF4-FFF2-40B4-BE49-F238E27FC236}">
                <a16:creationId xmlns:a16="http://schemas.microsoft.com/office/drawing/2014/main" id="{35061DC0-E238-6CD3-36D4-F5E0E6D4ECE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43182655-82CF-DE05-DD65-ED338ACBADB0}"/>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12441115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7984D4D-9753-D3A9-E24A-8F26BC8CC465}"/>
              </a:ext>
            </a:extLst>
          </p:cNvPr>
          <p:cNvSpPr>
            <a:spLocks noGrp="1"/>
          </p:cNvSpPr>
          <p:nvPr>
            <p:ph type="title"/>
          </p:nvPr>
        </p:nvSpPr>
        <p:spPr>
          <a:xfrm>
            <a:off x="831850" y="1709738"/>
            <a:ext cx="10515600" cy="2852737"/>
          </a:xfrm>
        </p:spPr>
        <p:txBody>
          <a:bodyPr anchor="b"/>
          <a:lstStyle>
            <a:lvl1pPr>
              <a:defRPr sz="6000"/>
            </a:lvl1pPr>
          </a:lstStyle>
          <a:p>
            <a:r>
              <a:rPr lang="ru-RU"/>
              <a:t>Образец заголовка</a:t>
            </a:r>
          </a:p>
        </p:txBody>
      </p:sp>
      <p:sp>
        <p:nvSpPr>
          <p:cNvPr id="3" name="Текст 2">
            <a:extLst>
              <a:ext uri="{FF2B5EF4-FFF2-40B4-BE49-F238E27FC236}">
                <a16:creationId xmlns:a16="http://schemas.microsoft.com/office/drawing/2014/main" id="{953DF50E-439B-5297-0538-8D873C366C82}"/>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ru-RU"/>
              <a:t>Образец текста</a:t>
            </a:r>
          </a:p>
        </p:txBody>
      </p:sp>
      <p:sp>
        <p:nvSpPr>
          <p:cNvPr id="4" name="Дата 3">
            <a:extLst>
              <a:ext uri="{FF2B5EF4-FFF2-40B4-BE49-F238E27FC236}">
                <a16:creationId xmlns:a16="http://schemas.microsoft.com/office/drawing/2014/main" id="{810A2CC4-8C45-718E-8748-56850C79BF13}"/>
              </a:ext>
            </a:extLst>
          </p:cNvPr>
          <p:cNvSpPr>
            <a:spLocks noGrp="1"/>
          </p:cNvSpPr>
          <p:nvPr>
            <p:ph type="dt" sz="half" idx="10"/>
          </p:nvPr>
        </p:nvSpPr>
        <p:spPr/>
        <p:txBody>
          <a:bodyPr/>
          <a:lstStyle/>
          <a:p>
            <a:fld id="{F88B4CF7-4AF6-4F22-BEAD-2FF1E49FC008}" type="datetimeFigureOut">
              <a:rPr lang="ru-RU" smtClean="0"/>
              <a:t>21.04.2025</a:t>
            </a:fld>
            <a:endParaRPr lang="ru-RU"/>
          </a:p>
        </p:txBody>
      </p:sp>
      <p:sp>
        <p:nvSpPr>
          <p:cNvPr id="5" name="Нижний колонтитул 4">
            <a:extLst>
              <a:ext uri="{FF2B5EF4-FFF2-40B4-BE49-F238E27FC236}">
                <a16:creationId xmlns:a16="http://schemas.microsoft.com/office/drawing/2014/main" id="{EDEC9CBC-1164-0D6B-3DDE-FCA552C71D9F}"/>
              </a:ext>
            </a:extLst>
          </p:cNvPr>
          <p:cNvSpPr>
            <a:spLocks noGrp="1"/>
          </p:cNvSpPr>
          <p:nvPr>
            <p:ph type="ftr" sz="quarter" idx="11"/>
          </p:nvPr>
        </p:nvSpPr>
        <p:spPr/>
        <p:txBody>
          <a:bodyPr/>
          <a:lstStyle/>
          <a:p>
            <a:endParaRPr lang="ru-RU"/>
          </a:p>
        </p:txBody>
      </p:sp>
      <p:sp>
        <p:nvSpPr>
          <p:cNvPr id="6" name="Номер слайда 5">
            <a:extLst>
              <a:ext uri="{FF2B5EF4-FFF2-40B4-BE49-F238E27FC236}">
                <a16:creationId xmlns:a16="http://schemas.microsoft.com/office/drawing/2014/main" id="{CCFC1296-FFC1-D80C-5F05-236EE181CDC9}"/>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36538236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9861B36E-A635-31E5-20FC-0A28C044152F}"/>
              </a:ext>
            </a:extLst>
          </p:cNvPr>
          <p:cNvSpPr>
            <a:spLocks noGrp="1"/>
          </p:cNvSpPr>
          <p:nvPr>
            <p:ph type="title"/>
          </p:nvPr>
        </p:nvSpPr>
        <p:spPr/>
        <p:txBody>
          <a:bodyPr/>
          <a:lstStyle/>
          <a:p>
            <a:r>
              <a:rPr lang="ru-RU"/>
              <a:t>Образец заголовка</a:t>
            </a:r>
          </a:p>
        </p:txBody>
      </p:sp>
      <p:sp>
        <p:nvSpPr>
          <p:cNvPr id="3" name="Объект 2">
            <a:extLst>
              <a:ext uri="{FF2B5EF4-FFF2-40B4-BE49-F238E27FC236}">
                <a16:creationId xmlns:a16="http://schemas.microsoft.com/office/drawing/2014/main" id="{CB7DA0CE-33EB-ACB6-5D8C-62771B2C6975}"/>
              </a:ext>
            </a:extLst>
          </p:cNvPr>
          <p:cNvSpPr>
            <a:spLocks noGrp="1"/>
          </p:cNvSpPr>
          <p:nvPr>
            <p:ph sz="half" idx="1"/>
          </p:nvPr>
        </p:nvSpPr>
        <p:spPr>
          <a:xfrm>
            <a:off x="838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Объект 3">
            <a:extLst>
              <a:ext uri="{FF2B5EF4-FFF2-40B4-BE49-F238E27FC236}">
                <a16:creationId xmlns:a16="http://schemas.microsoft.com/office/drawing/2014/main" id="{AC55FB84-3B62-11FC-BADB-0CC331F53E07}"/>
              </a:ext>
            </a:extLst>
          </p:cNvPr>
          <p:cNvSpPr>
            <a:spLocks noGrp="1"/>
          </p:cNvSpPr>
          <p:nvPr>
            <p:ph sz="half" idx="2"/>
          </p:nvPr>
        </p:nvSpPr>
        <p:spPr>
          <a:xfrm>
            <a:off x="6172200" y="1825625"/>
            <a:ext cx="5181600" cy="435133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Дата 4">
            <a:extLst>
              <a:ext uri="{FF2B5EF4-FFF2-40B4-BE49-F238E27FC236}">
                <a16:creationId xmlns:a16="http://schemas.microsoft.com/office/drawing/2014/main" id="{CD203222-BCF8-BC93-199A-FB0117EA35BF}"/>
              </a:ext>
            </a:extLst>
          </p:cNvPr>
          <p:cNvSpPr>
            <a:spLocks noGrp="1"/>
          </p:cNvSpPr>
          <p:nvPr>
            <p:ph type="dt" sz="half" idx="10"/>
          </p:nvPr>
        </p:nvSpPr>
        <p:spPr/>
        <p:txBody>
          <a:bodyPr/>
          <a:lstStyle/>
          <a:p>
            <a:fld id="{F88B4CF7-4AF6-4F22-BEAD-2FF1E49FC008}" type="datetimeFigureOut">
              <a:rPr lang="ru-RU" smtClean="0"/>
              <a:t>21.04.2025</a:t>
            </a:fld>
            <a:endParaRPr lang="ru-RU"/>
          </a:p>
        </p:txBody>
      </p:sp>
      <p:sp>
        <p:nvSpPr>
          <p:cNvPr id="6" name="Нижний колонтитул 5">
            <a:extLst>
              <a:ext uri="{FF2B5EF4-FFF2-40B4-BE49-F238E27FC236}">
                <a16:creationId xmlns:a16="http://schemas.microsoft.com/office/drawing/2014/main" id="{0AA7554A-E3FF-755B-791D-EA0C4C67E14C}"/>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D680759-B447-516E-6784-B830157C1107}"/>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339072053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1283F4A-7B16-2DD9-D313-E9D893C9DE82}"/>
              </a:ext>
            </a:extLst>
          </p:cNvPr>
          <p:cNvSpPr>
            <a:spLocks noGrp="1"/>
          </p:cNvSpPr>
          <p:nvPr>
            <p:ph type="title"/>
          </p:nvPr>
        </p:nvSpPr>
        <p:spPr>
          <a:xfrm>
            <a:off x="839788" y="365125"/>
            <a:ext cx="10515600" cy="1325563"/>
          </a:xfrm>
        </p:spPr>
        <p:txBody>
          <a:bodyPr/>
          <a:lstStyle/>
          <a:p>
            <a:r>
              <a:rPr lang="ru-RU"/>
              <a:t>Образец заголовка</a:t>
            </a:r>
          </a:p>
        </p:txBody>
      </p:sp>
      <p:sp>
        <p:nvSpPr>
          <p:cNvPr id="3" name="Текст 2">
            <a:extLst>
              <a:ext uri="{FF2B5EF4-FFF2-40B4-BE49-F238E27FC236}">
                <a16:creationId xmlns:a16="http://schemas.microsoft.com/office/drawing/2014/main" id="{CA5B86F8-F692-920D-005E-A59C502104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4" name="Объект 3">
            <a:extLst>
              <a:ext uri="{FF2B5EF4-FFF2-40B4-BE49-F238E27FC236}">
                <a16:creationId xmlns:a16="http://schemas.microsoft.com/office/drawing/2014/main" id="{F4CD940E-B132-92E1-2C20-04B44AADE524}"/>
              </a:ext>
            </a:extLst>
          </p:cNvPr>
          <p:cNvSpPr>
            <a:spLocks noGrp="1"/>
          </p:cNvSpPr>
          <p:nvPr>
            <p:ph sz="half" idx="2"/>
          </p:nvPr>
        </p:nvSpPr>
        <p:spPr>
          <a:xfrm>
            <a:off x="839788" y="2505075"/>
            <a:ext cx="5157787"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5" name="Текст 4">
            <a:extLst>
              <a:ext uri="{FF2B5EF4-FFF2-40B4-BE49-F238E27FC236}">
                <a16:creationId xmlns:a16="http://schemas.microsoft.com/office/drawing/2014/main" id="{05CE11D4-8557-FA7E-D927-71CB8BF0BF4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a:t>Образец текста</a:t>
            </a:r>
          </a:p>
        </p:txBody>
      </p:sp>
      <p:sp>
        <p:nvSpPr>
          <p:cNvPr id="6" name="Объект 5">
            <a:extLst>
              <a:ext uri="{FF2B5EF4-FFF2-40B4-BE49-F238E27FC236}">
                <a16:creationId xmlns:a16="http://schemas.microsoft.com/office/drawing/2014/main" id="{35C9D972-1075-143C-B071-2E1788BDA17F}"/>
              </a:ext>
            </a:extLst>
          </p:cNvPr>
          <p:cNvSpPr>
            <a:spLocks noGrp="1"/>
          </p:cNvSpPr>
          <p:nvPr>
            <p:ph sz="quarter" idx="4"/>
          </p:nvPr>
        </p:nvSpPr>
        <p:spPr>
          <a:xfrm>
            <a:off x="6172200" y="2505075"/>
            <a:ext cx="5183188" cy="3684588"/>
          </a:xfrm>
        </p:spPr>
        <p:txBody>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7" name="Дата 6">
            <a:extLst>
              <a:ext uri="{FF2B5EF4-FFF2-40B4-BE49-F238E27FC236}">
                <a16:creationId xmlns:a16="http://schemas.microsoft.com/office/drawing/2014/main" id="{75C52461-0BB6-1488-ECA3-9EE735B77565}"/>
              </a:ext>
            </a:extLst>
          </p:cNvPr>
          <p:cNvSpPr>
            <a:spLocks noGrp="1"/>
          </p:cNvSpPr>
          <p:nvPr>
            <p:ph type="dt" sz="half" idx="10"/>
          </p:nvPr>
        </p:nvSpPr>
        <p:spPr/>
        <p:txBody>
          <a:bodyPr/>
          <a:lstStyle/>
          <a:p>
            <a:fld id="{F88B4CF7-4AF6-4F22-BEAD-2FF1E49FC008}" type="datetimeFigureOut">
              <a:rPr lang="ru-RU" smtClean="0"/>
              <a:t>21.04.2025</a:t>
            </a:fld>
            <a:endParaRPr lang="ru-RU"/>
          </a:p>
        </p:txBody>
      </p:sp>
      <p:sp>
        <p:nvSpPr>
          <p:cNvPr id="8" name="Нижний колонтитул 7">
            <a:extLst>
              <a:ext uri="{FF2B5EF4-FFF2-40B4-BE49-F238E27FC236}">
                <a16:creationId xmlns:a16="http://schemas.microsoft.com/office/drawing/2014/main" id="{04B6AA5F-FFFF-4FA9-5310-67F009D1D701}"/>
              </a:ext>
            </a:extLst>
          </p:cNvPr>
          <p:cNvSpPr>
            <a:spLocks noGrp="1"/>
          </p:cNvSpPr>
          <p:nvPr>
            <p:ph type="ftr" sz="quarter" idx="11"/>
          </p:nvPr>
        </p:nvSpPr>
        <p:spPr/>
        <p:txBody>
          <a:bodyPr/>
          <a:lstStyle/>
          <a:p>
            <a:endParaRPr lang="ru-RU"/>
          </a:p>
        </p:txBody>
      </p:sp>
      <p:sp>
        <p:nvSpPr>
          <p:cNvPr id="9" name="Номер слайда 8">
            <a:extLst>
              <a:ext uri="{FF2B5EF4-FFF2-40B4-BE49-F238E27FC236}">
                <a16:creationId xmlns:a16="http://schemas.microsoft.com/office/drawing/2014/main" id="{8B473069-0C6C-D3F7-BC81-C6DC0271713D}"/>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29850388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FD35F4A0-94D6-0D4C-C348-EF56CA7A925B}"/>
              </a:ext>
            </a:extLst>
          </p:cNvPr>
          <p:cNvSpPr>
            <a:spLocks noGrp="1"/>
          </p:cNvSpPr>
          <p:nvPr>
            <p:ph type="title"/>
          </p:nvPr>
        </p:nvSpPr>
        <p:spPr/>
        <p:txBody>
          <a:bodyPr/>
          <a:lstStyle/>
          <a:p>
            <a:r>
              <a:rPr lang="ru-RU"/>
              <a:t>Образец заголовка</a:t>
            </a:r>
          </a:p>
        </p:txBody>
      </p:sp>
      <p:sp>
        <p:nvSpPr>
          <p:cNvPr id="3" name="Дата 2">
            <a:extLst>
              <a:ext uri="{FF2B5EF4-FFF2-40B4-BE49-F238E27FC236}">
                <a16:creationId xmlns:a16="http://schemas.microsoft.com/office/drawing/2014/main" id="{003EC721-A186-358E-F85C-D0F77F4499E2}"/>
              </a:ext>
            </a:extLst>
          </p:cNvPr>
          <p:cNvSpPr>
            <a:spLocks noGrp="1"/>
          </p:cNvSpPr>
          <p:nvPr>
            <p:ph type="dt" sz="half" idx="10"/>
          </p:nvPr>
        </p:nvSpPr>
        <p:spPr/>
        <p:txBody>
          <a:bodyPr/>
          <a:lstStyle/>
          <a:p>
            <a:fld id="{F88B4CF7-4AF6-4F22-BEAD-2FF1E49FC008}" type="datetimeFigureOut">
              <a:rPr lang="ru-RU" smtClean="0"/>
              <a:t>21.04.2025</a:t>
            </a:fld>
            <a:endParaRPr lang="ru-RU"/>
          </a:p>
        </p:txBody>
      </p:sp>
      <p:sp>
        <p:nvSpPr>
          <p:cNvPr id="4" name="Нижний колонтитул 3">
            <a:extLst>
              <a:ext uri="{FF2B5EF4-FFF2-40B4-BE49-F238E27FC236}">
                <a16:creationId xmlns:a16="http://schemas.microsoft.com/office/drawing/2014/main" id="{0A6EAB19-BA8F-EBBC-11E3-D375A887F7DA}"/>
              </a:ext>
            </a:extLst>
          </p:cNvPr>
          <p:cNvSpPr>
            <a:spLocks noGrp="1"/>
          </p:cNvSpPr>
          <p:nvPr>
            <p:ph type="ftr" sz="quarter" idx="11"/>
          </p:nvPr>
        </p:nvSpPr>
        <p:spPr/>
        <p:txBody>
          <a:bodyPr/>
          <a:lstStyle/>
          <a:p>
            <a:endParaRPr lang="ru-RU"/>
          </a:p>
        </p:txBody>
      </p:sp>
      <p:sp>
        <p:nvSpPr>
          <p:cNvPr id="5" name="Номер слайда 4">
            <a:extLst>
              <a:ext uri="{FF2B5EF4-FFF2-40B4-BE49-F238E27FC236}">
                <a16:creationId xmlns:a16="http://schemas.microsoft.com/office/drawing/2014/main" id="{ABC69F74-1E52-FF2F-8D0C-62EEC424771B}"/>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247094412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a:extLst>
              <a:ext uri="{FF2B5EF4-FFF2-40B4-BE49-F238E27FC236}">
                <a16:creationId xmlns:a16="http://schemas.microsoft.com/office/drawing/2014/main" id="{152EE020-CA6F-9108-4FF8-26A77D1731A8}"/>
              </a:ext>
            </a:extLst>
          </p:cNvPr>
          <p:cNvSpPr>
            <a:spLocks noGrp="1"/>
          </p:cNvSpPr>
          <p:nvPr>
            <p:ph type="dt" sz="half" idx="10"/>
          </p:nvPr>
        </p:nvSpPr>
        <p:spPr/>
        <p:txBody>
          <a:bodyPr/>
          <a:lstStyle/>
          <a:p>
            <a:fld id="{F88B4CF7-4AF6-4F22-BEAD-2FF1E49FC008}" type="datetimeFigureOut">
              <a:rPr lang="ru-RU" smtClean="0"/>
              <a:t>21.04.2025</a:t>
            </a:fld>
            <a:endParaRPr lang="ru-RU"/>
          </a:p>
        </p:txBody>
      </p:sp>
      <p:sp>
        <p:nvSpPr>
          <p:cNvPr id="3" name="Нижний колонтитул 2">
            <a:extLst>
              <a:ext uri="{FF2B5EF4-FFF2-40B4-BE49-F238E27FC236}">
                <a16:creationId xmlns:a16="http://schemas.microsoft.com/office/drawing/2014/main" id="{C8DB28F2-528A-7DE4-AFCF-8C38E2ADF74A}"/>
              </a:ext>
            </a:extLst>
          </p:cNvPr>
          <p:cNvSpPr>
            <a:spLocks noGrp="1"/>
          </p:cNvSpPr>
          <p:nvPr>
            <p:ph type="ftr" sz="quarter" idx="11"/>
          </p:nvPr>
        </p:nvSpPr>
        <p:spPr/>
        <p:txBody>
          <a:bodyPr/>
          <a:lstStyle/>
          <a:p>
            <a:endParaRPr lang="ru-RU"/>
          </a:p>
        </p:txBody>
      </p:sp>
      <p:sp>
        <p:nvSpPr>
          <p:cNvPr id="4" name="Номер слайда 3">
            <a:extLst>
              <a:ext uri="{FF2B5EF4-FFF2-40B4-BE49-F238E27FC236}">
                <a16:creationId xmlns:a16="http://schemas.microsoft.com/office/drawing/2014/main" id="{6FF57E9B-279D-DACC-2910-C5584558DEBE}"/>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23139188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E8455E4-588B-0775-6008-828B0A657792}"/>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Объект 2">
            <a:extLst>
              <a:ext uri="{FF2B5EF4-FFF2-40B4-BE49-F238E27FC236}">
                <a16:creationId xmlns:a16="http://schemas.microsoft.com/office/drawing/2014/main" id="{85C47F7F-BCF0-E21A-2815-ADCF7DF787E9}"/>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Текст 3">
            <a:extLst>
              <a:ext uri="{FF2B5EF4-FFF2-40B4-BE49-F238E27FC236}">
                <a16:creationId xmlns:a16="http://schemas.microsoft.com/office/drawing/2014/main" id="{7B3AFC81-F203-EAFC-0025-66C06C63637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0BAD4733-9180-06BF-F88D-EFAB9D394DA4}"/>
              </a:ext>
            </a:extLst>
          </p:cNvPr>
          <p:cNvSpPr>
            <a:spLocks noGrp="1"/>
          </p:cNvSpPr>
          <p:nvPr>
            <p:ph type="dt" sz="half" idx="10"/>
          </p:nvPr>
        </p:nvSpPr>
        <p:spPr/>
        <p:txBody>
          <a:bodyPr/>
          <a:lstStyle/>
          <a:p>
            <a:fld id="{F88B4CF7-4AF6-4F22-BEAD-2FF1E49FC008}" type="datetimeFigureOut">
              <a:rPr lang="ru-RU" smtClean="0"/>
              <a:t>21.04.2025</a:t>
            </a:fld>
            <a:endParaRPr lang="ru-RU"/>
          </a:p>
        </p:txBody>
      </p:sp>
      <p:sp>
        <p:nvSpPr>
          <p:cNvPr id="6" name="Нижний колонтитул 5">
            <a:extLst>
              <a:ext uri="{FF2B5EF4-FFF2-40B4-BE49-F238E27FC236}">
                <a16:creationId xmlns:a16="http://schemas.microsoft.com/office/drawing/2014/main" id="{53EC1BBB-16DB-F7A9-B6A6-2BCDADFB09A5}"/>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ECF6C7F0-D6BF-4AB3-9BEC-3B0425606C08}"/>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123654567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16F2DED5-04C7-4AAE-DF4B-393982072614}"/>
              </a:ext>
            </a:extLst>
          </p:cNvPr>
          <p:cNvSpPr>
            <a:spLocks noGrp="1"/>
          </p:cNvSpPr>
          <p:nvPr>
            <p:ph type="title"/>
          </p:nvPr>
        </p:nvSpPr>
        <p:spPr>
          <a:xfrm>
            <a:off x="839788" y="457200"/>
            <a:ext cx="3932237" cy="1600200"/>
          </a:xfrm>
        </p:spPr>
        <p:txBody>
          <a:bodyPr anchor="b"/>
          <a:lstStyle>
            <a:lvl1pPr>
              <a:defRPr sz="3200"/>
            </a:lvl1pPr>
          </a:lstStyle>
          <a:p>
            <a:r>
              <a:rPr lang="ru-RU"/>
              <a:t>Образец заголовка</a:t>
            </a:r>
          </a:p>
        </p:txBody>
      </p:sp>
      <p:sp>
        <p:nvSpPr>
          <p:cNvPr id="3" name="Рисунок 2">
            <a:extLst>
              <a:ext uri="{FF2B5EF4-FFF2-40B4-BE49-F238E27FC236}">
                <a16:creationId xmlns:a16="http://schemas.microsoft.com/office/drawing/2014/main" id="{C41EAA2A-1A22-06A7-1C92-EF67D656E46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a:extLst>
              <a:ext uri="{FF2B5EF4-FFF2-40B4-BE49-F238E27FC236}">
                <a16:creationId xmlns:a16="http://schemas.microsoft.com/office/drawing/2014/main" id="{F86676A4-CF17-4211-8EDE-3ED2696B85B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a:t>Образец текста</a:t>
            </a:r>
          </a:p>
        </p:txBody>
      </p:sp>
      <p:sp>
        <p:nvSpPr>
          <p:cNvPr id="5" name="Дата 4">
            <a:extLst>
              <a:ext uri="{FF2B5EF4-FFF2-40B4-BE49-F238E27FC236}">
                <a16:creationId xmlns:a16="http://schemas.microsoft.com/office/drawing/2014/main" id="{DEDF13EE-27AF-BDC3-F473-83CB6B67D4DA}"/>
              </a:ext>
            </a:extLst>
          </p:cNvPr>
          <p:cNvSpPr>
            <a:spLocks noGrp="1"/>
          </p:cNvSpPr>
          <p:nvPr>
            <p:ph type="dt" sz="half" idx="10"/>
          </p:nvPr>
        </p:nvSpPr>
        <p:spPr/>
        <p:txBody>
          <a:bodyPr/>
          <a:lstStyle/>
          <a:p>
            <a:fld id="{F88B4CF7-4AF6-4F22-BEAD-2FF1E49FC008}" type="datetimeFigureOut">
              <a:rPr lang="ru-RU" smtClean="0"/>
              <a:t>21.04.2025</a:t>
            </a:fld>
            <a:endParaRPr lang="ru-RU"/>
          </a:p>
        </p:txBody>
      </p:sp>
      <p:sp>
        <p:nvSpPr>
          <p:cNvPr id="6" name="Нижний колонтитул 5">
            <a:extLst>
              <a:ext uri="{FF2B5EF4-FFF2-40B4-BE49-F238E27FC236}">
                <a16:creationId xmlns:a16="http://schemas.microsoft.com/office/drawing/2014/main" id="{F239E47E-6F7E-81A7-C925-1B194492089E}"/>
              </a:ext>
            </a:extLst>
          </p:cNvPr>
          <p:cNvSpPr>
            <a:spLocks noGrp="1"/>
          </p:cNvSpPr>
          <p:nvPr>
            <p:ph type="ftr" sz="quarter" idx="11"/>
          </p:nvPr>
        </p:nvSpPr>
        <p:spPr/>
        <p:txBody>
          <a:bodyPr/>
          <a:lstStyle/>
          <a:p>
            <a:endParaRPr lang="ru-RU"/>
          </a:p>
        </p:txBody>
      </p:sp>
      <p:sp>
        <p:nvSpPr>
          <p:cNvPr id="7" name="Номер слайда 6">
            <a:extLst>
              <a:ext uri="{FF2B5EF4-FFF2-40B4-BE49-F238E27FC236}">
                <a16:creationId xmlns:a16="http://schemas.microsoft.com/office/drawing/2014/main" id="{D9943A82-87B5-7738-E6F4-9A5C3CF96B95}"/>
              </a:ext>
            </a:extLst>
          </p:cNvPr>
          <p:cNvSpPr>
            <a:spLocks noGrp="1"/>
          </p:cNvSpPr>
          <p:nvPr>
            <p:ph type="sldNum" sz="quarter" idx="12"/>
          </p:nvPr>
        </p:nvSpPr>
        <p:spPr/>
        <p:txBody>
          <a:bodyPr/>
          <a:lstStyle/>
          <a:p>
            <a:fld id="{9D03F016-83BD-4E70-8719-6FB82F4E2A47}" type="slidenum">
              <a:rPr lang="ru-RU" smtClean="0"/>
              <a:t>‹#›</a:t>
            </a:fld>
            <a:endParaRPr lang="ru-RU"/>
          </a:p>
        </p:txBody>
      </p:sp>
    </p:spTree>
    <p:extLst>
      <p:ext uri="{BB962C8B-B14F-4D97-AF65-F5344CB8AC3E}">
        <p14:creationId xmlns:p14="http://schemas.microsoft.com/office/powerpoint/2010/main" val="32173087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7F21F760-EE1A-B1A1-CEC9-9330EF33C4E0}"/>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ru-RU"/>
              <a:t>Образец заголовка</a:t>
            </a:r>
          </a:p>
        </p:txBody>
      </p:sp>
      <p:sp>
        <p:nvSpPr>
          <p:cNvPr id="3" name="Текст 2">
            <a:extLst>
              <a:ext uri="{FF2B5EF4-FFF2-40B4-BE49-F238E27FC236}">
                <a16:creationId xmlns:a16="http://schemas.microsoft.com/office/drawing/2014/main" id="{AF49959F-23B6-55D9-353A-FDD49907D14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ru-RU"/>
              <a:t>Образец текста</a:t>
            </a:r>
          </a:p>
          <a:p>
            <a:pPr lvl="1"/>
            <a:r>
              <a:rPr lang="ru-RU"/>
              <a:t>Второй уровень</a:t>
            </a:r>
          </a:p>
          <a:p>
            <a:pPr lvl="2"/>
            <a:r>
              <a:rPr lang="ru-RU"/>
              <a:t>Третий уровень</a:t>
            </a:r>
          </a:p>
          <a:p>
            <a:pPr lvl="3"/>
            <a:r>
              <a:rPr lang="ru-RU"/>
              <a:t>Четвертый уровень</a:t>
            </a:r>
          </a:p>
          <a:p>
            <a:pPr lvl="4"/>
            <a:r>
              <a:rPr lang="ru-RU"/>
              <a:t>Пятый уровень</a:t>
            </a:r>
          </a:p>
        </p:txBody>
      </p:sp>
      <p:sp>
        <p:nvSpPr>
          <p:cNvPr id="4" name="Дата 3">
            <a:extLst>
              <a:ext uri="{FF2B5EF4-FFF2-40B4-BE49-F238E27FC236}">
                <a16:creationId xmlns:a16="http://schemas.microsoft.com/office/drawing/2014/main" id="{4EA2F3B0-A1C7-E96A-B0AA-5B3D1B7E6F47}"/>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88B4CF7-4AF6-4F22-BEAD-2FF1E49FC008}" type="datetimeFigureOut">
              <a:rPr lang="ru-RU" smtClean="0"/>
              <a:t>21.04.2025</a:t>
            </a:fld>
            <a:endParaRPr lang="ru-RU"/>
          </a:p>
        </p:txBody>
      </p:sp>
      <p:sp>
        <p:nvSpPr>
          <p:cNvPr id="5" name="Нижний колонтитул 4">
            <a:extLst>
              <a:ext uri="{FF2B5EF4-FFF2-40B4-BE49-F238E27FC236}">
                <a16:creationId xmlns:a16="http://schemas.microsoft.com/office/drawing/2014/main" id="{E09A8AFD-931A-32B7-8484-1510FD8696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ru-RU"/>
          </a:p>
        </p:txBody>
      </p:sp>
      <p:sp>
        <p:nvSpPr>
          <p:cNvPr id="6" name="Номер слайда 5">
            <a:extLst>
              <a:ext uri="{FF2B5EF4-FFF2-40B4-BE49-F238E27FC236}">
                <a16:creationId xmlns:a16="http://schemas.microsoft.com/office/drawing/2014/main" id="{ED858EC8-F0E9-FD89-1484-1F138B393E70}"/>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9D03F016-83BD-4E70-8719-6FB82F4E2A47}" type="slidenum">
              <a:rPr lang="ru-RU" smtClean="0"/>
              <a:t>‹#›</a:t>
            </a:fld>
            <a:endParaRPr lang="ru-RU"/>
          </a:p>
        </p:txBody>
      </p:sp>
    </p:spTree>
    <p:extLst>
      <p:ext uri="{BB962C8B-B14F-4D97-AF65-F5344CB8AC3E}">
        <p14:creationId xmlns:p14="http://schemas.microsoft.com/office/powerpoint/2010/main" val="95563639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pos="2479" userDrawn="1">
          <p15:clr>
            <a:srgbClr val="F26B43"/>
          </p15:clr>
        </p15:guide>
        <p15:guide id="2" pos="3840" userDrawn="1">
          <p15:clr>
            <a:srgbClr val="F26B43"/>
          </p15:clr>
        </p15:guide>
        <p15:guide id="3" pos="5223" userDrawn="1">
          <p15:clr>
            <a:srgbClr val="F26B43"/>
          </p15:clr>
        </p15:guide>
        <p15:guide id="4" orient="horz" pos="1457" userDrawn="1">
          <p15:clr>
            <a:srgbClr val="F26B43"/>
          </p15:clr>
        </p15:guide>
        <p15:guide id="5" orient="horz" pos="2160" userDrawn="1">
          <p15:clr>
            <a:srgbClr val="F26B43"/>
          </p15:clr>
        </p15:guide>
        <p15:guide id="6" orient="horz" pos="2840" userDrawn="1">
          <p15:clr>
            <a:srgbClr val="F26B43"/>
          </p15:clr>
        </p15:guide>
        <p15:guide id="7" orient="horz" pos="459" userDrawn="1">
          <p15:clr>
            <a:srgbClr val="F26B43"/>
          </p15:clr>
        </p15:guide>
        <p15:guide id="8" pos="665" userDrawn="1">
          <p15:clr>
            <a:srgbClr val="F26B43"/>
          </p15:clr>
        </p15:guide>
        <p15:guide id="9" pos="7015"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AD9955EB-07EA-A618-5BD6-A23E49C79E1B}"/>
              </a:ext>
            </a:extLst>
          </p:cNvPr>
          <p:cNvSpPr>
            <a:spLocks noGrp="1"/>
          </p:cNvSpPr>
          <p:nvPr>
            <p:ph type="ctrTitle"/>
          </p:nvPr>
        </p:nvSpPr>
        <p:spPr>
          <a:xfrm>
            <a:off x="1524000" y="1751185"/>
            <a:ext cx="9144000" cy="1526830"/>
          </a:xfrm>
        </p:spPr>
        <p:txBody>
          <a:bodyPr>
            <a:spAutoFit/>
          </a:bodyPr>
          <a:lstStyle/>
          <a:p>
            <a:r>
              <a:rPr lang="ru-RU" sz="5000" dirty="0"/>
              <a:t>Оптимальное распределение товаров на складе</a:t>
            </a:r>
          </a:p>
        </p:txBody>
      </p:sp>
      <p:sp>
        <p:nvSpPr>
          <p:cNvPr id="3" name="Подзаголовок 2">
            <a:extLst>
              <a:ext uri="{FF2B5EF4-FFF2-40B4-BE49-F238E27FC236}">
                <a16:creationId xmlns:a16="http://schemas.microsoft.com/office/drawing/2014/main" id="{4F67FEE4-C78F-3821-024E-152305C89E51}"/>
              </a:ext>
            </a:extLst>
          </p:cNvPr>
          <p:cNvSpPr>
            <a:spLocks noGrp="1"/>
          </p:cNvSpPr>
          <p:nvPr>
            <p:ph type="subTitle" idx="1"/>
          </p:nvPr>
        </p:nvSpPr>
        <p:spPr>
          <a:xfrm>
            <a:off x="1060767" y="3947823"/>
            <a:ext cx="6736125" cy="1626151"/>
          </a:xfrm>
        </p:spPr>
        <p:txBody>
          <a:bodyPr>
            <a:spAutoFit/>
          </a:bodyPr>
          <a:lstStyle/>
          <a:p>
            <a:pPr algn="l">
              <a:lnSpc>
                <a:spcPct val="100000"/>
              </a:lnSpc>
            </a:pPr>
            <a:r>
              <a:rPr lang="ru-RU" dirty="0"/>
              <a:t>Выполнил: студент группы ПС–21 очной формы обучения </a:t>
            </a:r>
            <a:r>
              <a:rPr lang="ru-RU" dirty="0" err="1"/>
              <a:t>Яшметов</a:t>
            </a:r>
            <a:r>
              <a:rPr lang="ru-RU" dirty="0"/>
              <a:t> Кирилл Романович</a:t>
            </a:r>
          </a:p>
          <a:p>
            <a:pPr algn="l"/>
            <a:r>
              <a:rPr lang="ru-RU" dirty="0"/>
              <a:t>Руководитель: доцент, кандидат </a:t>
            </a:r>
            <a:r>
              <a:rPr lang="ru-RU" dirty="0" err="1"/>
              <a:t>физ</a:t>
            </a:r>
            <a:r>
              <a:rPr lang="ru-RU" dirty="0"/>
              <a:t>-мат наук</a:t>
            </a:r>
            <a:br>
              <a:rPr lang="ru-RU" dirty="0"/>
            </a:br>
            <a:r>
              <a:rPr lang="ru-RU" dirty="0"/>
              <a:t>Козлов Александр Иванович</a:t>
            </a:r>
          </a:p>
        </p:txBody>
      </p:sp>
    </p:spTree>
    <p:extLst>
      <p:ext uri="{BB962C8B-B14F-4D97-AF65-F5344CB8AC3E}">
        <p14:creationId xmlns:p14="http://schemas.microsoft.com/office/powerpoint/2010/main" val="404040757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B7D48BF-CF27-03CD-B040-A746F937E6D0}"/>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45095BD9-1752-4F6D-5C68-A90D4A38FEA2}"/>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1</a:t>
            </a:r>
          </a:p>
        </p:txBody>
      </p:sp>
      <p:pic>
        <p:nvPicPr>
          <p:cNvPr id="4" name="Рисунок 3">
            <a:extLst>
              <a:ext uri="{FF2B5EF4-FFF2-40B4-BE49-F238E27FC236}">
                <a16:creationId xmlns:a16="http://schemas.microsoft.com/office/drawing/2014/main" id="{1A7F9CB3-B297-1C94-1E20-974186409642}"/>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648057" y="1637590"/>
            <a:ext cx="3488256" cy="3582820"/>
          </a:xfrm>
          <a:prstGeom prst="rect">
            <a:avLst/>
          </a:prstGeom>
        </p:spPr>
      </p:pic>
    </p:spTree>
    <p:extLst>
      <p:ext uri="{BB962C8B-B14F-4D97-AF65-F5344CB8AC3E}">
        <p14:creationId xmlns:p14="http://schemas.microsoft.com/office/powerpoint/2010/main" val="267767846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755428F-7364-71D3-5ED8-0A655E7714C1}"/>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5E3FE09F-B3AB-B0D2-9500-0590D6773ABB}"/>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2</a:t>
            </a:r>
          </a:p>
        </p:txBody>
      </p:sp>
      <p:pic>
        <p:nvPicPr>
          <p:cNvPr id="3" name="Рисунок 2">
            <a:extLst>
              <a:ext uri="{FF2B5EF4-FFF2-40B4-BE49-F238E27FC236}">
                <a16:creationId xmlns:a16="http://schemas.microsoft.com/office/drawing/2014/main" id="{3380AEC4-F3CF-1983-35ED-35C5D2C126B9}"/>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72300" y="1831502"/>
            <a:ext cx="4164013" cy="3813940"/>
          </a:xfrm>
          <a:prstGeom prst="rect">
            <a:avLst/>
          </a:prstGeom>
        </p:spPr>
      </p:pic>
    </p:spTree>
    <p:extLst>
      <p:ext uri="{BB962C8B-B14F-4D97-AF65-F5344CB8AC3E}">
        <p14:creationId xmlns:p14="http://schemas.microsoft.com/office/powerpoint/2010/main" val="29344896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450A55F-B382-9160-F41F-A2C6CA705AC5}"/>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E79FC8F6-58AA-1A80-D66B-049D0978E1DA}"/>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3</a:t>
            </a:r>
          </a:p>
        </p:txBody>
      </p:sp>
      <p:pic>
        <p:nvPicPr>
          <p:cNvPr id="3" name="Рисунок 2">
            <a:extLst>
              <a:ext uri="{FF2B5EF4-FFF2-40B4-BE49-F238E27FC236}">
                <a16:creationId xmlns:a16="http://schemas.microsoft.com/office/drawing/2014/main" id="{1979711B-38BC-B520-ECEB-F76EDB49F53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629400" y="2253217"/>
            <a:ext cx="4506914" cy="2760484"/>
          </a:xfrm>
          <a:prstGeom prst="rect">
            <a:avLst/>
          </a:prstGeom>
        </p:spPr>
      </p:pic>
    </p:spTree>
    <p:extLst>
      <p:ext uri="{BB962C8B-B14F-4D97-AF65-F5344CB8AC3E}">
        <p14:creationId xmlns:p14="http://schemas.microsoft.com/office/powerpoint/2010/main" val="18820750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8C342-4AC9-B1F0-488E-01B62BB3BD4A}"/>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0BAC8F3B-9580-33B7-BF6C-093618D2C223}"/>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4</a:t>
            </a:r>
          </a:p>
        </p:txBody>
      </p:sp>
      <p:pic>
        <p:nvPicPr>
          <p:cNvPr id="3" name="Рисунок 2">
            <a:extLst>
              <a:ext uri="{FF2B5EF4-FFF2-40B4-BE49-F238E27FC236}">
                <a16:creationId xmlns:a16="http://schemas.microsoft.com/office/drawing/2014/main" id="{7F69671D-CA3A-D441-11FD-1CE7797FE50C}"/>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37276" y="2253217"/>
            <a:ext cx="3891161" cy="2760484"/>
          </a:xfrm>
          <a:prstGeom prst="rect">
            <a:avLst/>
          </a:prstGeom>
        </p:spPr>
      </p:pic>
    </p:spTree>
    <p:extLst>
      <p:ext uri="{BB962C8B-B14F-4D97-AF65-F5344CB8AC3E}">
        <p14:creationId xmlns:p14="http://schemas.microsoft.com/office/powerpoint/2010/main" val="154479700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964133-8EB6-B858-D96B-C10D5AB0EAEB}"/>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F372424C-9E47-5862-41D2-885E670752A1}"/>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5</a:t>
            </a:r>
          </a:p>
        </p:txBody>
      </p:sp>
      <p:pic>
        <p:nvPicPr>
          <p:cNvPr id="3" name="Рисунок 2">
            <a:extLst>
              <a:ext uri="{FF2B5EF4-FFF2-40B4-BE49-F238E27FC236}">
                <a16:creationId xmlns:a16="http://schemas.microsoft.com/office/drawing/2014/main" id="{2D381858-79F8-E1BC-4C8F-87411DEDA4F1}"/>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979418" y="2253217"/>
            <a:ext cx="3806876" cy="2760484"/>
          </a:xfrm>
          <a:prstGeom prst="rect">
            <a:avLst/>
          </a:prstGeom>
        </p:spPr>
      </p:pic>
    </p:spTree>
    <p:extLst>
      <p:ext uri="{BB962C8B-B14F-4D97-AF65-F5344CB8AC3E}">
        <p14:creationId xmlns:p14="http://schemas.microsoft.com/office/powerpoint/2010/main" val="377478849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02CDA4B-36E2-5284-B3F9-E9A07F24B659}"/>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D8BE4417-1936-E0D8-2254-5F6B530C6D7B}"/>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6</a:t>
            </a:r>
          </a:p>
        </p:txBody>
      </p:sp>
      <p:pic>
        <p:nvPicPr>
          <p:cNvPr id="3" name="Рисунок 2">
            <a:extLst>
              <a:ext uri="{FF2B5EF4-FFF2-40B4-BE49-F238E27FC236}">
                <a16:creationId xmlns:a16="http://schemas.microsoft.com/office/drawing/2014/main" id="{98148D26-B358-A326-FE79-9819F17089AB}"/>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5693199" y="2188568"/>
            <a:ext cx="5443114" cy="2688231"/>
          </a:xfrm>
          <a:prstGeom prst="rect">
            <a:avLst/>
          </a:prstGeom>
        </p:spPr>
      </p:pic>
    </p:spTree>
    <p:extLst>
      <p:ext uri="{BB962C8B-B14F-4D97-AF65-F5344CB8AC3E}">
        <p14:creationId xmlns:p14="http://schemas.microsoft.com/office/powerpoint/2010/main" val="105720706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CEBFC3-B490-7557-6CDC-C4485B216A48}"/>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7DF2EA48-094F-5632-388C-A831073C2838}"/>
              </a:ext>
            </a:extLst>
          </p:cNvPr>
          <p:cNvSpPr>
            <a:spLocks noGrp="1"/>
          </p:cNvSpPr>
          <p:nvPr>
            <p:ph type="title"/>
          </p:nvPr>
        </p:nvSpPr>
        <p:spPr>
          <a:xfrm>
            <a:off x="1063852" y="739623"/>
            <a:ext cx="10072461" cy="649922"/>
          </a:xfrm>
        </p:spPr>
        <p:txBody>
          <a:bodyPr>
            <a:spAutoFit/>
          </a:bodyPr>
          <a:lstStyle/>
          <a:p>
            <a:r>
              <a:rPr lang="ru-RU" sz="4000" dirty="0"/>
              <a:t>Разбор алгоритма – Шаг 7</a:t>
            </a:r>
          </a:p>
        </p:txBody>
      </p:sp>
      <p:pic>
        <p:nvPicPr>
          <p:cNvPr id="3" name="Рисунок 2">
            <a:extLst>
              <a:ext uri="{FF2B5EF4-FFF2-40B4-BE49-F238E27FC236}">
                <a16:creationId xmlns:a16="http://schemas.microsoft.com/office/drawing/2014/main" id="{C5BD3961-E6AD-6EC6-2D44-991A8C0C994A}"/>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6179319" y="2166936"/>
            <a:ext cx="4956994" cy="2394194"/>
          </a:xfrm>
          <a:prstGeom prst="rect">
            <a:avLst/>
          </a:prstGeom>
        </p:spPr>
      </p:pic>
    </p:spTree>
    <p:extLst>
      <p:ext uri="{BB962C8B-B14F-4D97-AF65-F5344CB8AC3E}">
        <p14:creationId xmlns:p14="http://schemas.microsoft.com/office/powerpoint/2010/main" val="90423581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EEC2F0D-CF6D-9E7F-AE79-CA5CBEC07DD3}"/>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B1CBC0C9-9E2A-A350-3492-67605BEB6459}"/>
              </a:ext>
            </a:extLst>
          </p:cNvPr>
          <p:cNvSpPr>
            <a:spLocks noGrp="1"/>
          </p:cNvSpPr>
          <p:nvPr>
            <p:ph type="title"/>
          </p:nvPr>
        </p:nvSpPr>
        <p:spPr>
          <a:xfrm>
            <a:off x="1063852" y="739623"/>
            <a:ext cx="10072461" cy="649922"/>
          </a:xfrm>
        </p:spPr>
        <p:txBody>
          <a:bodyPr>
            <a:spAutoFit/>
          </a:bodyPr>
          <a:lstStyle/>
          <a:p>
            <a:r>
              <a:rPr lang="ru-RU" sz="4000" dirty="0"/>
              <a:t>Трудоемкость алгоритма</a:t>
            </a:r>
          </a:p>
        </p:txBody>
      </p:sp>
      <mc:AlternateContent xmlns:mc="http://schemas.openxmlformats.org/markup-compatibility/2006">
        <mc:Choice xmlns:a14="http://schemas.microsoft.com/office/drawing/2010/main" Requires="a14">
          <p:sp>
            <p:nvSpPr>
              <p:cNvPr id="6" name="Текст 2">
                <a:extLst>
                  <a:ext uri="{FF2B5EF4-FFF2-40B4-BE49-F238E27FC236}">
                    <a16:creationId xmlns:a16="http://schemas.microsoft.com/office/drawing/2014/main" id="{1FA08463-9F53-2958-1013-E8C633B25251}"/>
                  </a:ext>
                </a:extLst>
              </p:cNvPr>
              <p:cNvSpPr txBox="1">
                <a:spLocks/>
              </p:cNvSpPr>
              <p:nvPr/>
            </p:nvSpPr>
            <p:spPr>
              <a:xfrm>
                <a:off x="1060448" y="1515043"/>
                <a:ext cx="10484919" cy="3539046"/>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50000"/>
                  </a:lnSpc>
                  <a:spcAft>
                    <a:spcPts val="600"/>
                  </a:spcAft>
                  <a:buNone/>
                </a:pPr>
                <a14:m>
                  <m:oMath xmlns:m="http://schemas.openxmlformats.org/officeDocument/2006/math">
                    <m:r>
                      <a:rPr lang="ru-RU" sz="1800" i="1" smtClean="0">
                        <a:effectLst/>
                        <a:latin typeface="+mj-lt"/>
                        <a:ea typeface="Calibri" panose="020F0502020204030204" pitchFamily="34" charset="0"/>
                        <a:cs typeface="Calibri" panose="020F0502020204030204" pitchFamily="34" charset="0"/>
                      </a:rPr>
                      <m:t>𝑂</m:t>
                    </m:r>
                    <m:r>
                      <a:rPr lang="ru-RU" sz="1800" i="1" smtClean="0">
                        <a:effectLst/>
                        <a:latin typeface="+mj-lt"/>
                        <a:ea typeface="Calibri" panose="020F0502020204030204" pitchFamily="34" charset="0"/>
                        <a:cs typeface="Calibri" panose="020F0502020204030204" pitchFamily="34" charset="0"/>
                      </a:rPr>
                      <m:t>(</m:t>
                    </m:r>
                    <m:sSup>
                      <m:sSupPr>
                        <m:ctrlPr>
                          <a:rPr lang="ru-RU" sz="1800" i="1">
                            <a:effectLst/>
                            <a:latin typeface="+mj-lt"/>
                            <a:ea typeface="Calibri" panose="020F0502020204030204" pitchFamily="34" charset="0"/>
                            <a:cs typeface="Calibri" panose="020F0502020204030204" pitchFamily="34" charset="0"/>
                          </a:rPr>
                        </m:ctrlPr>
                      </m:sSupPr>
                      <m:e>
                        <m:r>
                          <a:rPr lang="ru-RU" sz="1800" i="1">
                            <a:effectLst/>
                            <a:latin typeface="+mj-lt"/>
                            <a:ea typeface="Calibri" panose="020F0502020204030204" pitchFamily="34" charset="0"/>
                            <a:cs typeface="Calibri" panose="020F0502020204030204" pitchFamily="34" charset="0"/>
                          </a:rPr>
                          <m:t>𝑉</m:t>
                        </m:r>
                      </m:e>
                      <m:sup>
                        <m:r>
                          <a:rPr lang="ru-RU" sz="1800" i="1">
                            <a:effectLst/>
                            <a:latin typeface="+mj-lt"/>
                            <a:ea typeface="Calibri" panose="020F0502020204030204" pitchFamily="34" charset="0"/>
                            <a:cs typeface="Calibri" panose="020F0502020204030204" pitchFamily="34" charset="0"/>
                          </a:rPr>
                          <m:t>3</m:t>
                        </m:r>
                      </m:sup>
                    </m:sSup>
                    <m:func>
                      <m:funcPr>
                        <m:ctrlPr>
                          <a:rPr lang="ru-RU" sz="1800" i="1">
                            <a:effectLst/>
                            <a:latin typeface="+mj-lt"/>
                            <a:ea typeface="Calibri" panose="020F0502020204030204" pitchFamily="34" charset="0"/>
                            <a:cs typeface="Calibri" panose="020F0502020204030204" pitchFamily="34" charset="0"/>
                          </a:rPr>
                        </m:ctrlPr>
                      </m:funcPr>
                      <m:fName>
                        <m:r>
                          <m:rPr>
                            <m:sty m:val="p"/>
                          </m:rPr>
                          <a:rPr lang="ru-RU" sz="1800">
                            <a:effectLst/>
                            <a:latin typeface="+mj-lt"/>
                            <a:ea typeface="Calibri" panose="020F0502020204030204" pitchFamily="34" charset="0"/>
                            <a:cs typeface="Calibri" panose="020F0502020204030204" pitchFamily="34" charset="0"/>
                          </a:rPr>
                          <m:t>log</m:t>
                        </m:r>
                      </m:fName>
                      <m:e>
                        <m:r>
                          <a:rPr lang="ru-RU" sz="1800" i="1">
                            <a:effectLst/>
                            <a:latin typeface="+mj-lt"/>
                            <a:ea typeface="Calibri" panose="020F0502020204030204" pitchFamily="34" charset="0"/>
                            <a:cs typeface="Calibri" panose="020F0502020204030204" pitchFamily="34" charset="0"/>
                          </a:rPr>
                          <m:t>𝑉</m:t>
                        </m:r>
                      </m:e>
                    </m:func>
                    <m:r>
                      <a:rPr lang="ru-RU" sz="1800" i="1">
                        <a:effectLst/>
                        <a:latin typeface="+mj-lt"/>
                        <a:ea typeface="Calibri" panose="020F0502020204030204" pitchFamily="34" charset="0"/>
                        <a:cs typeface="Calibri" panose="020F0502020204030204" pitchFamily="34" charset="0"/>
                      </a:rPr>
                      <m:t>+</m:t>
                    </m:r>
                    <m:sSub>
                      <m:sSubPr>
                        <m:ctrlPr>
                          <a:rPr lang="ru-RU" sz="1800" i="1">
                            <a:effectLst/>
                            <a:latin typeface="+mj-lt"/>
                            <a:ea typeface="Calibri" panose="020F0502020204030204" pitchFamily="34" charset="0"/>
                            <a:cs typeface="Calibri" panose="020F0502020204030204" pitchFamily="34" charset="0"/>
                          </a:rPr>
                        </m:ctrlPr>
                      </m:sSubPr>
                      <m:e>
                        <m:r>
                          <a:rPr lang="ru-RU" sz="1800" i="1">
                            <a:effectLst/>
                            <a:latin typeface="+mj-lt"/>
                            <a:ea typeface="Calibri" panose="020F0502020204030204" pitchFamily="34" charset="0"/>
                            <a:cs typeface="Calibri" panose="020F0502020204030204" pitchFamily="34" charset="0"/>
                          </a:rPr>
                          <m:t>𝐺</m:t>
                        </m:r>
                      </m:e>
                      <m:sub>
                        <m:r>
                          <a:rPr lang="ru-RU" sz="1800" i="1">
                            <a:effectLst/>
                            <a:latin typeface="+mj-lt"/>
                            <a:ea typeface="Calibri" panose="020F0502020204030204" pitchFamily="34" charset="0"/>
                            <a:cs typeface="Calibri" panose="020F0502020204030204" pitchFamily="34" charset="0"/>
                          </a:rPr>
                          <m:t>𝑝</m:t>
                        </m:r>
                        <m:r>
                          <a:rPr lang="en-US" sz="1800" i="1">
                            <a:effectLst/>
                            <a:latin typeface="+mj-lt"/>
                            <a:ea typeface="Calibri" panose="020F0502020204030204" pitchFamily="34" charset="0"/>
                            <a:cs typeface="Calibri" panose="020F0502020204030204" pitchFamily="34" charset="0"/>
                          </a:rPr>
                          <m:t>𝑝</m:t>
                        </m:r>
                      </m:sub>
                    </m:sSub>
                    <m:r>
                      <a:rPr lang="ru-RU" sz="1800" i="1">
                        <a:effectLst/>
                        <a:latin typeface="+mj-lt"/>
                        <a:ea typeface="Calibri" panose="020F0502020204030204" pitchFamily="34" charset="0"/>
                        <a:cs typeface="Calibri" panose="020F0502020204030204" pitchFamily="34" charset="0"/>
                      </a:rPr>
                      <m:t>∗</m:t>
                    </m:r>
                    <m:sSub>
                      <m:sSubPr>
                        <m:ctrlPr>
                          <a:rPr lang="ru-RU" sz="1800" i="1">
                            <a:effectLst/>
                            <a:latin typeface="+mj-lt"/>
                            <a:ea typeface="Calibri" panose="020F0502020204030204" pitchFamily="34" charset="0"/>
                            <a:cs typeface="Calibri" panose="020F0502020204030204" pitchFamily="34" charset="0"/>
                          </a:rPr>
                        </m:ctrlPr>
                      </m:sSubPr>
                      <m:e>
                        <m:r>
                          <a:rPr lang="ru-RU" sz="1800" i="1">
                            <a:effectLst/>
                            <a:latin typeface="+mj-lt"/>
                            <a:ea typeface="Calibri" panose="020F0502020204030204" pitchFamily="34" charset="0"/>
                            <a:cs typeface="Calibri" panose="020F0502020204030204" pitchFamily="34" charset="0"/>
                          </a:rPr>
                          <m:t>𝑁</m:t>
                        </m:r>
                      </m:e>
                      <m:sub>
                        <m:r>
                          <a:rPr lang="ru-RU" sz="1800" i="1">
                            <a:effectLst/>
                            <a:latin typeface="+mj-lt"/>
                            <a:ea typeface="Calibri" panose="020F0502020204030204" pitchFamily="34" charset="0"/>
                            <a:cs typeface="Calibri" panose="020F0502020204030204" pitchFamily="34" charset="0"/>
                          </a:rPr>
                          <m:t>𝑝</m:t>
                        </m:r>
                        <m:r>
                          <a:rPr lang="en-US" sz="1800" i="1">
                            <a:effectLst/>
                            <a:latin typeface="+mj-lt"/>
                            <a:ea typeface="Calibri" panose="020F0502020204030204" pitchFamily="34" charset="0"/>
                            <a:cs typeface="Calibri" panose="020F0502020204030204" pitchFamily="34" charset="0"/>
                          </a:rPr>
                          <m:t>𝑝</m:t>
                        </m:r>
                      </m:sub>
                    </m:sSub>
                    <m:r>
                      <a:rPr lang="ru-RU" sz="1800" i="1">
                        <a:effectLst/>
                        <a:latin typeface="+mj-lt"/>
                        <a:ea typeface="Calibri" panose="020F0502020204030204" pitchFamily="34" charset="0"/>
                        <a:cs typeface="Calibri" panose="020F0502020204030204" pitchFamily="34" charset="0"/>
                      </a:rPr>
                      <m:t>∗</m:t>
                    </m:r>
                    <m:r>
                      <a:rPr lang="ru-RU" sz="1800" i="1">
                        <a:effectLst/>
                        <a:latin typeface="+mj-lt"/>
                        <a:ea typeface="Calibri" panose="020F0502020204030204" pitchFamily="34" charset="0"/>
                        <a:cs typeface="Calibri" panose="020F0502020204030204" pitchFamily="34" charset="0"/>
                      </a:rPr>
                      <m:t>𝑀</m:t>
                    </m:r>
                    <m:r>
                      <a:rPr lang="ru-RU" sz="1800" i="1">
                        <a:effectLst/>
                        <a:latin typeface="+mj-lt"/>
                        <a:ea typeface="Calibri" panose="020F0502020204030204" pitchFamily="34" charset="0"/>
                        <a:cs typeface="Calibri" panose="020F0502020204030204" pitchFamily="34" charset="0"/>
                      </a:rPr>
                      <m:t> ∗ </m:t>
                    </m:r>
                    <m:sSub>
                      <m:sSubPr>
                        <m:ctrlPr>
                          <a:rPr lang="ru-RU" sz="1800" i="1">
                            <a:effectLst/>
                            <a:latin typeface="+mj-lt"/>
                            <a:ea typeface="Calibri" panose="020F0502020204030204" pitchFamily="34" charset="0"/>
                            <a:cs typeface="Calibri" panose="020F0502020204030204" pitchFamily="34" charset="0"/>
                          </a:rPr>
                        </m:ctrlPr>
                      </m:sSubPr>
                      <m:e>
                        <m:r>
                          <a:rPr lang="ru-RU" sz="1800" i="1">
                            <a:effectLst/>
                            <a:latin typeface="+mj-lt"/>
                            <a:ea typeface="Calibri" panose="020F0502020204030204" pitchFamily="34" charset="0"/>
                            <a:cs typeface="Calibri" panose="020F0502020204030204" pitchFamily="34" charset="0"/>
                          </a:rPr>
                          <m:t>𝐺</m:t>
                        </m:r>
                      </m:e>
                      <m:sub>
                        <m:r>
                          <a:rPr lang="ru-RU" sz="1800" i="1">
                            <a:effectLst/>
                            <a:latin typeface="+mj-lt"/>
                            <a:ea typeface="Calibri" panose="020F0502020204030204" pitchFamily="34" charset="0"/>
                            <a:cs typeface="Calibri" panose="020F0502020204030204" pitchFamily="34" charset="0"/>
                          </a:rPr>
                          <m:t>𝑡𝑠𝑝</m:t>
                        </m:r>
                        <m:r>
                          <a:rPr lang="ru-RU" sz="1800" i="1">
                            <a:effectLst/>
                            <a:latin typeface="+mj-lt"/>
                            <a:ea typeface="Calibri" panose="020F0502020204030204" pitchFamily="34" charset="0"/>
                            <a:cs typeface="Calibri" panose="020F0502020204030204" pitchFamily="34" charset="0"/>
                          </a:rPr>
                          <m:t> </m:t>
                        </m:r>
                      </m:sub>
                    </m:sSub>
                    <m:r>
                      <a:rPr lang="ru-RU" sz="1800" i="1">
                        <a:effectLst/>
                        <a:latin typeface="+mj-lt"/>
                        <a:ea typeface="Calibri" panose="020F0502020204030204" pitchFamily="34" charset="0"/>
                        <a:cs typeface="Calibri" panose="020F0502020204030204" pitchFamily="34" charset="0"/>
                      </a:rPr>
                      <m:t>∗</m:t>
                    </m:r>
                    <m:sSub>
                      <m:sSubPr>
                        <m:ctrlPr>
                          <a:rPr lang="ru-RU" sz="1800" i="1">
                            <a:effectLst/>
                            <a:latin typeface="+mj-lt"/>
                            <a:ea typeface="Calibri" panose="020F0502020204030204" pitchFamily="34" charset="0"/>
                            <a:cs typeface="Calibri" panose="020F0502020204030204" pitchFamily="34" charset="0"/>
                          </a:rPr>
                        </m:ctrlPr>
                      </m:sSubPr>
                      <m:e>
                        <m:sSub>
                          <m:sSubPr>
                            <m:ctrlPr>
                              <a:rPr lang="ru-RU" sz="1800" i="1">
                                <a:latin typeface="Cambria Math" panose="02040503050406030204" pitchFamily="18" charset="0"/>
                                <a:ea typeface="Calibri" panose="020F0502020204030204" pitchFamily="34" charset="0"/>
                                <a:cs typeface="Calibri" panose="020F0502020204030204" pitchFamily="34" charset="0"/>
                              </a:rPr>
                            </m:ctrlPr>
                          </m:sSubPr>
                          <m:e>
                            <m:r>
                              <a:rPr lang="en-US" sz="1800" b="0" i="1" smtClean="0">
                                <a:latin typeface="Cambria Math" panose="02040503050406030204" pitchFamily="18" charset="0"/>
                                <a:ea typeface="Calibri" panose="020F0502020204030204" pitchFamily="34" charset="0"/>
                                <a:cs typeface="Calibri" panose="020F0502020204030204" pitchFamily="34" charset="0"/>
                              </a:rPr>
                              <m:t>𝑁</m:t>
                            </m:r>
                          </m:e>
                          <m:sub>
                            <m:r>
                              <a:rPr lang="ru-RU" sz="1800" i="1">
                                <a:latin typeface="Cambria Math" panose="02040503050406030204" pitchFamily="18" charset="0"/>
                                <a:ea typeface="Calibri" panose="020F0502020204030204" pitchFamily="34" charset="0"/>
                                <a:cs typeface="Calibri" panose="020F0502020204030204" pitchFamily="34" charset="0"/>
                              </a:rPr>
                              <m:t>𝑡𝑠𝑝</m:t>
                            </m:r>
                            <m:r>
                              <a:rPr lang="ru-RU" sz="1800" i="1">
                                <a:latin typeface="Cambria Math" panose="02040503050406030204" pitchFamily="18" charset="0"/>
                                <a:ea typeface="Calibri" panose="020F0502020204030204" pitchFamily="34" charset="0"/>
                                <a:cs typeface="Calibri" panose="020F0502020204030204" pitchFamily="34" charset="0"/>
                              </a:rPr>
                              <m:t> </m:t>
                            </m:r>
                          </m:sub>
                        </m:sSub>
                      </m:e>
                      <m:sub>
                        <m:r>
                          <a:rPr lang="ru-RU" sz="1800" i="1">
                            <a:effectLst/>
                            <a:latin typeface="+mj-lt"/>
                            <a:ea typeface="Calibri" panose="020F0502020204030204" pitchFamily="34" charset="0"/>
                            <a:cs typeface="Calibri" panose="020F0502020204030204" pitchFamily="34" charset="0"/>
                          </a:rPr>
                          <m:t> </m:t>
                        </m:r>
                      </m:sub>
                    </m:sSub>
                    <m:r>
                      <a:rPr lang="ru-RU" sz="1800" i="1">
                        <a:effectLst/>
                        <a:latin typeface="+mj-lt"/>
                        <a:ea typeface="Calibri" panose="020F0502020204030204" pitchFamily="34" charset="0"/>
                        <a:cs typeface="Calibri" panose="020F0502020204030204" pitchFamily="34" charset="0"/>
                      </a:rPr>
                      <m:t>∗</m:t>
                    </m:r>
                    <m:sSub>
                      <m:sSubPr>
                        <m:ctrlPr>
                          <a:rPr lang="ru-RU" sz="1800" i="1">
                            <a:effectLst/>
                            <a:latin typeface="+mj-lt"/>
                            <a:ea typeface="Calibri" panose="020F0502020204030204" pitchFamily="34" charset="0"/>
                            <a:cs typeface="Calibri" panose="020F0502020204030204" pitchFamily="34" charset="0"/>
                          </a:rPr>
                        </m:ctrlPr>
                      </m:sSubPr>
                      <m:e>
                        <m:r>
                          <a:rPr lang="ru-RU" sz="1800" i="1">
                            <a:effectLst/>
                            <a:latin typeface="+mj-lt"/>
                            <a:ea typeface="Calibri" panose="020F0502020204030204" pitchFamily="34" charset="0"/>
                            <a:cs typeface="Calibri" panose="020F0502020204030204" pitchFamily="34" charset="0"/>
                          </a:rPr>
                          <m:t>𝐿</m:t>
                        </m:r>
                      </m:e>
                      <m:sub>
                        <m:r>
                          <a:rPr lang="ru-RU" sz="1800" i="1">
                            <a:effectLst/>
                            <a:latin typeface="+mj-lt"/>
                            <a:ea typeface="Calibri" panose="020F0502020204030204" pitchFamily="34" charset="0"/>
                            <a:cs typeface="Calibri" panose="020F0502020204030204" pitchFamily="34" charset="0"/>
                          </a:rPr>
                          <m:t>𝑜𝑟𝑑𝑒𝑟</m:t>
                        </m:r>
                        <m:r>
                          <a:rPr lang="ru-RU" sz="1800" i="1">
                            <a:effectLst/>
                            <a:latin typeface="+mj-lt"/>
                            <a:ea typeface="Calibri" panose="020F0502020204030204" pitchFamily="34" charset="0"/>
                            <a:cs typeface="Calibri" panose="020F0502020204030204" pitchFamily="34" charset="0"/>
                          </a:rPr>
                          <m:t> </m:t>
                        </m:r>
                      </m:sub>
                    </m:sSub>
                    <m:r>
                      <a:rPr lang="ru-RU" sz="1800" i="1">
                        <a:effectLst/>
                        <a:latin typeface="+mj-lt"/>
                        <a:ea typeface="Calibri" panose="020F0502020204030204" pitchFamily="34" charset="0"/>
                        <a:cs typeface="Calibri" panose="020F0502020204030204" pitchFamily="34" charset="0"/>
                      </a:rPr>
                      <m:t>)</m:t>
                    </m:r>
                  </m:oMath>
                </a14:m>
                <a:r>
                  <a:rPr lang="ru-RU" sz="1800" dirty="0">
                    <a:effectLst/>
                    <a:latin typeface="+mj-lt"/>
                    <a:ea typeface="Calibri" panose="020F0502020204030204" pitchFamily="34" charset="0"/>
                    <a:cs typeface="Calibri" panose="020F0502020204030204" pitchFamily="34" charset="0"/>
                  </a:rPr>
                  <a:t>, где</a:t>
                </a:r>
                <a14:m/>
                <a:br>
                  <a:rPr lang="en-US" sz="1800">
                    <a:latin typeface="Cambria Math" panose="02040503050406030204" pitchFamily="18" charset="0"/>
                    <a:ea typeface="Calibri" panose="020F0502020204030204" pitchFamily="34" charset="0"/>
                    <a:cs typeface="Calibri" panose="020F0502020204030204" pitchFamily="34" charset="0"/>
                  </a:rPr>
                </a:br>
                <a:r>
                  <a:rPr lang="ru-RU" sz="1800" b="0" i="1" dirty="0">
                    <a:effectLst/>
                    <a:latin typeface="+mj-lt"/>
                    <a:ea typeface="Calibri" panose="020F0502020204030204" pitchFamily="34" charset="0"/>
                    <a:cs typeface="Calibri" panose="020F0502020204030204" pitchFamily="34" charset="0"/>
                  </a:rPr>
                  <a:t> </a:t>
                </a:r>
                <a:r>
                  <a:rPr lang="ru-RU" sz="1800" dirty="0">
                    <a:latin typeface="+mj-lt"/>
                    <a:ea typeface="Calibri" panose="020F0502020204030204" pitchFamily="34" charset="0"/>
                    <a:cs typeface="Calibri" panose="020F0502020204030204" pitchFamily="34" charset="0"/>
                  </a:rPr>
                  <a:t>–</a:t>
                </a:r>
                <a:r>
                  <a:rPr lang="ru-RU" sz="1800" b="0" dirty="0">
                    <a:effectLst/>
                    <a:latin typeface="+mj-lt"/>
                    <a:ea typeface="Calibri" panose="020F0502020204030204" pitchFamily="34" charset="0"/>
                    <a:cs typeface="Calibri" panose="020F0502020204030204" pitchFamily="34" charset="0"/>
                  </a:rPr>
                  <a:t> количество товаров</a:t>
                </a:r>
                <a:r>
                  <a:rPr lang="en-US" sz="1800" b="0" dirty="0">
                    <a:effectLst/>
                    <a:latin typeface="+mj-lt"/>
                    <a:ea typeface="Calibri" panose="020F0502020204030204" pitchFamily="34" charset="0"/>
                    <a:cs typeface="Calibri" panose="020F0502020204030204" pitchFamily="34" charset="0"/>
                  </a:rPr>
                  <a:t>,</a:t>
                </a:r>
                <a:br>
                  <a:rPr lang="en-US" sz="1800" i="1" dirty="0">
                    <a:effectLst/>
                    <a:latin typeface="+mj-lt"/>
                  </a:rPr>
                </a:br>
                <a14:m>
                  <m:oMath xmlns:m="http://schemas.openxmlformats.org/officeDocument/2006/math">
                    <m:sSub>
                      <m:sSubPr>
                        <m:ctrlPr>
                          <a:rPr lang="ru-RU" sz="1800" i="1" smtClean="0">
                            <a:effectLst/>
                            <a:latin typeface="+mj-lt"/>
                          </a:rPr>
                        </m:ctrlPr>
                      </m:sSubPr>
                      <m:e>
                        <m:r>
                          <a:rPr lang="en-US" sz="1800" b="0" i="1" smtClean="0">
                            <a:effectLst/>
                            <a:latin typeface="+mj-lt"/>
                          </a:rPr>
                          <m:t>𝐺</m:t>
                        </m:r>
                      </m:e>
                      <m:sub>
                        <m:r>
                          <a:rPr lang="en-US" sz="1800" i="1" baseline="-25000">
                            <a:effectLst/>
                            <a:latin typeface="+mj-lt"/>
                            <a:ea typeface="Calibri" panose="020F0502020204030204" pitchFamily="34" charset="0"/>
                            <a:cs typeface="Calibri" panose="020F0502020204030204" pitchFamily="34" charset="0"/>
                          </a:rPr>
                          <m:t>𝑝𝑝</m:t>
                        </m:r>
                        <m:r>
                          <a:rPr lang="en-US" sz="1800">
                            <a:effectLst/>
                            <a:latin typeface="+mj-lt"/>
                            <a:ea typeface="Calibri" panose="020F0502020204030204" pitchFamily="34" charset="0"/>
                            <a:cs typeface="Calibri" panose="020F0502020204030204" pitchFamily="34" charset="0"/>
                          </a:rPr>
                          <m:t> </m:t>
                        </m:r>
                      </m:sub>
                    </m:sSub>
                  </m:oMath>
                </a14:m>
                <a:r>
                  <a:rPr lang="ru-RU" sz="1800" dirty="0">
                    <a:effectLst/>
                    <a:latin typeface="+mj-lt"/>
                    <a:ea typeface="Calibri" panose="020F0502020204030204" pitchFamily="34" charset="0"/>
                    <a:cs typeface="Calibri" panose="020F0502020204030204" pitchFamily="34" charset="0"/>
                  </a:rPr>
                  <a:t>– </a:t>
                </a:r>
                <a:r>
                  <a:rPr lang="ru-RU" sz="1800" dirty="0">
                    <a:latin typeface="+mj-lt"/>
                    <a:ea typeface="Calibri" panose="020F0502020204030204" pitchFamily="34" charset="0"/>
                    <a:cs typeface="Calibri" panose="020F0502020204030204" pitchFamily="34" charset="0"/>
                  </a:rPr>
                  <a:t>количество поколений для  внешнего ГА, </a:t>
                </a:r>
                <a:br>
                  <a:rPr lang="en-US" sz="1200" i="1" dirty="0">
                    <a:effectLst/>
                    <a:latin typeface="+mj-lt"/>
                  </a:rPr>
                </a:br>
                <a14:m>
                  <m:oMath xmlns:m="http://schemas.openxmlformats.org/officeDocument/2006/math">
                    <m:sSub>
                      <m:sSubPr>
                        <m:ctrlPr>
                          <a:rPr lang="ru-RU" sz="1200" i="1" smtClean="0">
                            <a:effectLst/>
                            <a:latin typeface="+mj-lt"/>
                          </a:rPr>
                        </m:ctrlPr>
                      </m:sSubPr>
                      <m:e>
                        <m:r>
                          <a:rPr lang="en-US" sz="1800" i="1">
                            <a:effectLst/>
                            <a:latin typeface="+mj-lt"/>
                            <a:ea typeface="Calibri" panose="020F0502020204030204" pitchFamily="34" charset="0"/>
                            <a:cs typeface="Calibri" panose="020F0502020204030204" pitchFamily="34" charset="0"/>
                          </a:rPr>
                          <m:t>𝑁</m:t>
                        </m:r>
                      </m:e>
                      <m:sub>
                        <m:r>
                          <a:rPr lang="en-US" sz="1800" i="1" baseline="-25000">
                            <a:effectLst/>
                            <a:latin typeface="+mj-lt"/>
                            <a:ea typeface="Calibri" panose="020F0502020204030204" pitchFamily="34" charset="0"/>
                            <a:cs typeface="Calibri" panose="020F0502020204030204" pitchFamily="34" charset="0"/>
                          </a:rPr>
                          <m:t>𝑝𝑝</m:t>
                        </m:r>
                        <m:r>
                          <a:rPr lang="en-US" sz="1800">
                            <a:effectLst/>
                            <a:latin typeface="+mj-lt"/>
                            <a:ea typeface="Calibri" panose="020F0502020204030204" pitchFamily="34" charset="0"/>
                            <a:cs typeface="Calibri" panose="020F0502020204030204" pitchFamily="34" charset="0"/>
                          </a:rPr>
                          <m:t> </m:t>
                        </m:r>
                      </m:sub>
                    </m:sSub>
                  </m:oMath>
                </a14:m>
                <a:r>
                  <a:rPr lang="ru-RU" sz="1800" dirty="0">
                    <a:effectLst/>
                    <a:latin typeface="+mj-lt"/>
                    <a:ea typeface="Calibri" panose="020F0502020204030204" pitchFamily="34" charset="0"/>
                    <a:cs typeface="Calibri" panose="020F0502020204030204" pitchFamily="34" charset="0"/>
                  </a:rPr>
                  <a:t>– </a:t>
                </a:r>
                <a:r>
                  <a:rPr lang="ru-RU" sz="1800" dirty="0">
                    <a:latin typeface="+mj-lt"/>
                    <a:ea typeface="Calibri" panose="020F0502020204030204" pitchFamily="34" charset="0"/>
                    <a:cs typeface="Calibri" panose="020F0502020204030204" pitchFamily="34" charset="0"/>
                  </a:rPr>
                  <a:t>размер популяции для внешнего ГА, </a:t>
                </a:r>
                <a:br>
                  <a:rPr lang="en-US" sz="1800" i="1" dirty="0">
                    <a:effectLst/>
                    <a:latin typeface="+mj-lt"/>
                    <a:ea typeface="Calibri" panose="020F0502020204030204" pitchFamily="34" charset="0"/>
                    <a:cs typeface="Calibri" panose="020F0502020204030204" pitchFamily="34" charset="0"/>
                  </a:rPr>
                </a:br>
                <a14:m>
                  <m:oMath xmlns:m="http://schemas.openxmlformats.org/officeDocument/2006/math">
                    <m:sSub>
                      <m:sSubPr>
                        <m:ctrlPr>
                          <a:rPr lang="ru-RU" sz="1800" i="1" smtClean="0">
                            <a:effectLst/>
                            <a:latin typeface="+mj-lt"/>
                            <a:ea typeface="Calibri" panose="020F0502020204030204" pitchFamily="34" charset="0"/>
                            <a:cs typeface="Calibri" panose="020F0502020204030204" pitchFamily="34" charset="0"/>
                          </a:rPr>
                        </m:ctrlPr>
                      </m:sSubPr>
                      <m:e>
                        <m:r>
                          <a:rPr lang="ru-RU" sz="1800" i="1">
                            <a:effectLst/>
                            <a:latin typeface="+mj-lt"/>
                            <a:ea typeface="Calibri" panose="020F0502020204030204" pitchFamily="34" charset="0"/>
                            <a:cs typeface="Calibri" panose="020F0502020204030204" pitchFamily="34" charset="0"/>
                          </a:rPr>
                          <m:t>𝐺</m:t>
                        </m:r>
                      </m:e>
                      <m:sub>
                        <m:r>
                          <a:rPr lang="ru-RU" sz="1800" i="1" baseline="-25000">
                            <a:effectLst/>
                            <a:latin typeface="+mj-lt"/>
                            <a:ea typeface="Calibri" panose="020F0502020204030204" pitchFamily="34" charset="0"/>
                            <a:cs typeface="Calibri" panose="020F0502020204030204" pitchFamily="34" charset="0"/>
                          </a:rPr>
                          <m:t>𝑡𝑠𝑝</m:t>
                        </m:r>
                        <m:r>
                          <a:rPr lang="ru-RU" sz="1800">
                            <a:effectLst/>
                            <a:latin typeface="+mj-lt"/>
                            <a:ea typeface="Calibri" panose="020F0502020204030204" pitchFamily="34" charset="0"/>
                            <a:cs typeface="Calibri" panose="020F0502020204030204" pitchFamily="34" charset="0"/>
                          </a:rPr>
                          <m:t> </m:t>
                        </m:r>
                      </m:sub>
                    </m:sSub>
                  </m:oMath>
                </a14:m>
                <a:r>
                  <a:rPr lang="ru-RU" sz="1800" dirty="0">
                    <a:effectLst/>
                    <a:latin typeface="+mj-lt"/>
                    <a:ea typeface="Calibri" panose="020F0502020204030204" pitchFamily="34" charset="0"/>
                    <a:cs typeface="Calibri" panose="020F0502020204030204" pitchFamily="34" charset="0"/>
                  </a:rPr>
                  <a:t> – количество поколений для внутреннего ГА (TSP)</a:t>
                </a:r>
                <a:r>
                  <a:rPr lang="en-US" sz="1800" dirty="0">
                    <a:latin typeface="+mj-lt"/>
                    <a:ea typeface="Calibri" panose="020F0502020204030204" pitchFamily="34" charset="0"/>
                    <a:cs typeface="Calibri" panose="020F0502020204030204" pitchFamily="34" charset="0"/>
                  </a:rPr>
                  <a:t>,</a:t>
                </a:r>
                <a:br>
                  <a:rPr lang="en-US" sz="1800" i="1" dirty="0">
                    <a:effectLst/>
                    <a:latin typeface="+mj-lt"/>
                    <a:ea typeface="Calibri" panose="020F0502020204030204" pitchFamily="34" charset="0"/>
                    <a:cs typeface="Calibri" panose="020F0502020204030204" pitchFamily="34" charset="0"/>
                  </a:rPr>
                </a:br>
                <a14:m>
                  <m:oMath xmlns:m="http://schemas.openxmlformats.org/officeDocument/2006/math">
                    <m:sSub>
                      <m:sSubPr>
                        <m:ctrlPr>
                          <a:rPr lang="ru-RU" sz="1800" i="1">
                            <a:effectLst/>
                            <a:latin typeface="+mj-lt"/>
                            <a:ea typeface="Calibri" panose="020F0502020204030204" pitchFamily="34" charset="0"/>
                            <a:cs typeface="Calibri" panose="020F0502020204030204" pitchFamily="34" charset="0"/>
                          </a:rPr>
                        </m:ctrlPr>
                      </m:sSubPr>
                      <m:e>
                        <m:r>
                          <a:rPr lang="ru-RU" sz="1800" i="1">
                            <a:effectLst/>
                            <a:latin typeface="+mj-lt"/>
                            <a:ea typeface="Calibri" panose="020F0502020204030204" pitchFamily="34" charset="0"/>
                            <a:cs typeface="Calibri" panose="020F0502020204030204" pitchFamily="34" charset="0"/>
                          </a:rPr>
                          <m:t>𝑁</m:t>
                        </m:r>
                      </m:e>
                      <m:sub>
                        <m:r>
                          <a:rPr lang="ru-RU" sz="1800" i="1" baseline="-25000">
                            <a:effectLst/>
                            <a:latin typeface="+mj-lt"/>
                            <a:ea typeface="Calibri" panose="020F0502020204030204" pitchFamily="34" charset="0"/>
                            <a:cs typeface="Calibri" panose="020F0502020204030204" pitchFamily="34" charset="0"/>
                          </a:rPr>
                          <m:t>𝑡𝑠𝑝</m:t>
                        </m:r>
                        <m:r>
                          <a:rPr lang="ru-RU" sz="1800">
                            <a:effectLst/>
                            <a:latin typeface="+mj-lt"/>
                            <a:ea typeface="Calibri" panose="020F0502020204030204" pitchFamily="34" charset="0"/>
                            <a:cs typeface="Calibri" panose="020F0502020204030204" pitchFamily="34" charset="0"/>
                          </a:rPr>
                          <m:t> </m:t>
                        </m:r>
                      </m:sub>
                    </m:sSub>
                  </m:oMath>
                </a14:m>
                <a:r>
                  <a:rPr lang="ru-RU" sz="1800" dirty="0">
                    <a:effectLst/>
                    <a:latin typeface="+mj-lt"/>
                    <a:ea typeface="Calibri" panose="020F0502020204030204" pitchFamily="34" charset="0"/>
                    <a:cs typeface="Calibri" panose="020F0502020204030204" pitchFamily="34" charset="0"/>
                  </a:rPr>
                  <a:t>– размер популяции для внутреннего ГА</a:t>
                </a:r>
                <a:r>
                  <a:rPr lang="en-US" sz="1800" dirty="0">
                    <a:effectLst/>
                    <a:latin typeface="+mj-lt"/>
                    <a:ea typeface="Calibri" panose="020F0502020204030204" pitchFamily="34" charset="0"/>
                    <a:cs typeface="Calibri" panose="020F0502020204030204" pitchFamily="34" charset="0"/>
                  </a:rPr>
                  <a:t>,</a:t>
                </a:r>
                <a:br>
                  <a:rPr lang="en-US" sz="1800" i="1" dirty="0">
                    <a:effectLst/>
                    <a:latin typeface="+mj-lt"/>
                    <a:ea typeface="Calibri" panose="020F0502020204030204" pitchFamily="34" charset="0"/>
                    <a:cs typeface="Calibri" panose="020F0502020204030204" pitchFamily="34" charset="0"/>
                  </a:rPr>
                </a:br>
                <a14:m>
                  <m:oMath xmlns:m="http://schemas.openxmlformats.org/officeDocument/2006/math">
                    <m:sSub>
                      <m:sSubPr>
                        <m:ctrlPr>
                          <a:rPr lang="ru-RU" sz="1800" i="1">
                            <a:effectLst/>
                            <a:latin typeface="+mj-lt"/>
                            <a:ea typeface="Calibri" panose="020F0502020204030204" pitchFamily="34" charset="0"/>
                            <a:cs typeface="Calibri" panose="020F0502020204030204" pitchFamily="34" charset="0"/>
                          </a:rPr>
                        </m:ctrlPr>
                      </m:sSubPr>
                      <m:e>
                        <m:r>
                          <a:rPr lang="ru-RU" sz="1800" i="1">
                            <a:effectLst/>
                            <a:latin typeface="+mj-lt"/>
                            <a:ea typeface="Calibri" panose="020F0502020204030204" pitchFamily="34" charset="0"/>
                            <a:cs typeface="Calibri" panose="020F0502020204030204" pitchFamily="34" charset="0"/>
                          </a:rPr>
                          <m:t>𝐿</m:t>
                        </m:r>
                      </m:e>
                      <m:sub>
                        <m:r>
                          <a:rPr lang="ru-RU" sz="1800" i="1" baseline="-25000">
                            <a:effectLst/>
                            <a:latin typeface="+mj-lt"/>
                            <a:ea typeface="Calibri" panose="020F0502020204030204" pitchFamily="34" charset="0"/>
                            <a:cs typeface="Calibri" panose="020F0502020204030204" pitchFamily="34" charset="0"/>
                          </a:rPr>
                          <m:t>𝑜𝑟𝑑𝑒𝑟</m:t>
                        </m:r>
                        <m:r>
                          <a:rPr lang="ru-RU" sz="1800">
                            <a:effectLst/>
                            <a:latin typeface="+mj-lt"/>
                            <a:ea typeface="Calibri" panose="020F0502020204030204" pitchFamily="34" charset="0"/>
                            <a:cs typeface="Calibri" panose="020F0502020204030204" pitchFamily="34" charset="0"/>
                          </a:rPr>
                          <m:t> </m:t>
                        </m:r>
                      </m:sub>
                    </m:sSub>
                  </m:oMath>
                </a14:m>
                <a:r>
                  <a:rPr lang="ru-RU" sz="1800" dirty="0">
                    <a:effectLst/>
                    <a:latin typeface="+mj-lt"/>
                    <a:ea typeface="Calibri" panose="020F0502020204030204" pitchFamily="34" charset="0"/>
                    <a:cs typeface="Calibri" panose="020F0502020204030204" pitchFamily="34" charset="0"/>
                  </a:rPr>
                  <a:t>– среднее количество товаров в заказе (длина хромосомы для TSP)</a:t>
                </a:r>
                <a:r>
                  <a:rPr lang="en-US" sz="1800" dirty="0">
                    <a:effectLst/>
                    <a:latin typeface="+mj-lt"/>
                    <a:ea typeface="Calibri" panose="020F0502020204030204" pitchFamily="34" charset="0"/>
                    <a:cs typeface="Calibri" panose="020F0502020204030204" pitchFamily="34" charset="0"/>
                  </a:rPr>
                  <a:t>,</a:t>
                </a:r>
                <a:br>
                  <a:rPr lang="en-US" sz="1800" i="1" dirty="0">
                    <a:effectLst/>
                    <a:latin typeface="+mj-lt"/>
                    <a:ea typeface="Calibri" panose="020F0502020204030204" pitchFamily="34" charset="0"/>
                    <a:cs typeface="Calibri" panose="020F0502020204030204" pitchFamily="34" charset="0"/>
                  </a:rPr>
                </a:br>
                <a14:m>
                  <m:oMath xmlns:m="http://schemas.openxmlformats.org/officeDocument/2006/math">
                    <m:r>
                      <a:rPr lang="en-US" sz="1800" i="1" smtClean="0">
                        <a:effectLst/>
                        <a:latin typeface="+mj-lt"/>
                        <a:ea typeface="Calibri" panose="020F0502020204030204" pitchFamily="34" charset="0"/>
                        <a:cs typeface="Calibri" panose="020F0502020204030204" pitchFamily="34" charset="0"/>
                      </a:rPr>
                      <m:t>𝑀</m:t>
                    </m:r>
                  </m:oMath>
                </a14:m>
                <a:r>
                  <a:rPr lang="en-US" sz="1800" dirty="0">
                    <a:effectLst/>
                    <a:latin typeface="+mj-lt"/>
                    <a:ea typeface="Calibri" panose="020F0502020204030204" pitchFamily="34" charset="0"/>
                    <a:cs typeface="Calibri" panose="020F0502020204030204" pitchFamily="34" charset="0"/>
                  </a:rPr>
                  <a:t> </a:t>
                </a:r>
                <a:r>
                  <a:rPr lang="ru-RU" sz="1800" dirty="0">
                    <a:effectLst/>
                    <a:latin typeface="+mj-lt"/>
                    <a:ea typeface="Calibri" panose="020F0502020204030204" pitchFamily="34" charset="0"/>
                    <a:cs typeface="Calibri" panose="020F0502020204030204" pitchFamily="34" charset="0"/>
                  </a:rPr>
                  <a:t>– количество заказов</a:t>
                </a:r>
                <a:r>
                  <a:rPr lang="en-US" sz="1800" dirty="0">
                    <a:effectLst/>
                    <a:latin typeface="+mj-lt"/>
                    <a:ea typeface="Calibri" panose="020F0502020204030204" pitchFamily="34" charset="0"/>
                    <a:cs typeface="Calibri" panose="020F0502020204030204" pitchFamily="34" charset="0"/>
                  </a:rPr>
                  <a:t>,</a:t>
                </a:r>
                <a:endParaRPr lang="ru-RU" sz="1800" dirty="0">
                  <a:effectLst/>
                  <a:latin typeface="+mj-lt"/>
                  <a:ea typeface="Calibri" panose="020F0502020204030204" pitchFamily="34" charset="0"/>
                  <a:cs typeface="Calibri" panose="020F0502020204030204" pitchFamily="34" charset="0"/>
                </a:endParaRPr>
              </a:p>
            </p:txBody>
          </p:sp>
        </mc:Choice>
        <mc:Fallback>
          <p:sp>
            <p:nvSpPr>
              <p:cNvPr id="6" name="Текст 2">
                <a:extLst>
                  <a:ext uri="{FF2B5EF4-FFF2-40B4-BE49-F238E27FC236}">
                    <a16:creationId xmlns:a16="http://schemas.microsoft.com/office/drawing/2014/main" id="{1FA08463-9F53-2958-1013-E8C633B25251}"/>
                  </a:ext>
                </a:extLst>
              </p:cNvPr>
              <p:cNvSpPr txBox="1">
                <a:spLocks noRot="1" noChangeAspect="1" noMove="1" noResize="1" noEditPoints="1" noAdjustHandles="1" noChangeArrowheads="1" noChangeShapeType="1" noTextEdit="1"/>
              </p:cNvSpPr>
              <p:nvPr/>
            </p:nvSpPr>
            <p:spPr>
              <a:xfrm>
                <a:off x="1060448" y="1515043"/>
                <a:ext cx="10484919" cy="3539046"/>
              </a:xfrm>
              <a:prstGeom prst="rect">
                <a:avLst/>
              </a:prstGeom>
              <a:blipFill>
                <a:blip r:embed="rId2"/>
                <a:stretch>
                  <a:fillRect b="-2069"/>
                </a:stretch>
              </a:blipFill>
            </p:spPr>
            <p:txBody>
              <a:bodyPr/>
              <a:lstStyle/>
              <a:p>
                <a:r>
                  <a:rPr lang="ru-RU">
                    <a:noFill/>
                  </a:rPr>
                  <a:t> </a:t>
                </a:r>
              </a:p>
            </p:txBody>
          </p:sp>
        </mc:Fallback>
      </mc:AlternateContent>
    </p:spTree>
    <p:extLst>
      <p:ext uri="{BB962C8B-B14F-4D97-AF65-F5344CB8AC3E}">
        <p14:creationId xmlns:p14="http://schemas.microsoft.com/office/powerpoint/2010/main" val="3065877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4F72CB-3168-6AE1-EB91-92BA70174833}"/>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8F5D4B39-162C-3AEF-07B6-70B5E42B576A}"/>
              </a:ext>
            </a:extLst>
          </p:cNvPr>
          <p:cNvSpPr>
            <a:spLocks noGrp="1"/>
          </p:cNvSpPr>
          <p:nvPr>
            <p:ph type="title"/>
          </p:nvPr>
        </p:nvSpPr>
        <p:spPr>
          <a:xfrm>
            <a:off x="1063852" y="739623"/>
            <a:ext cx="10072461" cy="649922"/>
          </a:xfrm>
        </p:spPr>
        <p:txBody>
          <a:bodyPr>
            <a:spAutoFit/>
          </a:bodyPr>
          <a:lstStyle/>
          <a:p>
            <a:r>
              <a:rPr lang="ru-RU" sz="4000" dirty="0"/>
              <a:t>Программа</a:t>
            </a:r>
          </a:p>
        </p:txBody>
      </p:sp>
      <p:sp>
        <p:nvSpPr>
          <p:cNvPr id="6" name="Текст 2">
            <a:extLst>
              <a:ext uri="{FF2B5EF4-FFF2-40B4-BE49-F238E27FC236}">
                <a16:creationId xmlns:a16="http://schemas.microsoft.com/office/drawing/2014/main" id="{58C8914D-AA3A-8B5A-B5AE-76C45AC141F9}"/>
              </a:ext>
            </a:extLst>
          </p:cNvPr>
          <p:cNvSpPr txBox="1">
            <a:spLocks/>
          </p:cNvSpPr>
          <p:nvPr/>
        </p:nvSpPr>
        <p:spPr>
          <a:xfrm>
            <a:off x="1060448" y="1515043"/>
            <a:ext cx="10484919" cy="46788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50000"/>
              </a:lnSpc>
              <a:spcAft>
                <a:spcPts val="600"/>
              </a:spcAft>
              <a:buNone/>
            </a:pPr>
            <a:r>
              <a:rPr lang="ru-RU" sz="1800" dirty="0">
                <a:effectLst/>
                <a:latin typeface="+mj-lt"/>
                <a:ea typeface="Calibri" panose="020F0502020204030204" pitchFamily="34" charset="0"/>
                <a:cs typeface="Calibri" panose="020F0502020204030204" pitchFamily="34" charset="0"/>
              </a:rPr>
              <a:t>Текст</a:t>
            </a:r>
          </a:p>
        </p:txBody>
      </p:sp>
    </p:spTree>
    <p:extLst>
      <p:ext uri="{BB962C8B-B14F-4D97-AF65-F5344CB8AC3E}">
        <p14:creationId xmlns:p14="http://schemas.microsoft.com/office/powerpoint/2010/main" val="20098285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85F643-269C-0CA1-E9C0-8895B3B68662}"/>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F9ADDAC8-2444-EEA5-BE18-BEAAD41E8716}"/>
              </a:ext>
            </a:extLst>
          </p:cNvPr>
          <p:cNvSpPr>
            <a:spLocks noGrp="1"/>
          </p:cNvSpPr>
          <p:nvPr>
            <p:ph type="title"/>
          </p:nvPr>
        </p:nvSpPr>
        <p:spPr>
          <a:xfrm>
            <a:off x="1063852" y="739623"/>
            <a:ext cx="10072461" cy="649922"/>
          </a:xfrm>
        </p:spPr>
        <p:txBody>
          <a:bodyPr>
            <a:spAutoFit/>
          </a:bodyPr>
          <a:lstStyle/>
          <a:p>
            <a:r>
              <a:rPr lang="ru-RU" sz="4000" dirty="0"/>
              <a:t>Проверка на реальных данных</a:t>
            </a:r>
          </a:p>
        </p:txBody>
      </p:sp>
      <p:sp>
        <p:nvSpPr>
          <p:cNvPr id="6" name="Текст 2">
            <a:extLst>
              <a:ext uri="{FF2B5EF4-FFF2-40B4-BE49-F238E27FC236}">
                <a16:creationId xmlns:a16="http://schemas.microsoft.com/office/drawing/2014/main" id="{36B57CC9-A3A5-C08D-9DCB-422CEBBE41A9}"/>
              </a:ext>
            </a:extLst>
          </p:cNvPr>
          <p:cNvSpPr txBox="1">
            <a:spLocks/>
          </p:cNvSpPr>
          <p:nvPr/>
        </p:nvSpPr>
        <p:spPr>
          <a:xfrm>
            <a:off x="1060448" y="1515043"/>
            <a:ext cx="10484919" cy="46788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50000"/>
              </a:lnSpc>
              <a:spcAft>
                <a:spcPts val="600"/>
              </a:spcAft>
              <a:buNone/>
            </a:pPr>
            <a:r>
              <a:rPr lang="ru-RU" sz="1800" dirty="0">
                <a:effectLst/>
                <a:latin typeface="+mj-lt"/>
                <a:ea typeface="Calibri" panose="020F0502020204030204" pitchFamily="34" charset="0"/>
                <a:cs typeface="Calibri" panose="020F0502020204030204" pitchFamily="34" charset="0"/>
              </a:rPr>
              <a:t>Текст</a:t>
            </a:r>
          </a:p>
        </p:txBody>
      </p:sp>
    </p:spTree>
    <p:extLst>
      <p:ext uri="{BB962C8B-B14F-4D97-AF65-F5344CB8AC3E}">
        <p14:creationId xmlns:p14="http://schemas.microsoft.com/office/powerpoint/2010/main" val="108524246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063DABDE-1979-0E88-26E9-520CE9939154}"/>
              </a:ext>
            </a:extLst>
          </p:cNvPr>
          <p:cNvSpPr>
            <a:spLocks noGrp="1"/>
          </p:cNvSpPr>
          <p:nvPr>
            <p:ph type="title"/>
          </p:nvPr>
        </p:nvSpPr>
        <p:spPr>
          <a:xfrm>
            <a:off x="1063852" y="798424"/>
            <a:ext cx="10080625" cy="649922"/>
          </a:xfrm>
        </p:spPr>
        <p:txBody>
          <a:bodyPr>
            <a:spAutoFit/>
          </a:bodyPr>
          <a:lstStyle/>
          <a:p>
            <a:r>
              <a:rPr lang="ru-RU" sz="4000" dirty="0"/>
              <a:t>Формулировка задачи</a:t>
            </a:r>
          </a:p>
        </p:txBody>
      </p:sp>
      <p:sp>
        <p:nvSpPr>
          <p:cNvPr id="3" name="Объект 2">
            <a:extLst>
              <a:ext uri="{FF2B5EF4-FFF2-40B4-BE49-F238E27FC236}">
                <a16:creationId xmlns:a16="http://schemas.microsoft.com/office/drawing/2014/main" id="{1B931CA5-7026-0B76-A8C7-C1EDB1DE4BF5}"/>
              </a:ext>
            </a:extLst>
          </p:cNvPr>
          <p:cNvSpPr>
            <a:spLocks noGrp="1"/>
          </p:cNvSpPr>
          <p:nvPr>
            <p:ph idx="1"/>
          </p:nvPr>
        </p:nvSpPr>
        <p:spPr>
          <a:xfrm>
            <a:off x="1055688" y="1694995"/>
            <a:ext cx="6020230" cy="3732368"/>
          </a:xfrm>
        </p:spPr>
        <p:txBody>
          <a:bodyPr>
            <a:spAutoFit/>
          </a:bodyPr>
          <a:lstStyle/>
          <a:p>
            <a:pPr marL="0" indent="0">
              <a:lnSpc>
                <a:spcPct val="110000"/>
              </a:lnSpc>
              <a:buNone/>
            </a:pPr>
            <a:r>
              <a:rPr lang="ru-RU" sz="2400" dirty="0"/>
              <a:t>Имеется склад и список заказов. </a:t>
            </a:r>
            <a:br>
              <a:rPr lang="ru-RU" sz="2400" dirty="0"/>
            </a:br>
            <a:r>
              <a:rPr lang="ru-RU" sz="2400" dirty="0"/>
              <a:t>Нужно автоматизировать нахождение оптимального размещения товаров </a:t>
            </a:r>
            <a:br>
              <a:rPr lang="ru-RU" sz="2400" dirty="0"/>
            </a:br>
            <a:r>
              <a:rPr lang="ru-RU" sz="2400" dirty="0"/>
              <a:t>на складе и поиск маршрута для сбора товаров в заказ. Оптимальным размещением товаров считается размещение, при котором для текущего списка заказов заказы соберутся быстрее всего</a:t>
            </a:r>
          </a:p>
        </p:txBody>
      </p:sp>
      <p:pic>
        <p:nvPicPr>
          <p:cNvPr id="8" name="Рисунок 7">
            <a:extLst>
              <a:ext uri="{FF2B5EF4-FFF2-40B4-BE49-F238E27FC236}">
                <a16:creationId xmlns:a16="http://schemas.microsoft.com/office/drawing/2014/main" id="{A5F21815-7C6C-6628-2B0F-BC831B8CB643}"/>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7866839" y="1694995"/>
            <a:ext cx="3269473" cy="4297302"/>
          </a:xfrm>
          <a:prstGeom prst="rect">
            <a:avLst/>
          </a:prstGeom>
        </p:spPr>
      </p:pic>
    </p:spTree>
    <p:extLst>
      <p:ext uri="{BB962C8B-B14F-4D97-AF65-F5344CB8AC3E}">
        <p14:creationId xmlns:p14="http://schemas.microsoft.com/office/powerpoint/2010/main" val="312651669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7C63D9-31C4-A62A-2EA8-08CF4D737C7B}"/>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9CCE6F0C-A57A-E750-79F0-C87E6A60847B}"/>
              </a:ext>
            </a:extLst>
          </p:cNvPr>
          <p:cNvSpPr>
            <a:spLocks noGrp="1"/>
          </p:cNvSpPr>
          <p:nvPr>
            <p:ph type="title"/>
          </p:nvPr>
        </p:nvSpPr>
        <p:spPr>
          <a:xfrm>
            <a:off x="1063852" y="739623"/>
            <a:ext cx="10072461" cy="649922"/>
          </a:xfrm>
        </p:spPr>
        <p:txBody>
          <a:bodyPr>
            <a:spAutoFit/>
          </a:bodyPr>
          <a:lstStyle/>
          <a:p>
            <a:r>
              <a:rPr lang="ru-RU" sz="4000" dirty="0"/>
              <a:t>Перспективы развития</a:t>
            </a:r>
          </a:p>
        </p:txBody>
      </p:sp>
      <p:sp>
        <p:nvSpPr>
          <p:cNvPr id="6" name="Текст 2">
            <a:extLst>
              <a:ext uri="{FF2B5EF4-FFF2-40B4-BE49-F238E27FC236}">
                <a16:creationId xmlns:a16="http://schemas.microsoft.com/office/drawing/2014/main" id="{2B7D0DB7-5A21-62B0-F04F-1ABA49CE0BF2}"/>
              </a:ext>
            </a:extLst>
          </p:cNvPr>
          <p:cNvSpPr txBox="1">
            <a:spLocks/>
          </p:cNvSpPr>
          <p:nvPr/>
        </p:nvSpPr>
        <p:spPr>
          <a:xfrm>
            <a:off x="1060448" y="1515043"/>
            <a:ext cx="10484919" cy="46788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50000"/>
              </a:lnSpc>
              <a:spcAft>
                <a:spcPts val="600"/>
              </a:spcAft>
              <a:buNone/>
            </a:pPr>
            <a:r>
              <a:rPr lang="ru-RU" sz="1800" dirty="0">
                <a:effectLst/>
                <a:latin typeface="+mj-lt"/>
                <a:ea typeface="Calibri" panose="020F0502020204030204" pitchFamily="34" charset="0"/>
                <a:cs typeface="Calibri" panose="020F0502020204030204" pitchFamily="34" charset="0"/>
              </a:rPr>
              <a:t>Приложение</a:t>
            </a:r>
          </a:p>
        </p:txBody>
      </p:sp>
    </p:spTree>
    <p:extLst>
      <p:ext uri="{BB962C8B-B14F-4D97-AF65-F5344CB8AC3E}">
        <p14:creationId xmlns:p14="http://schemas.microsoft.com/office/powerpoint/2010/main" val="459401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08710B0-44F4-1E17-A651-D241E976E602}"/>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51B266E8-D874-B049-3779-4A413F339DFE}"/>
              </a:ext>
            </a:extLst>
          </p:cNvPr>
          <p:cNvSpPr>
            <a:spLocks noGrp="1"/>
          </p:cNvSpPr>
          <p:nvPr>
            <p:ph type="title"/>
          </p:nvPr>
        </p:nvSpPr>
        <p:spPr>
          <a:xfrm>
            <a:off x="1063852" y="739623"/>
            <a:ext cx="10072461" cy="649922"/>
          </a:xfrm>
        </p:spPr>
        <p:txBody>
          <a:bodyPr>
            <a:spAutoFit/>
          </a:bodyPr>
          <a:lstStyle/>
          <a:p>
            <a:r>
              <a:rPr lang="ru-RU" sz="4000" dirty="0"/>
              <a:t>Итоги</a:t>
            </a:r>
          </a:p>
        </p:txBody>
      </p:sp>
      <p:sp>
        <p:nvSpPr>
          <p:cNvPr id="6" name="Текст 2">
            <a:extLst>
              <a:ext uri="{FF2B5EF4-FFF2-40B4-BE49-F238E27FC236}">
                <a16:creationId xmlns:a16="http://schemas.microsoft.com/office/drawing/2014/main" id="{9743211F-8BEF-FA70-8872-FB56FB77DDFD}"/>
              </a:ext>
            </a:extLst>
          </p:cNvPr>
          <p:cNvSpPr txBox="1">
            <a:spLocks/>
          </p:cNvSpPr>
          <p:nvPr/>
        </p:nvSpPr>
        <p:spPr>
          <a:xfrm>
            <a:off x="1060448" y="1515043"/>
            <a:ext cx="10484919" cy="467885"/>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indent="0">
              <a:lnSpc>
                <a:spcPct val="150000"/>
              </a:lnSpc>
              <a:spcAft>
                <a:spcPts val="600"/>
              </a:spcAft>
              <a:buNone/>
            </a:pPr>
            <a:r>
              <a:rPr lang="ru-RU" sz="1800" dirty="0">
                <a:effectLst/>
                <a:latin typeface="+mj-lt"/>
                <a:ea typeface="Calibri" panose="020F0502020204030204" pitchFamily="34" charset="0"/>
                <a:cs typeface="Calibri" panose="020F0502020204030204" pitchFamily="34" charset="0"/>
              </a:rPr>
              <a:t>Текст</a:t>
            </a:r>
          </a:p>
        </p:txBody>
      </p:sp>
    </p:spTree>
    <p:extLst>
      <p:ext uri="{BB962C8B-B14F-4D97-AF65-F5344CB8AC3E}">
        <p14:creationId xmlns:p14="http://schemas.microsoft.com/office/powerpoint/2010/main" val="199695373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191649-35E0-4BD9-D93F-F594B857F424}"/>
              </a:ext>
            </a:extLst>
          </p:cNvPr>
          <p:cNvSpPr>
            <a:spLocks noGrp="1"/>
          </p:cNvSpPr>
          <p:nvPr>
            <p:ph type="title"/>
          </p:nvPr>
        </p:nvSpPr>
        <p:spPr>
          <a:xfrm>
            <a:off x="1055688" y="739571"/>
            <a:ext cx="10080625" cy="649922"/>
          </a:xfrm>
        </p:spPr>
        <p:txBody>
          <a:bodyPr>
            <a:spAutoFit/>
          </a:bodyPr>
          <a:lstStyle/>
          <a:p>
            <a:r>
              <a:rPr lang="ru-RU" sz="4000" dirty="0"/>
              <a:t>Конкретизация вида задачи</a:t>
            </a:r>
          </a:p>
        </p:txBody>
      </p:sp>
      <p:sp>
        <p:nvSpPr>
          <p:cNvPr id="3" name="Объект 2">
            <a:extLst>
              <a:ext uri="{FF2B5EF4-FFF2-40B4-BE49-F238E27FC236}">
                <a16:creationId xmlns:a16="http://schemas.microsoft.com/office/drawing/2014/main" id="{A12E1678-DE54-C589-8605-47B84DF817D6}"/>
              </a:ext>
            </a:extLst>
          </p:cNvPr>
          <p:cNvSpPr>
            <a:spLocks noGrp="1"/>
          </p:cNvSpPr>
          <p:nvPr>
            <p:ph idx="1"/>
          </p:nvPr>
        </p:nvSpPr>
        <p:spPr>
          <a:xfrm>
            <a:off x="1055688" y="1817459"/>
            <a:ext cx="10216215" cy="3688189"/>
          </a:xfrm>
        </p:spPr>
        <p:txBody>
          <a:bodyPr>
            <a:spAutoFit/>
          </a:bodyPr>
          <a:lstStyle/>
          <a:p>
            <a:pPr marL="457200" indent="-457200">
              <a:lnSpc>
                <a:spcPct val="100000"/>
              </a:lnSpc>
              <a:buFont typeface="+mj-lt"/>
              <a:buAutoNum type="arabicPeriod"/>
            </a:pPr>
            <a:r>
              <a:rPr lang="ru-RU" sz="2400" dirty="0"/>
              <a:t>Склад представляется в виде неориентированного связного графа.</a:t>
            </a:r>
          </a:p>
          <a:p>
            <a:pPr marL="457200" indent="-457200">
              <a:lnSpc>
                <a:spcPct val="100000"/>
              </a:lnSpc>
              <a:buFont typeface="+mj-lt"/>
              <a:buAutoNum type="arabicPeriod"/>
            </a:pPr>
            <a:r>
              <a:rPr lang="ru-RU" sz="2400" dirty="0"/>
              <a:t>Вес ребер графа описывает расстояние или время между элементами.</a:t>
            </a:r>
          </a:p>
          <a:p>
            <a:pPr marL="457200" indent="-457200">
              <a:lnSpc>
                <a:spcPct val="100000"/>
              </a:lnSpc>
              <a:buFont typeface="+mj-lt"/>
              <a:buAutoNum type="arabicPeriod"/>
            </a:pPr>
            <a:r>
              <a:rPr lang="ru-RU" sz="2400" dirty="0"/>
              <a:t>Заказ состоит из товаров, которые мы размещаем на складе.</a:t>
            </a:r>
          </a:p>
          <a:p>
            <a:pPr marL="457200" indent="-457200">
              <a:lnSpc>
                <a:spcPct val="100000"/>
              </a:lnSpc>
              <a:buFont typeface="+mj-lt"/>
              <a:buAutoNum type="arabicPeriod"/>
            </a:pPr>
            <a:r>
              <a:rPr lang="ru-RU" sz="2400" dirty="0"/>
              <a:t>Для каждого товара отводится отдельное место</a:t>
            </a:r>
          </a:p>
          <a:p>
            <a:pPr marL="457200" indent="-457200">
              <a:lnSpc>
                <a:spcPct val="100000"/>
              </a:lnSpc>
              <a:buFont typeface="+mj-lt"/>
              <a:buAutoNum type="arabicPeriod"/>
            </a:pPr>
            <a:r>
              <a:rPr lang="ru-RU" sz="2400" dirty="0"/>
              <a:t>До каждого места определена длина пути через матрицу расстояний</a:t>
            </a:r>
          </a:p>
          <a:p>
            <a:pPr marL="457200" indent="-457200">
              <a:lnSpc>
                <a:spcPct val="100000"/>
              </a:lnSpc>
              <a:buFont typeface="+mj-lt"/>
              <a:buAutoNum type="arabicPeriod"/>
            </a:pPr>
            <a:r>
              <a:rPr lang="ru-RU" sz="2400" dirty="0"/>
              <a:t>Цель – найти оптимальное расположение товаров в зависимости от частоты заказов и оптимальный маршрут их размещения на складе.</a:t>
            </a:r>
          </a:p>
        </p:txBody>
      </p:sp>
    </p:spTree>
    <p:extLst>
      <p:ext uri="{BB962C8B-B14F-4D97-AF65-F5344CB8AC3E}">
        <p14:creationId xmlns:p14="http://schemas.microsoft.com/office/powerpoint/2010/main" val="417395096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5E23139-BDEE-F4FF-FA2D-E225B9D24E45}"/>
              </a:ext>
            </a:extLst>
          </p:cNvPr>
          <p:cNvSpPr>
            <a:spLocks noGrp="1"/>
          </p:cNvSpPr>
          <p:nvPr>
            <p:ph type="title"/>
          </p:nvPr>
        </p:nvSpPr>
        <p:spPr>
          <a:xfrm>
            <a:off x="1055688" y="734890"/>
            <a:ext cx="9896021" cy="594632"/>
          </a:xfrm>
        </p:spPr>
        <p:txBody>
          <a:bodyPr>
            <a:noAutofit/>
          </a:bodyPr>
          <a:lstStyle/>
          <a:p>
            <a:r>
              <a:rPr lang="ru-RU" sz="4000" dirty="0"/>
              <a:t>Цель</a:t>
            </a:r>
          </a:p>
        </p:txBody>
      </p:sp>
      <p:sp>
        <p:nvSpPr>
          <p:cNvPr id="3" name="Текст 2">
            <a:extLst>
              <a:ext uri="{FF2B5EF4-FFF2-40B4-BE49-F238E27FC236}">
                <a16:creationId xmlns:a16="http://schemas.microsoft.com/office/drawing/2014/main" id="{A1FAC4FF-0189-8E25-81A5-2F65EA95F7E2}"/>
              </a:ext>
            </a:extLst>
          </p:cNvPr>
          <p:cNvSpPr>
            <a:spLocks noGrp="1"/>
          </p:cNvSpPr>
          <p:nvPr>
            <p:ph type="body" idx="1"/>
          </p:nvPr>
        </p:nvSpPr>
        <p:spPr>
          <a:xfrm>
            <a:off x="1060449" y="1457089"/>
            <a:ext cx="9896021" cy="1730489"/>
          </a:xfrm>
        </p:spPr>
        <p:txBody>
          <a:bodyPr>
            <a:noAutofit/>
          </a:bodyPr>
          <a:lstStyle/>
          <a:p>
            <a:pPr>
              <a:lnSpc>
                <a:spcPct val="100000"/>
              </a:lnSpc>
            </a:pPr>
            <a:r>
              <a:rPr lang="ru-RU" dirty="0">
                <a:solidFill>
                  <a:schemeClr val="tx1"/>
                </a:solidFill>
              </a:rPr>
              <a:t>Разработка приложения для нахождения оптимального размещения товаров и на складе (графе) в зависимости от частоты заказов и оптимального маршрута их сбора.</a:t>
            </a:r>
          </a:p>
        </p:txBody>
      </p:sp>
    </p:spTree>
    <p:extLst>
      <p:ext uri="{BB962C8B-B14F-4D97-AF65-F5344CB8AC3E}">
        <p14:creationId xmlns:p14="http://schemas.microsoft.com/office/powerpoint/2010/main" val="41056172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4191649-35E0-4BD9-D93F-F594B857F424}"/>
              </a:ext>
            </a:extLst>
          </p:cNvPr>
          <p:cNvSpPr>
            <a:spLocks noGrp="1"/>
          </p:cNvSpPr>
          <p:nvPr>
            <p:ph type="title"/>
          </p:nvPr>
        </p:nvSpPr>
        <p:spPr>
          <a:xfrm>
            <a:off x="1063852" y="747026"/>
            <a:ext cx="9816193" cy="649922"/>
          </a:xfrm>
        </p:spPr>
        <p:txBody>
          <a:bodyPr>
            <a:spAutoFit/>
          </a:bodyPr>
          <a:lstStyle/>
          <a:p>
            <a:r>
              <a:rPr lang="ru-RU" sz="4000" dirty="0"/>
              <a:t>Задачи</a:t>
            </a:r>
          </a:p>
        </p:txBody>
      </p:sp>
      <p:sp>
        <p:nvSpPr>
          <p:cNvPr id="3" name="Объект 2">
            <a:extLst>
              <a:ext uri="{FF2B5EF4-FFF2-40B4-BE49-F238E27FC236}">
                <a16:creationId xmlns:a16="http://schemas.microsoft.com/office/drawing/2014/main" id="{A12E1678-DE54-C589-8605-47B84DF817D6}"/>
              </a:ext>
            </a:extLst>
          </p:cNvPr>
          <p:cNvSpPr>
            <a:spLocks noGrp="1"/>
          </p:cNvSpPr>
          <p:nvPr>
            <p:ph idx="1"/>
          </p:nvPr>
        </p:nvSpPr>
        <p:spPr>
          <a:xfrm>
            <a:off x="1063852" y="1553822"/>
            <a:ext cx="10072461" cy="4667945"/>
          </a:xfrm>
        </p:spPr>
        <p:txBody>
          <a:bodyPr>
            <a:spAutoFit/>
          </a:bodyPr>
          <a:lstStyle/>
          <a:p>
            <a:pPr marL="457200" indent="-457200">
              <a:lnSpc>
                <a:spcPct val="100000"/>
              </a:lnSpc>
              <a:buFont typeface="+mj-lt"/>
              <a:buAutoNum type="arabicPeriod"/>
            </a:pPr>
            <a:r>
              <a:rPr lang="ru-RU" sz="2400" dirty="0"/>
              <a:t>Обзор существующих алгоритмов для нахождения оптимального маршрута при обходе графа для комплектации заказов на складе. Скорректировать выбранный алгоритм и обосновать его эффективность.</a:t>
            </a:r>
          </a:p>
          <a:p>
            <a:pPr marL="457200" indent="-457200">
              <a:lnSpc>
                <a:spcPct val="100000"/>
              </a:lnSpc>
              <a:buFont typeface="+mj-lt"/>
              <a:buAutoNum type="arabicPeriod"/>
            </a:pPr>
            <a:r>
              <a:rPr lang="ru-RU" sz="2400" dirty="0"/>
              <a:t>Определение оптимального алгоритма для размещения товаров на складе (в вершинах графа) для наиболее быстрого сбора заказов. Провести тестирование алгоритма в рамках абстрактной модели.</a:t>
            </a:r>
          </a:p>
          <a:p>
            <a:pPr marL="457200" indent="-457200">
              <a:lnSpc>
                <a:spcPct val="100000"/>
              </a:lnSpc>
              <a:buFont typeface="+mj-lt"/>
              <a:buAutoNum type="arabicPeriod"/>
            </a:pPr>
            <a:r>
              <a:rPr lang="ru-RU" sz="2400" dirty="0"/>
              <a:t>Написание программы для реализации алгоритма.</a:t>
            </a:r>
          </a:p>
          <a:p>
            <a:pPr marL="457200" indent="-457200">
              <a:lnSpc>
                <a:spcPct val="100000"/>
              </a:lnSpc>
              <a:buFont typeface="+mj-lt"/>
              <a:buAutoNum type="arabicPeriod"/>
            </a:pPr>
            <a:r>
              <a:rPr lang="ru-RU" sz="2400" dirty="0"/>
              <a:t>Экспериментальная проверка алгоритма на реальных данных.</a:t>
            </a:r>
          </a:p>
          <a:p>
            <a:pPr marL="457200" indent="-457200">
              <a:lnSpc>
                <a:spcPct val="100000"/>
              </a:lnSpc>
              <a:buFont typeface="+mj-lt"/>
              <a:buAutoNum type="arabicPeriod"/>
            </a:pPr>
            <a:r>
              <a:rPr lang="ru-RU" sz="2400" dirty="0"/>
              <a:t>Разработка пользовательского приложения для использования алгоритма.</a:t>
            </a:r>
          </a:p>
        </p:txBody>
      </p:sp>
    </p:spTree>
    <p:extLst>
      <p:ext uri="{BB962C8B-B14F-4D97-AF65-F5344CB8AC3E}">
        <p14:creationId xmlns:p14="http://schemas.microsoft.com/office/powerpoint/2010/main" val="15008079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56B363FD-6FE4-A032-0C54-EE8EDDB9B96E}"/>
              </a:ext>
            </a:extLst>
          </p:cNvPr>
          <p:cNvSpPr>
            <a:spLocks noGrp="1"/>
          </p:cNvSpPr>
          <p:nvPr>
            <p:ph type="title"/>
          </p:nvPr>
        </p:nvSpPr>
        <p:spPr>
          <a:xfrm>
            <a:off x="838200" y="365125"/>
            <a:ext cx="10515600" cy="1325563"/>
          </a:xfrm>
        </p:spPr>
        <p:txBody>
          <a:bodyPr>
            <a:spAutoFit/>
          </a:bodyPr>
          <a:lstStyle/>
          <a:p>
            <a:r>
              <a:rPr lang="ru-RU" dirty="0"/>
              <a:t>Математическая модель</a:t>
            </a:r>
          </a:p>
        </p:txBody>
      </p:sp>
      <p:sp>
        <p:nvSpPr>
          <p:cNvPr id="3" name="Объект 2">
            <a:extLst>
              <a:ext uri="{FF2B5EF4-FFF2-40B4-BE49-F238E27FC236}">
                <a16:creationId xmlns:a16="http://schemas.microsoft.com/office/drawing/2014/main" id="{55B0EF4C-D9B9-FA62-DF05-F967F4B3D709}"/>
              </a:ext>
            </a:extLst>
          </p:cNvPr>
          <p:cNvSpPr>
            <a:spLocks noGrp="1"/>
          </p:cNvSpPr>
          <p:nvPr>
            <p:ph idx="1"/>
          </p:nvPr>
        </p:nvSpPr>
        <p:spPr>
          <a:xfrm>
            <a:off x="838200" y="1825625"/>
            <a:ext cx="10515600" cy="4351338"/>
          </a:xfrm>
        </p:spPr>
        <p:txBody>
          <a:bodyPr>
            <a:spAutoFit/>
          </a:bodyPr>
          <a:lstStyle/>
          <a:p>
            <a:r>
              <a:rPr lang="ru-RU" dirty="0"/>
              <a:t>Имеется склад, который представляется в виде неориентированного связного графа. Вход, выход со склада и места хранения товаров – вершины графа. Ребра графа имеют стоимость, которую можно представить как расстояние или время для достижения этого места на складе. Необходимо собрать заказ за минимальное время. Заказ состоит из товаров, которые мы размещаем на складе. Для каждого товара отводится отдельное место. До каждого места определена длина пути через матрицу расстояний.</a:t>
            </a:r>
          </a:p>
        </p:txBody>
      </p:sp>
    </p:spTree>
    <p:extLst>
      <p:ext uri="{BB962C8B-B14F-4D97-AF65-F5344CB8AC3E}">
        <p14:creationId xmlns:p14="http://schemas.microsoft.com/office/powerpoint/2010/main" val="46212801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Заголовок 1">
            <a:extLst>
              <a:ext uri="{FF2B5EF4-FFF2-40B4-BE49-F238E27FC236}">
                <a16:creationId xmlns:a16="http://schemas.microsoft.com/office/drawing/2014/main" id="{26D51D08-4E36-3C59-C285-A89819162EA3}"/>
              </a:ext>
            </a:extLst>
          </p:cNvPr>
          <p:cNvSpPr>
            <a:spLocks noGrp="1"/>
          </p:cNvSpPr>
          <p:nvPr>
            <p:ph type="title"/>
          </p:nvPr>
        </p:nvSpPr>
        <p:spPr>
          <a:xfrm>
            <a:off x="1063852" y="739623"/>
            <a:ext cx="10072461" cy="649922"/>
          </a:xfrm>
        </p:spPr>
        <p:txBody>
          <a:bodyPr>
            <a:spAutoFit/>
          </a:bodyPr>
          <a:lstStyle/>
          <a:p>
            <a:r>
              <a:rPr lang="ru-RU" sz="4000" dirty="0"/>
              <a:t>Выбор алгоритма</a:t>
            </a:r>
          </a:p>
        </p:txBody>
      </p:sp>
      <p:pic>
        <p:nvPicPr>
          <p:cNvPr id="12" name="Рисунок 11" descr="Изображение выглядит как шаблон, шов, ткань&#10;&#10;Контент, сгенерированный ИИ, может содержать ошибки.">
            <a:extLst>
              <a:ext uri="{FF2B5EF4-FFF2-40B4-BE49-F238E27FC236}">
                <a16:creationId xmlns:a16="http://schemas.microsoft.com/office/drawing/2014/main" id="{5E50C0DF-21A4-0470-C9D4-70CAF2C92FB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863056" y="2323740"/>
            <a:ext cx="3268494" cy="3268494"/>
          </a:xfrm>
          <a:prstGeom prst="rect">
            <a:avLst/>
          </a:prstGeom>
        </p:spPr>
      </p:pic>
      <p:pic>
        <p:nvPicPr>
          <p:cNvPr id="14" name="Рисунок 13">
            <a:extLst>
              <a:ext uri="{FF2B5EF4-FFF2-40B4-BE49-F238E27FC236}">
                <a16:creationId xmlns:a16="http://schemas.microsoft.com/office/drawing/2014/main" id="{226E0C60-733C-2034-BF5F-DBC663428D2E}"/>
              </a:ext>
            </a:extLst>
          </p:cNvPr>
          <p:cNvPicPr>
            <a:picLocks noChangeAspect="1"/>
          </p:cNvPicPr>
          <p:nvPr/>
        </p:nvPicPr>
        <p:blipFill>
          <a:blip r:embed="rId3"/>
          <a:stretch>
            <a:fillRect/>
          </a:stretch>
        </p:blipFill>
        <p:spPr>
          <a:xfrm>
            <a:off x="1060450" y="2323735"/>
            <a:ext cx="6258582" cy="3268494"/>
          </a:xfrm>
          <a:prstGeom prst="rect">
            <a:avLst/>
          </a:prstGeom>
        </p:spPr>
      </p:pic>
    </p:spTree>
    <p:extLst>
      <p:ext uri="{BB962C8B-B14F-4D97-AF65-F5344CB8AC3E}">
        <p14:creationId xmlns:p14="http://schemas.microsoft.com/office/powerpoint/2010/main" val="46239240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76494C1-53D3-68E4-E08F-114F64CCCBFD}"/>
            </a:ext>
          </a:extLst>
        </p:cNvPr>
        <p:cNvGrpSpPr/>
        <p:nvPr/>
      </p:nvGrpSpPr>
      <p:grpSpPr>
        <a:xfrm>
          <a:off x="0" y="0"/>
          <a:ext cx="0" cy="0"/>
          <a:chOff x="0" y="0"/>
          <a:chExt cx="0" cy="0"/>
        </a:xfrm>
      </p:grpSpPr>
      <p:sp>
        <p:nvSpPr>
          <p:cNvPr id="2" name="Заголовок 1">
            <a:extLst>
              <a:ext uri="{FF2B5EF4-FFF2-40B4-BE49-F238E27FC236}">
                <a16:creationId xmlns:a16="http://schemas.microsoft.com/office/drawing/2014/main" id="{D3E1646B-243A-EB4E-CE2C-7BEDFB41047E}"/>
              </a:ext>
            </a:extLst>
          </p:cNvPr>
          <p:cNvSpPr>
            <a:spLocks noGrp="1"/>
          </p:cNvSpPr>
          <p:nvPr>
            <p:ph type="title"/>
          </p:nvPr>
        </p:nvSpPr>
        <p:spPr>
          <a:xfrm>
            <a:off x="1063852" y="739623"/>
            <a:ext cx="10072461" cy="649922"/>
          </a:xfrm>
        </p:spPr>
        <p:txBody>
          <a:bodyPr>
            <a:spAutoFit/>
          </a:bodyPr>
          <a:lstStyle/>
          <a:p>
            <a:r>
              <a:rPr lang="ru-RU" sz="4000" dirty="0"/>
              <a:t>Генетические алгоритмы</a:t>
            </a:r>
          </a:p>
        </p:txBody>
      </p:sp>
      <p:sp>
        <p:nvSpPr>
          <p:cNvPr id="6" name="Текст 2">
            <a:extLst>
              <a:ext uri="{FF2B5EF4-FFF2-40B4-BE49-F238E27FC236}">
                <a16:creationId xmlns:a16="http://schemas.microsoft.com/office/drawing/2014/main" id="{AD77B40E-8138-1989-260A-5A2B074496D7}"/>
              </a:ext>
            </a:extLst>
          </p:cNvPr>
          <p:cNvSpPr txBox="1">
            <a:spLocks/>
          </p:cNvSpPr>
          <p:nvPr/>
        </p:nvSpPr>
        <p:spPr>
          <a:xfrm>
            <a:off x="1060449" y="1515043"/>
            <a:ext cx="10072461" cy="870431"/>
          </a:xfrm>
          <a:prstGeom prst="rect">
            <a:avLst/>
          </a:prstGeom>
        </p:spPr>
        <p:txBody>
          <a:bodyPr vert="horz" wrap="square" lIns="91440" tIns="45720" rIns="91440" bIns="45720" rtlCol="0">
            <a:sp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ru-RU" dirty="0"/>
              <a:t>Генетический алгоритм - процесс, имитирующий биологическую эволюцию для поиска наилучшего решения</a:t>
            </a:r>
          </a:p>
        </p:txBody>
      </p:sp>
    </p:spTree>
    <p:extLst>
      <p:ext uri="{BB962C8B-B14F-4D97-AF65-F5344CB8AC3E}">
        <p14:creationId xmlns:p14="http://schemas.microsoft.com/office/powerpoint/2010/main" val="213290937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26FBC2-1138-E0EF-71AE-788C91C341DE}"/>
            </a:ext>
          </a:extLst>
        </p:cNvPr>
        <p:cNvGrpSpPr/>
        <p:nvPr/>
      </p:nvGrpSpPr>
      <p:grpSpPr>
        <a:xfrm>
          <a:off x="0" y="0"/>
          <a:ext cx="0" cy="0"/>
          <a:chOff x="0" y="0"/>
          <a:chExt cx="0" cy="0"/>
        </a:xfrm>
      </p:grpSpPr>
      <p:pic>
        <p:nvPicPr>
          <p:cNvPr id="9" name="Рисунок 8">
            <a:extLst>
              <a:ext uri="{FF2B5EF4-FFF2-40B4-BE49-F238E27FC236}">
                <a16:creationId xmlns:a16="http://schemas.microsoft.com/office/drawing/2014/main" id="{CB7CE62A-451C-D6FE-6DA3-F03C5042B294}"/>
              </a:ext>
            </a:extLst>
          </p:cNvPr>
          <p:cNvPicPr>
            <a:picLocks noChangeAspect="1"/>
          </p:cNvPicPr>
          <p:nvPr/>
        </p:nvPicPr>
        <p:blipFill>
          <a:blip r:embed="rId2">
            <a:extLst>
              <a:ext uri="{28A0092B-C50C-407E-A947-70E740481C1C}">
                <a14:useLocalDpi xmlns:a14="http://schemas.microsoft.com/office/drawing/2010/main" val="0"/>
              </a:ext>
            </a:extLst>
          </a:blip>
          <a:srcRect/>
          <a:stretch/>
        </p:blipFill>
        <p:spPr>
          <a:xfrm>
            <a:off x="2523691" y="448630"/>
            <a:ext cx="6317841" cy="6160714"/>
          </a:xfrm>
          <a:prstGeom prst="rect">
            <a:avLst/>
          </a:prstGeom>
        </p:spPr>
      </p:pic>
    </p:spTree>
    <p:extLst>
      <p:ext uri="{BB962C8B-B14F-4D97-AF65-F5344CB8AC3E}">
        <p14:creationId xmlns:p14="http://schemas.microsoft.com/office/powerpoint/2010/main" val="2662749081"/>
      </p:ext>
    </p:extLst>
  </p:cSld>
  <p:clrMapOvr>
    <a:masterClrMapping/>
  </p:clrMapOvr>
</p:sld>
</file>

<file path=ppt/theme/theme1.xml><?xml version="1.0" encoding="utf-8"?>
<a:theme xmlns:a="http://schemas.openxmlformats.org/drawingml/2006/main" name="Тема Office">
  <a:themeElements>
    <a:clrScheme name="Стандартная">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Стандартная">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
  <TotalTime>6150</TotalTime>
  <Words>465</Words>
  <Application>Microsoft Office PowerPoint</Application>
  <PresentationFormat>Широкоэкранный</PresentationFormat>
  <Paragraphs>42</Paragraphs>
  <Slides>21</Slides>
  <Notes>0</Notes>
  <HiddenSlides>0</HiddenSlides>
  <MMClips>0</MMClips>
  <ScaleCrop>false</ScaleCrop>
  <HeadingPairs>
    <vt:vector size="6" baseType="variant">
      <vt:variant>
        <vt:lpstr>Использованные шрифты</vt:lpstr>
      </vt:variant>
      <vt:variant>
        <vt:i4>4</vt:i4>
      </vt:variant>
      <vt:variant>
        <vt:lpstr>Тема</vt:lpstr>
      </vt:variant>
      <vt:variant>
        <vt:i4>1</vt:i4>
      </vt:variant>
      <vt:variant>
        <vt:lpstr>Заголовки слайдов</vt:lpstr>
      </vt:variant>
      <vt:variant>
        <vt:i4>21</vt:i4>
      </vt:variant>
    </vt:vector>
  </HeadingPairs>
  <TitlesOfParts>
    <vt:vector size="26" baseType="lpstr">
      <vt:lpstr>Aptos</vt:lpstr>
      <vt:lpstr>Aptos Display</vt:lpstr>
      <vt:lpstr>Arial</vt:lpstr>
      <vt:lpstr>Cambria Math</vt:lpstr>
      <vt:lpstr>Тема Office</vt:lpstr>
      <vt:lpstr>Оптимальное распределение товаров на складе</vt:lpstr>
      <vt:lpstr>Формулировка задачи</vt:lpstr>
      <vt:lpstr>Конкретизация вида задачи</vt:lpstr>
      <vt:lpstr>Цель</vt:lpstr>
      <vt:lpstr>Задачи</vt:lpstr>
      <vt:lpstr>Математическая модель</vt:lpstr>
      <vt:lpstr>Выбор алгоритма</vt:lpstr>
      <vt:lpstr>Генетические алгоритмы</vt:lpstr>
      <vt:lpstr>Презентация PowerPoint</vt:lpstr>
      <vt:lpstr>Разбор алгоритма – Шаг 1</vt:lpstr>
      <vt:lpstr>Разбор алгоритма – Шаг 2</vt:lpstr>
      <vt:lpstr>Разбор алгоритма – Шаг 3</vt:lpstr>
      <vt:lpstr>Разбор алгоритма – Шаг 4</vt:lpstr>
      <vt:lpstr>Разбор алгоритма – Шаг 5</vt:lpstr>
      <vt:lpstr>Разбор алгоритма – Шаг 6</vt:lpstr>
      <vt:lpstr>Разбор алгоритма – Шаг 7</vt:lpstr>
      <vt:lpstr>Трудоемкость алгоритма</vt:lpstr>
      <vt:lpstr>Программа</vt:lpstr>
      <vt:lpstr>Проверка на реальных данных</vt:lpstr>
      <vt:lpstr>Перспективы развития</vt:lpstr>
      <vt:lpstr>Итоги</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Расстановка охранников  в художественной галерее</dc:title>
  <dc:creator>Степашка Модняш</dc:creator>
  <cp:lastModifiedBy>Kirill</cp:lastModifiedBy>
  <cp:revision>25</cp:revision>
  <dcterms:created xsi:type="dcterms:W3CDTF">2025-03-02T06:42:24Z</dcterms:created>
  <dcterms:modified xsi:type="dcterms:W3CDTF">2025-04-24T10:01:46Z</dcterms:modified>
</cp:coreProperties>
</file>