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314" r:id="rId5"/>
    <p:sldId id="291" r:id="rId6"/>
    <p:sldId id="313" r:id="rId7"/>
    <p:sldId id="293" r:id="rId8"/>
    <p:sldId id="312" r:id="rId9"/>
    <p:sldId id="261" r:id="rId10"/>
    <p:sldId id="277" r:id="rId11"/>
    <p:sldId id="319" r:id="rId12"/>
    <p:sldId id="321" r:id="rId13"/>
    <p:sldId id="318" r:id="rId14"/>
    <p:sldId id="296" r:id="rId15"/>
    <p:sldId id="297" r:id="rId16"/>
    <p:sldId id="324" r:id="rId17"/>
    <p:sldId id="322" r:id="rId18"/>
    <p:sldId id="298" r:id="rId19"/>
    <p:sldId id="342" r:id="rId20"/>
    <p:sldId id="323" r:id="rId21"/>
    <p:sldId id="343" r:id="rId22"/>
    <p:sldId id="325" r:id="rId23"/>
    <p:sldId id="330" r:id="rId24"/>
    <p:sldId id="331" r:id="rId25"/>
    <p:sldId id="332" r:id="rId26"/>
    <p:sldId id="333" r:id="rId27"/>
    <p:sldId id="334" r:id="rId28"/>
    <p:sldId id="335" r:id="rId29"/>
    <p:sldId id="336" r:id="rId30"/>
    <p:sldId id="337" r:id="rId31"/>
    <p:sldId id="338" r:id="rId32"/>
    <p:sldId id="299" r:id="rId33"/>
    <p:sldId id="344" r:id="rId34"/>
    <p:sldId id="339" r:id="rId35"/>
    <p:sldId id="310" r:id="rId36"/>
    <p:sldId id="311" r:id="rId37"/>
    <p:sldId id="316" r:id="rId38"/>
    <p:sldId id="294" r:id="rId39"/>
    <p:sldId id="307" r:id="rId40"/>
    <p:sldId id="306" r:id="rId41"/>
    <p:sldId id="341"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892" userDrawn="1">
          <p15:clr>
            <a:srgbClr val="A4A3A4"/>
          </p15:clr>
        </p15:guide>
        <p15:guide id="3" pos="67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7D69"/>
    <a:srgbClr val="364958"/>
    <a:srgbClr val="CAF0F8"/>
    <a:srgbClr val="90E0EF"/>
    <a:srgbClr val="F9B5AC"/>
    <a:srgbClr val="EE7674"/>
    <a:srgbClr val="D0D6B5"/>
    <a:srgbClr val="DBAD6A"/>
    <a:srgbClr val="628395"/>
    <a:srgbClr val="DFD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283" autoAdjust="0"/>
  </p:normalViewPr>
  <p:slideViewPr>
    <p:cSldViewPr snapToGrid="0">
      <p:cViewPr varScale="1">
        <p:scale>
          <a:sx n="107" d="100"/>
          <a:sy n="107" d="100"/>
        </p:scale>
        <p:origin x="750" y="114"/>
      </p:cViewPr>
      <p:guideLst>
        <p:guide orient="horz" pos="1049"/>
        <p:guide pos="892"/>
        <p:guide pos="678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E47FAE-7CEB-1A8C-07CF-0A835A55A6A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3FE4B55-3AE2-2F9C-865A-3CE6CB473C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C1C815E-B9CA-B7A4-6B23-9383689FF6CA}"/>
              </a:ext>
            </a:extLst>
          </p:cNvPr>
          <p:cNvSpPr>
            <a:spLocks noGrp="1"/>
          </p:cNvSpPr>
          <p:nvPr>
            <p:ph type="dt" sz="half" idx="10"/>
          </p:nvPr>
        </p:nvSpPr>
        <p:spPr/>
        <p:txBody>
          <a:bodyPr/>
          <a:lstStyle/>
          <a:p>
            <a:fld id="{F88B4CF7-4AF6-4F22-BEAD-2FF1E49FC008}" type="datetimeFigureOut">
              <a:rPr lang="ru-RU" smtClean="0"/>
              <a:t>25.04.2025</a:t>
            </a:fld>
            <a:endParaRPr lang="ru-RU"/>
          </a:p>
        </p:txBody>
      </p:sp>
      <p:sp>
        <p:nvSpPr>
          <p:cNvPr id="5" name="Нижний колонтитул 4">
            <a:extLst>
              <a:ext uri="{FF2B5EF4-FFF2-40B4-BE49-F238E27FC236}">
                <a16:creationId xmlns:a16="http://schemas.microsoft.com/office/drawing/2014/main" id="{49DD526F-CBC4-0AC5-A5DE-DDE3A3A2F4D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1DCA680-0AD8-6302-CBBB-4946ACAAE1D3}"/>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9537946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386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EDFA2F-77F1-8EB3-684A-4E926B9F633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CBB0E2F-EE73-1E97-A84E-6F47F88ACA4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2DC3890-4EDC-8027-03CC-95CA1C7AF638}"/>
              </a:ext>
            </a:extLst>
          </p:cNvPr>
          <p:cNvSpPr>
            <a:spLocks noGrp="1"/>
          </p:cNvSpPr>
          <p:nvPr>
            <p:ph type="dt" sz="half" idx="10"/>
          </p:nvPr>
        </p:nvSpPr>
        <p:spPr/>
        <p:txBody>
          <a:bodyPr/>
          <a:lstStyle/>
          <a:p>
            <a:fld id="{F88B4CF7-4AF6-4F22-BEAD-2FF1E49FC008}" type="datetimeFigureOut">
              <a:rPr lang="ru-RU" smtClean="0"/>
              <a:t>25.04.2025</a:t>
            </a:fld>
            <a:endParaRPr lang="ru-RU"/>
          </a:p>
        </p:txBody>
      </p:sp>
      <p:sp>
        <p:nvSpPr>
          <p:cNvPr id="5" name="Нижний колонтитул 4">
            <a:extLst>
              <a:ext uri="{FF2B5EF4-FFF2-40B4-BE49-F238E27FC236}">
                <a16:creationId xmlns:a16="http://schemas.microsoft.com/office/drawing/2014/main" id="{4835E2E5-3107-6C9E-560D-E110A60C277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4D7735-BC02-B7FF-ACAD-CB3D46C05CB2}"/>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292103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B9D3597-2524-CD9D-AD3C-0DC905AFD1B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5CBE3D2-65C8-4853-31F6-C55F578182D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A6249E-8C62-A318-9F82-E7F6D4F3E1B7}"/>
              </a:ext>
            </a:extLst>
          </p:cNvPr>
          <p:cNvSpPr>
            <a:spLocks noGrp="1"/>
          </p:cNvSpPr>
          <p:nvPr>
            <p:ph type="dt" sz="half" idx="10"/>
          </p:nvPr>
        </p:nvSpPr>
        <p:spPr/>
        <p:txBody>
          <a:bodyPr/>
          <a:lstStyle/>
          <a:p>
            <a:fld id="{F88B4CF7-4AF6-4F22-BEAD-2FF1E49FC008}" type="datetimeFigureOut">
              <a:rPr lang="ru-RU" smtClean="0"/>
              <a:t>25.04.2025</a:t>
            </a:fld>
            <a:endParaRPr lang="ru-RU"/>
          </a:p>
        </p:txBody>
      </p:sp>
      <p:sp>
        <p:nvSpPr>
          <p:cNvPr id="5" name="Нижний колонтитул 4">
            <a:extLst>
              <a:ext uri="{FF2B5EF4-FFF2-40B4-BE49-F238E27FC236}">
                <a16:creationId xmlns:a16="http://schemas.microsoft.com/office/drawing/2014/main" id="{BA355BF8-3977-2E2A-4E85-641F45A9722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C3D9A94-207A-44F8-4B19-A5C6418ED19A}"/>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187027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988644-0E93-3363-3ED5-F0605CBF028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4ED669B-9116-B294-8072-A35452047B0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4778E6C-54A6-F97D-9E94-9602823C5C7C}"/>
              </a:ext>
            </a:extLst>
          </p:cNvPr>
          <p:cNvSpPr>
            <a:spLocks noGrp="1"/>
          </p:cNvSpPr>
          <p:nvPr>
            <p:ph type="dt" sz="half" idx="10"/>
          </p:nvPr>
        </p:nvSpPr>
        <p:spPr/>
        <p:txBody>
          <a:bodyPr/>
          <a:lstStyle/>
          <a:p>
            <a:fld id="{F88B4CF7-4AF6-4F22-BEAD-2FF1E49FC008}" type="datetimeFigureOut">
              <a:rPr lang="ru-RU" smtClean="0"/>
              <a:t>25.04.2025</a:t>
            </a:fld>
            <a:endParaRPr lang="ru-RU"/>
          </a:p>
        </p:txBody>
      </p:sp>
      <p:sp>
        <p:nvSpPr>
          <p:cNvPr id="5" name="Нижний колонтитул 4">
            <a:extLst>
              <a:ext uri="{FF2B5EF4-FFF2-40B4-BE49-F238E27FC236}">
                <a16:creationId xmlns:a16="http://schemas.microsoft.com/office/drawing/2014/main" id="{35061DC0-E238-6CD3-36D4-F5E0E6D4ECE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182655-82CF-DE05-DD65-ED338ACBADB0}"/>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124411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984D4D-9753-D3A9-E24A-8F26BC8CC46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53DF50E-439B-5297-0538-8D873C366C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10A2CC4-8C45-718E-8748-56850C79BF13}"/>
              </a:ext>
            </a:extLst>
          </p:cNvPr>
          <p:cNvSpPr>
            <a:spLocks noGrp="1"/>
          </p:cNvSpPr>
          <p:nvPr>
            <p:ph type="dt" sz="half" idx="10"/>
          </p:nvPr>
        </p:nvSpPr>
        <p:spPr/>
        <p:txBody>
          <a:bodyPr/>
          <a:lstStyle/>
          <a:p>
            <a:fld id="{F88B4CF7-4AF6-4F22-BEAD-2FF1E49FC008}" type="datetimeFigureOut">
              <a:rPr lang="ru-RU" smtClean="0"/>
              <a:t>25.04.2025</a:t>
            </a:fld>
            <a:endParaRPr lang="ru-RU"/>
          </a:p>
        </p:txBody>
      </p:sp>
      <p:sp>
        <p:nvSpPr>
          <p:cNvPr id="5" name="Нижний колонтитул 4">
            <a:extLst>
              <a:ext uri="{FF2B5EF4-FFF2-40B4-BE49-F238E27FC236}">
                <a16:creationId xmlns:a16="http://schemas.microsoft.com/office/drawing/2014/main" id="{EDEC9CBC-1164-0D6B-3DDE-FCA552C71D9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CFC1296-FFC1-D80C-5F05-236EE181CDC9}"/>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36538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61B36E-A635-31E5-20FC-0A28C044152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B7DA0CE-33EB-ACB6-5D8C-62771B2C697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AC55FB84-3B62-11FC-BADB-0CC331F53E0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D203222-BCF8-BC93-199A-FB0117EA35BF}"/>
              </a:ext>
            </a:extLst>
          </p:cNvPr>
          <p:cNvSpPr>
            <a:spLocks noGrp="1"/>
          </p:cNvSpPr>
          <p:nvPr>
            <p:ph type="dt" sz="half" idx="10"/>
          </p:nvPr>
        </p:nvSpPr>
        <p:spPr/>
        <p:txBody>
          <a:bodyPr/>
          <a:lstStyle/>
          <a:p>
            <a:fld id="{F88B4CF7-4AF6-4F22-BEAD-2FF1E49FC008}" type="datetimeFigureOut">
              <a:rPr lang="ru-RU" smtClean="0"/>
              <a:t>25.04.2025</a:t>
            </a:fld>
            <a:endParaRPr lang="ru-RU"/>
          </a:p>
        </p:txBody>
      </p:sp>
      <p:sp>
        <p:nvSpPr>
          <p:cNvPr id="6" name="Нижний колонтитул 5">
            <a:extLst>
              <a:ext uri="{FF2B5EF4-FFF2-40B4-BE49-F238E27FC236}">
                <a16:creationId xmlns:a16="http://schemas.microsoft.com/office/drawing/2014/main" id="{0AA7554A-E3FF-755B-791D-EA0C4C67E14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D680759-B447-516E-6784-B830157C1107}"/>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3390720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283F4A-7B16-2DD9-D313-E9D893C9DE8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A5B86F8-F692-920D-005E-A59C50210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4CD940E-B132-92E1-2C20-04B44AADE52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5CE11D4-8557-FA7E-D927-71CB8BF0BF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5C9D972-1075-143C-B071-2E1788BDA17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5C52461-0BB6-1488-ECA3-9EE735B77565}"/>
              </a:ext>
            </a:extLst>
          </p:cNvPr>
          <p:cNvSpPr>
            <a:spLocks noGrp="1"/>
          </p:cNvSpPr>
          <p:nvPr>
            <p:ph type="dt" sz="half" idx="10"/>
          </p:nvPr>
        </p:nvSpPr>
        <p:spPr/>
        <p:txBody>
          <a:bodyPr/>
          <a:lstStyle/>
          <a:p>
            <a:fld id="{F88B4CF7-4AF6-4F22-BEAD-2FF1E49FC008}" type="datetimeFigureOut">
              <a:rPr lang="ru-RU" smtClean="0"/>
              <a:t>25.04.2025</a:t>
            </a:fld>
            <a:endParaRPr lang="ru-RU"/>
          </a:p>
        </p:txBody>
      </p:sp>
      <p:sp>
        <p:nvSpPr>
          <p:cNvPr id="8" name="Нижний колонтитул 7">
            <a:extLst>
              <a:ext uri="{FF2B5EF4-FFF2-40B4-BE49-F238E27FC236}">
                <a16:creationId xmlns:a16="http://schemas.microsoft.com/office/drawing/2014/main" id="{04B6AA5F-FFFF-4FA9-5310-67F009D1D70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B473069-0C6C-D3F7-BC81-C6DC0271713D}"/>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29850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35F4A0-94D6-0D4C-C348-EF56CA7A925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03EC721-A186-358E-F85C-D0F77F4499E2}"/>
              </a:ext>
            </a:extLst>
          </p:cNvPr>
          <p:cNvSpPr>
            <a:spLocks noGrp="1"/>
          </p:cNvSpPr>
          <p:nvPr>
            <p:ph type="dt" sz="half" idx="10"/>
          </p:nvPr>
        </p:nvSpPr>
        <p:spPr/>
        <p:txBody>
          <a:bodyPr/>
          <a:lstStyle/>
          <a:p>
            <a:fld id="{F88B4CF7-4AF6-4F22-BEAD-2FF1E49FC008}" type="datetimeFigureOut">
              <a:rPr lang="ru-RU" smtClean="0"/>
              <a:t>25.04.2025</a:t>
            </a:fld>
            <a:endParaRPr lang="ru-RU"/>
          </a:p>
        </p:txBody>
      </p:sp>
      <p:sp>
        <p:nvSpPr>
          <p:cNvPr id="4" name="Нижний колонтитул 3">
            <a:extLst>
              <a:ext uri="{FF2B5EF4-FFF2-40B4-BE49-F238E27FC236}">
                <a16:creationId xmlns:a16="http://schemas.microsoft.com/office/drawing/2014/main" id="{0A6EAB19-BA8F-EBBC-11E3-D375A887F7D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BC69F74-1E52-FF2F-8D0C-62EEC424771B}"/>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247094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52EE020-CA6F-9108-4FF8-26A77D1731A8}"/>
              </a:ext>
            </a:extLst>
          </p:cNvPr>
          <p:cNvSpPr>
            <a:spLocks noGrp="1"/>
          </p:cNvSpPr>
          <p:nvPr>
            <p:ph type="dt" sz="half" idx="10"/>
          </p:nvPr>
        </p:nvSpPr>
        <p:spPr/>
        <p:txBody>
          <a:bodyPr/>
          <a:lstStyle/>
          <a:p>
            <a:fld id="{F88B4CF7-4AF6-4F22-BEAD-2FF1E49FC008}" type="datetimeFigureOut">
              <a:rPr lang="ru-RU" smtClean="0"/>
              <a:t>25.04.2025</a:t>
            </a:fld>
            <a:endParaRPr lang="ru-RU"/>
          </a:p>
        </p:txBody>
      </p:sp>
      <p:sp>
        <p:nvSpPr>
          <p:cNvPr id="3" name="Нижний колонтитул 2">
            <a:extLst>
              <a:ext uri="{FF2B5EF4-FFF2-40B4-BE49-F238E27FC236}">
                <a16:creationId xmlns:a16="http://schemas.microsoft.com/office/drawing/2014/main" id="{C8DB28F2-528A-7DE4-AFCF-8C38E2ADF74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FF57E9B-279D-DACC-2910-C5584558DEBE}"/>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231391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8455E4-588B-0775-6008-828B0A65779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5C47F7F-BCF0-E21A-2815-ADCF7DF78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B3AFC81-F203-EAFC-0025-66C06C636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BAD4733-9180-06BF-F88D-EFAB9D394DA4}"/>
              </a:ext>
            </a:extLst>
          </p:cNvPr>
          <p:cNvSpPr>
            <a:spLocks noGrp="1"/>
          </p:cNvSpPr>
          <p:nvPr>
            <p:ph type="dt" sz="half" idx="10"/>
          </p:nvPr>
        </p:nvSpPr>
        <p:spPr/>
        <p:txBody>
          <a:bodyPr/>
          <a:lstStyle/>
          <a:p>
            <a:fld id="{F88B4CF7-4AF6-4F22-BEAD-2FF1E49FC008}" type="datetimeFigureOut">
              <a:rPr lang="ru-RU" smtClean="0"/>
              <a:t>25.04.2025</a:t>
            </a:fld>
            <a:endParaRPr lang="ru-RU"/>
          </a:p>
        </p:txBody>
      </p:sp>
      <p:sp>
        <p:nvSpPr>
          <p:cNvPr id="6" name="Нижний колонтитул 5">
            <a:extLst>
              <a:ext uri="{FF2B5EF4-FFF2-40B4-BE49-F238E27FC236}">
                <a16:creationId xmlns:a16="http://schemas.microsoft.com/office/drawing/2014/main" id="{53EC1BBB-16DB-F7A9-B6A6-2BCDADFB09A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CF6C7F0-D6BF-4AB3-9BEC-3B0425606C08}"/>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123654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F2DED5-04C7-4AAE-DF4B-39398207261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41EAA2A-1A22-06A7-1C92-EF67D656E4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86676A4-CF17-4211-8EDE-3ED2696B8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EDF13EE-27AF-BDC3-F473-83CB6B67D4DA}"/>
              </a:ext>
            </a:extLst>
          </p:cNvPr>
          <p:cNvSpPr>
            <a:spLocks noGrp="1"/>
          </p:cNvSpPr>
          <p:nvPr>
            <p:ph type="dt" sz="half" idx="10"/>
          </p:nvPr>
        </p:nvSpPr>
        <p:spPr/>
        <p:txBody>
          <a:bodyPr/>
          <a:lstStyle/>
          <a:p>
            <a:fld id="{F88B4CF7-4AF6-4F22-BEAD-2FF1E49FC008}" type="datetimeFigureOut">
              <a:rPr lang="ru-RU" smtClean="0"/>
              <a:t>25.04.2025</a:t>
            </a:fld>
            <a:endParaRPr lang="ru-RU"/>
          </a:p>
        </p:txBody>
      </p:sp>
      <p:sp>
        <p:nvSpPr>
          <p:cNvPr id="6" name="Нижний колонтитул 5">
            <a:extLst>
              <a:ext uri="{FF2B5EF4-FFF2-40B4-BE49-F238E27FC236}">
                <a16:creationId xmlns:a16="http://schemas.microsoft.com/office/drawing/2014/main" id="{F239E47E-6F7E-81A7-C925-1B194492089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9943A82-87B5-7738-E6F4-9A5C3CF96B95}"/>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321730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21F760-EE1A-B1A1-CEC9-9330EF33C4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F49959F-23B6-55D9-353A-FDD49907D1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EA2F3B0-A1C7-E96A-B0AA-5B3D1B7E6F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8B4CF7-4AF6-4F22-BEAD-2FF1E49FC008}" type="datetimeFigureOut">
              <a:rPr lang="ru-RU" smtClean="0"/>
              <a:t>25.04.2025</a:t>
            </a:fld>
            <a:endParaRPr lang="ru-RU"/>
          </a:p>
        </p:txBody>
      </p:sp>
      <p:sp>
        <p:nvSpPr>
          <p:cNvPr id="5" name="Нижний колонтитул 4">
            <a:extLst>
              <a:ext uri="{FF2B5EF4-FFF2-40B4-BE49-F238E27FC236}">
                <a16:creationId xmlns:a16="http://schemas.microsoft.com/office/drawing/2014/main" id="{E09A8AFD-931A-32B7-8484-1510FD869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Номер слайда 5">
            <a:extLst>
              <a:ext uri="{FF2B5EF4-FFF2-40B4-BE49-F238E27FC236}">
                <a16:creationId xmlns:a16="http://schemas.microsoft.com/office/drawing/2014/main" id="{ED858EC8-F0E9-FD89-1484-1F138B393E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03F016-83BD-4E70-8719-6FB82F4E2A47}" type="slidenum">
              <a:rPr lang="ru-RU" smtClean="0"/>
              <a:t>‹#›</a:t>
            </a:fld>
            <a:endParaRPr lang="ru-RU"/>
          </a:p>
        </p:txBody>
      </p:sp>
    </p:spTree>
    <p:extLst>
      <p:ext uri="{BB962C8B-B14F-4D97-AF65-F5344CB8AC3E}">
        <p14:creationId xmlns:p14="http://schemas.microsoft.com/office/powerpoint/2010/main" val="955636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79" userDrawn="1">
          <p15:clr>
            <a:srgbClr val="F26B43"/>
          </p15:clr>
        </p15:guide>
        <p15:guide id="2" pos="3840" userDrawn="1">
          <p15:clr>
            <a:srgbClr val="F26B43"/>
          </p15:clr>
        </p15:guide>
        <p15:guide id="3" pos="5223" userDrawn="1">
          <p15:clr>
            <a:srgbClr val="F26B43"/>
          </p15:clr>
        </p15:guide>
        <p15:guide id="4" orient="horz" pos="1457" userDrawn="1">
          <p15:clr>
            <a:srgbClr val="F26B43"/>
          </p15:clr>
        </p15:guide>
        <p15:guide id="5" orient="horz" pos="2160" userDrawn="1">
          <p15:clr>
            <a:srgbClr val="F26B43"/>
          </p15:clr>
        </p15:guide>
        <p15:guide id="6" orient="horz" pos="2840" userDrawn="1">
          <p15:clr>
            <a:srgbClr val="F26B43"/>
          </p15:clr>
        </p15:guide>
        <p15:guide id="7" orient="horz" pos="459" userDrawn="1">
          <p15:clr>
            <a:srgbClr val="F26B43"/>
          </p15:clr>
        </p15:guide>
        <p15:guide id="8" pos="665" userDrawn="1">
          <p15:clr>
            <a:srgbClr val="F26B43"/>
          </p15:clr>
        </p15:guide>
        <p15:guide id="9" pos="701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warehouse-science.com/book/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9955EB-07EA-A618-5BD6-A23E49C79E1B}"/>
              </a:ext>
            </a:extLst>
          </p:cNvPr>
          <p:cNvSpPr>
            <a:spLocks noGrp="1"/>
          </p:cNvSpPr>
          <p:nvPr>
            <p:ph type="ctrTitle"/>
          </p:nvPr>
        </p:nvSpPr>
        <p:spPr>
          <a:xfrm>
            <a:off x="1524000" y="1751185"/>
            <a:ext cx="9144000" cy="1526830"/>
          </a:xfrm>
        </p:spPr>
        <p:txBody>
          <a:bodyPr>
            <a:spAutoFit/>
          </a:bodyPr>
          <a:lstStyle/>
          <a:p>
            <a:r>
              <a:rPr lang="ru-RU" sz="5000" dirty="0"/>
              <a:t>Оптимальное распределение товаров на складе</a:t>
            </a:r>
          </a:p>
        </p:txBody>
      </p:sp>
      <p:sp>
        <p:nvSpPr>
          <p:cNvPr id="3" name="Подзаголовок 2">
            <a:extLst>
              <a:ext uri="{FF2B5EF4-FFF2-40B4-BE49-F238E27FC236}">
                <a16:creationId xmlns:a16="http://schemas.microsoft.com/office/drawing/2014/main" id="{4F67FEE4-C78F-3821-024E-152305C89E51}"/>
              </a:ext>
            </a:extLst>
          </p:cNvPr>
          <p:cNvSpPr>
            <a:spLocks noGrp="1"/>
          </p:cNvSpPr>
          <p:nvPr>
            <p:ph type="subTitle" idx="1"/>
          </p:nvPr>
        </p:nvSpPr>
        <p:spPr>
          <a:xfrm>
            <a:off x="1060767" y="3947823"/>
            <a:ext cx="6736125" cy="1626151"/>
          </a:xfrm>
        </p:spPr>
        <p:txBody>
          <a:bodyPr>
            <a:spAutoFit/>
          </a:bodyPr>
          <a:lstStyle/>
          <a:p>
            <a:pPr algn="l">
              <a:lnSpc>
                <a:spcPct val="100000"/>
              </a:lnSpc>
            </a:pPr>
            <a:r>
              <a:rPr lang="ru-RU" dirty="0"/>
              <a:t>Выполнил: студент группы ПС–21 очной формы обучения </a:t>
            </a:r>
            <a:r>
              <a:rPr lang="ru-RU" dirty="0" err="1"/>
              <a:t>Яшметов</a:t>
            </a:r>
            <a:r>
              <a:rPr lang="ru-RU" dirty="0"/>
              <a:t> Кирилл Романович</a:t>
            </a:r>
          </a:p>
          <a:p>
            <a:pPr algn="l"/>
            <a:r>
              <a:rPr lang="ru-RU" dirty="0"/>
              <a:t>Руководитель: доцент, кандидат </a:t>
            </a:r>
            <a:r>
              <a:rPr lang="ru-RU" dirty="0" err="1"/>
              <a:t>физ</a:t>
            </a:r>
            <a:r>
              <a:rPr lang="ru-RU" dirty="0"/>
              <a:t>-мат наук</a:t>
            </a:r>
            <a:br>
              <a:rPr lang="ru-RU" dirty="0"/>
            </a:br>
            <a:r>
              <a:rPr lang="ru-RU" dirty="0"/>
              <a:t>Козлов Александр Иванович</a:t>
            </a:r>
          </a:p>
        </p:txBody>
      </p:sp>
    </p:spTree>
    <p:extLst>
      <p:ext uri="{BB962C8B-B14F-4D97-AF65-F5344CB8AC3E}">
        <p14:creationId xmlns:p14="http://schemas.microsoft.com/office/powerpoint/2010/main" val="4040407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D51D08-4E36-3C59-C285-A89819162EA3}"/>
              </a:ext>
            </a:extLst>
          </p:cNvPr>
          <p:cNvSpPr>
            <a:spLocks noGrp="1"/>
          </p:cNvSpPr>
          <p:nvPr>
            <p:ph type="title"/>
          </p:nvPr>
        </p:nvSpPr>
        <p:spPr>
          <a:xfrm>
            <a:off x="1063852" y="739623"/>
            <a:ext cx="10072461" cy="649922"/>
          </a:xfrm>
        </p:spPr>
        <p:txBody>
          <a:bodyPr>
            <a:spAutoFit/>
          </a:bodyPr>
          <a:lstStyle/>
          <a:p>
            <a:r>
              <a:rPr lang="ru-RU" sz="4000" dirty="0"/>
              <a:t>Выбор алгоритма</a:t>
            </a:r>
          </a:p>
        </p:txBody>
      </p:sp>
      <p:pic>
        <p:nvPicPr>
          <p:cNvPr id="12" name="Рисунок 11" descr="Изображение выглядит как шаблон, шов, ткань&#10;&#10;Контент, сгенерированный ИИ, может содержать ошибки.">
            <a:extLst>
              <a:ext uri="{FF2B5EF4-FFF2-40B4-BE49-F238E27FC236}">
                <a16:creationId xmlns:a16="http://schemas.microsoft.com/office/drawing/2014/main" id="{5E50C0DF-21A4-0470-C9D4-70CAF2C92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056" y="1678278"/>
            <a:ext cx="3268494" cy="3268494"/>
          </a:xfrm>
          <a:prstGeom prst="rect">
            <a:avLst/>
          </a:prstGeom>
        </p:spPr>
      </p:pic>
      <p:pic>
        <p:nvPicPr>
          <p:cNvPr id="14" name="Рисунок 13">
            <a:extLst>
              <a:ext uri="{FF2B5EF4-FFF2-40B4-BE49-F238E27FC236}">
                <a16:creationId xmlns:a16="http://schemas.microsoft.com/office/drawing/2014/main" id="{226E0C60-733C-2034-BF5F-DBC663428D2E}"/>
              </a:ext>
            </a:extLst>
          </p:cNvPr>
          <p:cNvPicPr>
            <a:picLocks noChangeAspect="1"/>
          </p:cNvPicPr>
          <p:nvPr/>
        </p:nvPicPr>
        <p:blipFill>
          <a:blip r:embed="rId3"/>
          <a:stretch>
            <a:fillRect/>
          </a:stretch>
        </p:blipFill>
        <p:spPr>
          <a:xfrm>
            <a:off x="1060450" y="1678273"/>
            <a:ext cx="6258582" cy="3268494"/>
          </a:xfrm>
          <a:prstGeom prst="rect">
            <a:avLst/>
          </a:prstGeom>
        </p:spPr>
      </p:pic>
    </p:spTree>
    <p:extLst>
      <p:ext uri="{BB962C8B-B14F-4D97-AF65-F5344CB8AC3E}">
        <p14:creationId xmlns:p14="http://schemas.microsoft.com/office/powerpoint/2010/main" val="462392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79EC4-F600-73AE-8AE2-3FC98C5FC026}"/>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AE8FA83B-C007-B31E-DD71-0D43970FFB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16050" y="1967391"/>
            <a:ext cx="3363405" cy="3061302"/>
          </a:xfrm>
          <a:prstGeom prst="rect">
            <a:avLst/>
          </a:prstGeom>
        </p:spPr>
      </p:pic>
      <p:pic>
        <p:nvPicPr>
          <p:cNvPr id="7" name="Рисунок 6">
            <a:extLst>
              <a:ext uri="{FF2B5EF4-FFF2-40B4-BE49-F238E27FC236}">
                <a16:creationId xmlns:a16="http://schemas.microsoft.com/office/drawing/2014/main" id="{64F6143B-CF67-0218-1AF5-B3462FE356E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12546" y="1665288"/>
            <a:ext cx="3363404" cy="3363404"/>
          </a:xfrm>
          <a:prstGeom prst="rect">
            <a:avLst/>
          </a:prstGeom>
        </p:spPr>
      </p:pic>
      <p:sp>
        <p:nvSpPr>
          <p:cNvPr id="6" name="Заголовок 1">
            <a:extLst>
              <a:ext uri="{FF2B5EF4-FFF2-40B4-BE49-F238E27FC236}">
                <a16:creationId xmlns:a16="http://schemas.microsoft.com/office/drawing/2014/main" id="{D3E1646B-243A-EB4E-CE2C-7BEDFB41047E}"/>
              </a:ext>
            </a:extLst>
          </p:cNvPr>
          <p:cNvSpPr>
            <a:spLocks noGrp="1"/>
          </p:cNvSpPr>
          <p:nvPr>
            <p:ph type="title"/>
          </p:nvPr>
        </p:nvSpPr>
        <p:spPr>
          <a:xfrm>
            <a:off x="1055688" y="728663"/>
            <a:ext cx="6134807" cy="649922"/>
          </a:xfrm>
        </p:spPr>
        <p:txBody>
          <a:bodyPr wrap="square">
            <a:spAutoFit/>
          </a:bodyPr>
          <a:lstStyle/>
          <a:p>
            <a:r>
              <a:rPr lang="ru-RU" sz="4000" dirty="0"/>
              <a:t>Получение данных</a:t>
            </a:r>
          </a:p>
        </p:txBody>
      </p:sp>
      <p:sp>
        <p:nvSpPr>
          <p:cNvPr id="11" name="TextBox 10">
            <a:extLst>
              <a:ext uri="{FF2B5EF4-FFF2-40B4-BE49-F238E27FC236}">
                <a16:creationId xmlns:a16="http://schemas.microsoft.com/office/drawing/2014/main" id="{AA06CA6B-2888-7A25-055E-091B7FECFE08}"/>
              </a:ext>
            </a:extLst>
          </p:cNvPr>
          <p:cNvSpPr txBox="1"/>
          <p:nvPr/>
        </p:nvSpPr>
        <p:spPr>
          <a:xfrm>
            <a:off x="1746435" y="1967391"/>
            <a:ext cx="2026067" cy="830997"/>
          </a:xfrm>
          <a:prstGeom prst="rect">
            <a:avLst/>
          </a:prstGeom>
          <a:noFill/>
        </p:spPr>
        <p:txBody>
          <a:bodyPr wrap="none" rtlCol="0">
            <a:spAutoFit/>
          </a:bodyPr>
          <a:lstStyle/>
          <a:p>
            <a:r>
              <a:rPr lang="ru-RU" sz="1600" dirty="0"/>
              <a:t>Заказы:	</a:t>
            </a:r>
            <a:r>
              <a:rPr lang="en-US" sz="1600" dirty="0">
                <a:solidFill>
                  <a:srgbClr val="404040"/>
                </a:solidFill>
                <a:latin typeface="DeepSeek-CJK-patch"/>
              </a:rPr>
              <a:t>{</a:t>
            </a:r>
            <a:r>
              <a:rPr lang="en-US" sz="1600" b="0" i="0" dirty="0">
                <a:solidFill>
                  <a:srgbClr val="404040"/>
                </a:solidFill>
                <a:effectLst/>
                <a:latin typeface="DeepSeek-CJK-patch"/>
              </a:rPr>
              <a:t>A, B, </a:t>
            </a:r>
            <a:r>
              <a:rPr lang="en-US" sz="1600" dirty="0">
                <a:solidFill>
                  <a:srgbClr val="404040"/>
                </a:solidFill>
                <a:latin typeface="DeepSeek-CJK-patch"/>
              </a:rPr>
              <a:t>D</a:t>
            </a:r>
            <a:r>
              <a:rPr lang="en-US" sz="1600" b="0" i="0" dirty="0">
                <a:solidFill>
                  <a:srgbClr val="404040"/>
                </a:solidFill>
                <a:effectLst/>
                <a:latin typeface="DeepSeek-CJK-patch"/>
              </a:rPr>
              <a:t>, </a:t>
            </a:r>
            <a:r>
              <a:rPr lang="en-US" sz="1600" dirty="0">
                <a:solidFill>
                  <a:srgbClr val="404040"/>
                </a:solidFill>
                <a:latin typeface="DeepSeek-CJK-patch"/>
              </a:rPr>
              <a:t>F},</a:t>
            </a:r>
          </a:p>
          <a:p>
            <a:r>
              <a:rPr lang="en-US" sz="1600" dirty="0">
                <a:solidFill>
                  <a:srgbClr val="404040"/>
                </a:solidFill>
                <a:latin typeface="DeepSeek-CJK-patch"/>
              </a:rPr>
              <a:t>	{</a:t>
            </a:r>
            <a:r>
              <a:rPr lang="en-US" sz="1600" b="0" i="0" dirty="0">
                <a:solidFill>
                  <a:srgbClr val="404040"/>
                </a:solidFill>
                <a:effectLst/>
                <a:latin typeface="DeepSeek-CJK-patch"/>
              </a:rPr>
              <a:t>A, D},</a:t>
            </a:r>
          </a:p>
          <a:p>
            <a:r>
              <a:rPr lang="en-US" sz="1600" dirty="0">
                <a:solidFill>
                  <a:srgbClr val="404040"/>
                </a:solidFill>
                <a:latin typeface="DeepSeek-CJK-patch"/>
              </a:rPr>
              <a:t>	{</a:t>
            </a:r>
            <a:r>
              <a:rPr lang="en-US" sz="1600" b="0" i="0" dirty="0">
                <a:solidFill>
                  <a:srgbClr val="404040"/>
                </a:solidFill>
                <a:effectLst/>
                <a:latin typeface="DeepSeek-CJK-patch"/>
              </a:rPr>
              <a:t>C, D, E}</a:t>
            </a:r>
            <a:endParaRPr lang="ru-RU" sz="1600" dirty="0"/>
          </a:p>
        </p:txBody>
      </p:sp>
    </p:spTree>
    <p:extLst>
      <p:ext uri="{BB962C8B-B14F-4D97-AF65-F5344CB8AC3E}">
        <p14:creationId xmlns:p14="http://schemas.microsoft.com/office/powerpoint/2010/main" val="3977552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862DF-8777-84C0-017F-882ACA5248B5}"/>
            </a:ext>
          </a:extLst>
        </p:cNvPr>
        <p:cNvGrpSpPr/>
        <p:nvPr/>
      </p:nvGrpSpPr>
      <p:grpSpPr>
        <a:xfrm>
          <a:off x="0" y="0"/>
          <a:ext cx="0" cy="0"/>
          <a:chOff x="0" y="0"/>
          <a:chExt cx="0" cy="0"/>
        </a:xfrm>
      </p:grpSpPr>
      <p:pic>
        <p:nvPicPr>
          <p:cNvPr id="7" name="Рисунок 6">
            <a:extLst>
              <a:ext uri="{FF2B5EF4-FFF2-40B4-BE49-F238E27FC236}">
                <a16:creationId xmlns:a16="http://schemas.microsoft.com/office/drawing/2014/main" id="{CA8A59A7-AC94-722C-7BED-033845B790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12544" y="1665288"/>
            <a:ext cx="3363404" cy="3363404"/>
          </a:xfrm>
          <a:prstGeom prst="rect">
            <a:avLst/>
          </a:prstGeom>
        </p:spPr>
      </p:pic>
      <p:sp>
        <p:nvSpPr>
          <p:cNvPr id="2" name="Заголовок 1">
            <a:extLst>
              <a:ext uri="{FF2B5EF4-FFF2-40B4-BE49-F238E27FC236}">
                <a16:creationId xmlns:a16="http://schemas.microsoft.com/office/drawing/2014/main" id="{84F8814D-713C-5612-9EDF-12311BFE1CB3}"/>
              </a:ext>
            </a:extLst>
          </p:cNvPr>
          <p:cNvSpPr>
            <a:spLocks noGrp="1"/>
          </p:cNvSpPr>
          <p:nvPr>
            <p:ph type="title"/>
          </p:nvPr>
        </p:nvSpPr>
        <p:spPr>
          <a:xfrm>
            <a:off x="1055688" y="728663"/>
            <a:ext cx="6134807" cy="649922"/>
          </a:xfrm>
        </p:spPr>
        <p:txBody>
          <a:bodyPr wrap="square">
            <a:spAutoFit/>
          </a:bodyPr>
          <a:lstStyle/>
          <a:p>
            <a:r>
              <a:rPr lang="ru-RU" sz="4000" dirty="0"/>
              <a:t>Получение данных</a:t>
            </a:r>
          </a:p>
        </p:txBody>
      </p:sp>
      <p:pic>
        <p:nvPicPr>
          <p:cNvPr id="6" name="Рисунок 5">
            <a:extLst>
              <a:ext uri="{FF2B5EF4-FFF2-40B4-BE49-F238E27FC236}">
                <a16:creationId xmlns:a16="http://schemas.microsoft.com/office/drawing/2014/main" id="{A9C77BDE-D4E3-3A72-9035-0EB60E5D0F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16050" y="1967391"/>
            <a:ext cx="3363405" cy="3061302"/>
          </a:xfrm>
          <a:prstGeom prst="rect">
            <a:avLst/>
          </a:prstGeom>
        </p:spPr>
      </p:pic>
      <p:sp>
        <p:nvSpPr>
          <p:cNvPr id="8" name="TextBox 7">
            <a:extLst>
              <a:ext uri="{FF2B5EF4-FFF2-40B4-BE49-F238E27FC236}">
                <a16:creationId xmlns:a16="http://schemas.microsoft.com/office/drawing/2014/main" id="{61604E7A-24BB-29D0-0D18-17A63A66FC45}"/>
              </a:ext>
            </a:extLst>
          </p:cNvPr>
          <p:cNvSpPr txBox="1"/>
          <p:nvPr/>
        </p:nvSpPr>
        <p:spPr>
          <a:xfrm>
            <a:off x="1746435" y="1967391"/>
            <a:ext cx="2026067" cy="830997"/>
          </a:xfrm>
          <a:prstGeom prst="rect">
            <a:avLst/>
          </a:prstGeom>
          <a:noFill/>
        </p:spPr>
        <p:txBody>
          <a:bodyPr wrap="none" rtlCol="0">
            <a:spAutoFit/>
          </a:bodyPr>
          <a:lstStyle/>
          <a:p>
            <a:r>
              <a:rPr lang="ru-RU" sz="1600" dirty="0"/>
              <a:t>Заказы:	</a:t>
            </a:r>
            <a:r>
              <a:rPr lang="en-US" sz="1600" dirty="0">
                <a:solidFill>
                  <a:srgbClr val="404040"/>
                </a:solidFill>
                <a:latin typeface="DeepSeek-CJK-patch"/>
              </a:rPr>
              <a:t>{</a:t>
            </a:r>
            <a:r>
              <a:rPr lang="en-US" sz="1600" b="0" i="0" dirty="0">
                <a:solidFill>
                  <a:srgbClr val="404040"/>
                </a:solidFill>
                <a:effectLst/>
                <a:latin typeface="DeepSeek-CJK-patch"/>
              </a:rPr>
              <a:t>A, B, </a:t>
            </a:r>
            <a:r>
              <a:rPr lang="en-US" sz="1600" dirty="0">
                <a:solidFill>
                  <a:srgbClr val="404040"/>
                </a:solidFill>
                <a:latin typeface="DeepSeek-CJK-patch"/>
              </a:rPr>
              <a:t>D</a:t>
            </a:r>
            <a:r>
              <a:rPr lang="en-US" sz="1600" b="0" i="0" dirty="0">
                <a:solidFill>
                  <a:srgbClr val="404040"/>
                </a:solidFill>
                <a:effectLst/>
                <a:latin typeface="DeepSeek-CJK-patch"/>
              </a:rPr>
              <a:t>, </a:t>
            </a:r>
            <a:r>
              <a:rPr lang="en-US" sz="1600" dirty="0">
                <a:solidFill>
                  <a:srgbClr val="404040"/>
                </a:solidFill>
                <a:latin typeface="DeepSeek-CJK-patch"/>
              </a:rPr>
              <a:t>F},</a:t>
            </a:r>
          </a:p>
          <a:p>
            <a:r>
              <a:rPr lang="en-US" sz="1600" dirty="0">
                <a:solidFill>
                  <a:srgbClr val="404040"/>
                </a:solidFill>
                <a:latin typeface="DeepSeek-CJK-patch"/>
              </a:rPr>
              <a:t>	{</a:t>
            </a:r>
            <a:r>
              <a:rPr lang="en-US" sz="1600" b="0" i="0" dirty="0">
                <a:solidFill>
                  <a:srgbClr val="404040"/>
                </a:solidFill>
                <a:effectLst/>
                <a:latin typeface="DeepSeek-CJK-patch"/>
              </a:rPr>
              <a:t>A, D},</a:t>
            </a:r>
          </a:p>
          <a:p>
            <a:r>
              <a:rPr lang="en-US" sz="1600" dirty="0">
                <a:solidFill>
                  <a:srgbClr val="404040"/>
                </a:solidFill>
                <a:latin typeface="DeepSeek-CJK-patch"/>
              </a:rPr>
              <a:t>	{</a:t>
            </a:r>
            <a:r>
              <a:rPr lang="en-US" sz="1600" b="0" i="0" dirty="0">
                <a:solidFill>
                  <a:srgbClr val="404040"/>
                </a:solidFill>
                <a:effectLst/>
                <a:latin typeface="DeepSeek-CJK-patch"/>
              </a:rPr>
              <a:t>C, D, E}</a:t>
            </a:r>
            <a:endParaRPr lang="ru-RU" sz="1600" dirty="0"/>
          </a:p>
        </p:txBody>
      </p:sp>
    </p:spTree>
    <p:extLst>
      <p:ext uri="{BB962C8B-B14F-4D97-AF65-F5344CB8AC3E}">
        <p14:creationId xmlns:p14="http://schemas.microsoft.com/office/powerpoint/2010/main" val="3879659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D3B00-AEBA-0EA7-AF6A-D9ED8A5C61A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D80411-5937-1030-FAB6-E0A77DEBE5B2}"/>
              </a:ext>
            </a:extLst>
          </p:cNvPr>
          <p:cNvSpPr>
            <a:spLocks noGrp="1"/>
          </p:cNvSpPr>
          <p:nvPr>
            <p:ph type="title"/>
          </p:nvPr>
        </p:nvSpPr>
        <p:spPr>
          <a:xfrm>
            <a:off x="1063852" y="739623"/>
            <a:ext cx="10072461" cy="649922"/>
          </a:xfrm>
        </p:spPr>
        <p:txBody>
          <a:bodyPr>
            <a:spAutoFit/>
          </a:bodyPr>
          <a:lstStyle/>
          <a:p>
            <a:r>
              <a:rPr lang="ru-RU" sz="4000" dirty="0"/>
              <a:t>Генетические алгоритмы</a:t>
            </a:r>
          </a:p>
        </p:txBody>
      </p:sp>
      <p:sp>
        <p:nvSpPr>
          <p:cNvPr id="6" name="Текст 2">
            <a:extLst>
              <a:ext uri="{FF2B5EF4-FFF2-40B4-BE49-F238E27FC236}">
                <a16:creationId xmlns:a16="http://schemas.microsoft.com/office/drawing/2014/main" id="{CB535CEC-52AF-3A31-71C0-9490E940B381}"/>
              </a:ext>
            </a:extLst>
          </p:cNvPr>
          <p:cNvSpPr txBox="1">
            <a:spLocks/>
          </p:cNvSpPr>
          <p:nvPr/>
        </p:nvSpPr>
        <p:spPr>
          <a:xfrm>
            <a:off x="1416051" y="1665288"/>
            <a:ext cx="9359900" cy="420057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ru-RU" b="1" dirty="0"/>
              <a:t>Генетический алгоритм </a:t>
            </a:r>
            <a:r>
              <a:rPr lang="ru-RU" dirty="0"/>
              <a:t>- процесс, имитирующий биологическую эволюцию для поиска наилучшего решения</a:t>
            </a:r>
            <a:endParaRPr lang="en-US" dirty="0"/>
          </a:p>
          <a:p>
            <a:pPr marL="0" indent="0">
              <a:spcAft>
                <a:spcPts val="600"/>
              </a:spcAft>
              <a:buNone/>
            </a:pPr>
            <a:r>
              <a:rPr lang="ru-RU" b="1" dirty="0"/>
              <a:t>Хромосома</a:t>
            </a:r>
            <a:r>
              <a:rPr lang="ru-RU" dirty="0"/>
              <a:t> – одно решение задачи, закодированное в удобном для алгоритма виде</a:t>
            </a:r>
          </a:p>
          <a:p>
            <a:pPr marL="0" indent="0">
              <a:spcAft>
                <a:spcPts val="600"/>
              </a:spcAft>
              <a:buNone/>
            </a:pPr>
            <a:r>
              <a:rPr lang="ru-RU" b="1" dirty="0"/>
              <a:t>Популяция</a:t>
            </a:r>
            <a:r>
              <a:rPr lang="ru-RU" dirty="0"/>
              <a:t> - это множество решений (хромосом), которые конкурируют между собой</a:t>
            </a:r>
          </a:p>
          <a:p>
            <a:pPr marL="0" indent="0">
              <a:spcAft>
                <a:spcPts val="600"/>
              </a:spcAft>
              <a:buNone/>
            </a:pPr>
            <a:r>
              <a:rPr lang="ru-RU" b="1" dirty="0"/>
              <a:t>Фитнес функция </a:t>
            </a:r>
            <a:r>
              <a:rPr lang="ru-RU" dirty="0"/>
              <a:t>оценивает, насколько хромосома хороша. Чем лучше решение, тем выше фитнес</a:t>
            </a:r>
          </a:p>
        </p:txBody>
      </p:sp>
    </p:spTree>
    <p:extLst>
      <p:ext uri="{BB962C8B-B14F-4D97-AF65-F5344CB8AC3E}">
        <p14:creationId xmlns:p14="http://schemas.microsoft.com/office/powerpoint/2010/main" val="2320027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6FBC2-1138-E0EF-71AE-788C91C341DE}"/>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CB7CE62A-451C-D6FE-6DA3-F03C5042B2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65226" y="119686"/>
            <a:ext cx="7896390" cy="6475192"/>
          </a:xfrm>
          <a:prstGeom prst="rect">
            <a:avLst/>
          </a:prstGeom>
        </p:spPr>
      </p:pic>
    </p:spTree>
    <p:extLst>
      <p:ext uri="{BB962C8B-B14F-4D97-AF65-F5344CB8AC3E}">
        <p14:creationId xmlns:p14="http://schemas.microsoft.com/office/powerpoint/2010/main" val="266274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D48BF-CF27-03CD-B040-A746F937E6D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095BD9-1752-4F6D-5C68-A90D4A38FEA2}"/>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1</a:t>
            </a:r>
          </a:p>
        </p:txBody>
      </p:sp>
      <p:pic>
        <p:nvPicPr>
          <p:cNvPr id="4" name="Рисунок 3">
            <a:extLst>
              <a:ext uri="{FF2B5EF4-FFF2-40B4-BE49-F238E27FC236}">
                <a16:creationId xmlns:a16="http://schemas.microsoft.com/office/drawing/2014/main" id="{1A7F9CB3-B297-1C94-1E20-9741864096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1872" y="1665288"/>
            <a:ext cx="3488256" cy="3582820"/>
          </a:xfrm>
          <a:prstGeom prst="rect">
            <a:avLst/>
          </a:prstGeom>
        </p:spPr>
      </p:pic>
    </p:spTree>
    <p:extLst>
      <p:ext uri="{BB962C8B-B14F-4D97-AF65-F5344CB8AC3E}">
        <p14:creationId xmlns:p14="http://schemas.microsoft.com/office/powerpoint/2010/main" val="267767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6F2E4-2794-2997-0407-BAFE90968DF4}"/>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2375B4-F692-DBE8-A9EE-D95EF0CC25C1}"/>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1</a:t>
            </a:r>
          </a:p>
        </p:txBody>
      </p:sp>
      <p:pic>
        <p:nvPicPr>
          <p:cNvPr id="6" name="Рисунок 5">
            <a:extLst>
              <a:ext uri="{FF2B5EF4-FFF2-40B4-BE49-F238E27FC236}">
                <a16:creationId xmlns:a16="http://schemas.microsoft.com/office/drawing/2014/main" id="{D3DEC757-D3AA-FBF2-BAB3-93F8444D088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37669" y="1676410"/>
            <a:ext cx="3338281" cy="3038434"/>
          </a:xfrm>
          <a:prstGeom prst="rect">
            <a:avLst/>
          </a:prstGeom>
        </p:spPr>
      </p:pic>
      <p:sp>
        <p:nvSpPr>
          <p:cNvPr id="3" name="Текст 2">
            <a:extLst>
              <a:ext uri="{FF2B5EF4-FFF2-40B4-BE49-F238E27FC236}">
                <a16:creationId xmlns:a16="http://schemas.microsoft.com/office/drawing/2014/main" id="{9B263AAA-64AB-D2FF-C188-BD3610EA2B9A}"/>
              </a:ext>
            </a:extLst>
          </p:cNvPr>
          <p:cNvSpPr txBox="1">
            <a:spLocks/>
          </p:cNvSpPr>
          <p:nvPr/>
        </p:nvSpPr>
        <p:spPr>
          <a:xfrm>
            <a:off x="1416050" y="1676410"/>
            <a:ext cx="6174070" cy="183127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B, C, D, E, F],</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[B, A, F, C, E, D],</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[B, A, D, C, F, E].</a:t>
            </a:r>
            <a:endParaRPr lang="ru-RU" sz="2400" dirty="0">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9357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CD60D-55BF-068F-969C-D6039FB625C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320B74-2CA3-1C04-C29B-7367558AAD11}"/>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1</a:t>
            </a:r>
          </a:p>
        </p:txBody>
      </p:sp>
      <p:pic>
        <p:nvPicPr>
          <p:cNvPr id="5" name="Рисунок 4">
            <a:extLst>
              <a:ext uri="{FF2B5EF4-FFF2-40B4-BE49-F238E27FC236}">
                <a16:creationId xmlns:a16="http://schemas.microsoft.com/office/drawing/2014/main" id="{C490A48F-3E21-4B91-3107-A5F21173C1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48585" y="1665288"/>
            <a:ext cx="3327365" cy="3954981"/>
          </a:xfrm>
          <a:prstGeom prst="rect">
            <a:avLst/>
          </a:prstGeom>
        </p:spPr>
      </p:pic>
      <p:pic>
        <p:nvPicPr>
          <p:cNvPr id="6" name="Рисунок 5">
            <a:extLst>
              <a:ext uri="{FF2B5EF4-FFF2-40B4-BE49-F238E27FC236}">
                <a16:creationId xmlns:a16="http://schemas.microsoft.com/office/drawing/2014/main" id="{CC1239C7-B6EF-4235-CF94-1663738999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16050" y="2581835"/>
            <a:ext cx="3338281" cy="3038434"/>
          </a:xfrm>
          <a:prstGeom prst="rect">
            <a:avLst/>
          </a:prstGeom>
        </p:spPr>
      </p:pic>
    </p:spTree>
    <p:extLst>
      <p:ext uri="{BB962C8B-B14F-4D97-AF65-F5344CB8AC3E}">
        <p14:creationId xmlns:p14="http://schemas.microsoft.com/office/powerpoint/2010/main" val="4177280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5428F-7364-71D3-5ED8-0A655E7714C1}"/>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3FE09F-B3AB-B0D2-9500-0590D6773ABB}"/>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pic>
        <p:nvPicPr>
          <p:cNvPr id="3" name="Рисунок 2">
            <a:extLst>
              <a:ext uri="{FF2B5EF4-FFF2-40B4-BE49-F238E27FC236}">
                <a16:creationId xmlns:a16="http://schemas.microsoft.com/office/drawing/2014/main" id="{3380AEC4-F3CF-1983-35ED-35C5D2C126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13993" y="1665288"/>
            <a:ext cx="4164013" cy="3813940"/>
          </a:xfrm>
          <a:prstGeom prst="rect">
            <a:avLst/>
          </a:prstGeom>
        </p:spPr>
      </p:pic>
    </p:spTree>
    <p:extLst>
      <p:ext uri="{BB962C8B-B14F-4D97-AF65-F5344CB8AC3E}">
        <p14:creationId xmlns:p14="http://schemas.microsoft.com/office/powerpoint/2010/main" val="2934489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E70B0-0FAB-13A9-EC22-F5F8209465F0}"/>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DC8FB61D-9CD3-80C9-6BAD-487159729D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65226" y="119686"/>
            <a:ext cx="7896390" cy="6475192"/>
          </a:xfrm>
          <a:prstGeom prst="rect">
            <a:avLst/>
          </a:prstGeom>
        </p:spPr>
      </p:pic>
    </p:spTree>
    <p:extLst>
      <p:ext uri="{BB962C8B-B14F-4D97-AF65-F5344CB8AC3E}">
        <p14:creationId xmlns:p14="http://schemas.microsoft.com/office/powerpoint/2010/main" val="339576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3DABDE-1979-0E88-26E9-520CE9939154}"/>
              </a:ext>
            </a:extLst>
          </p:cNvPr>
          <p:cNvSpPr>
            <a:spLocks noGrp="1"/>
          </p:cNvSpPr>
          <p:nvPr>
            <p:ph type="title"/>
          </p:nvPr>
        </p:nvSpPr>
        <p:spPr>
          <a:xfrm>
            <a:off x="1063852" y="738602"/>
            <a:ext cx="10080625" cy="649922"/>
          </a:xfrm>
        </p:spPr>
        <p:txBody>
          <a:bodyPr>
            <a:spAutoFit/>
          </a:bodyPr>
          <a:lstStyle/>
          <a:p>
            <a:r>
              <a:rPr lang="ru-RU" sz="4000" dirty="0"/>
              <a:t>Формулировка задачи</a:t>
            </a:r>
          </a:p>
        </p:txBody>
      </p:sp>
      <p:sp>
        <p:nvSpPr>
          <p:cNvPr id="3" name="Объект 2">
            <a:extLst>
              <a:ext uri="{FF2B5EF4-FFF2-40B4-BE49-F238E27FC236}">
                <a16:creationId xmlns:a16="http://schemas.microsoft.com/office/drawing/2014/main" id="{1B931CA5-7026-0B76-A8C7-C1EDB1DE4BF5}"/>
              </a:ext>
            </a:extLst>
          </p:cNvPr>
          <p:cNvSpPr>
            <a:spLocks noGrp="1"/>
          </p:cNvSpPr>
          <p:nvPr>
            <p:ph idx="1"/>
          </p:nvPr>
        </p:nvSpPr>
        <p:spPr>
          <a:xfrm>
            <a:off x="1416050" y="1665288"/>
            <a:ext cx="6020230" cy="3732368"/>
          </a:xfrm>
        </p:spPr>
        <p:txBody>
          <a:bodyPr>
            <a:spAutoFit/>
          </a:bodyPr>
          <a:lstStyle/>
          <a:p>
            <a:pPr marL="0" indent="0">
              <a:lnSpc>
                <a:spcPct val="110000"/>
              </a:lnSpc>
              <a:buNone/>
            </a:pPr>
            <a:r>
              <a:rPr lang="ru-RU" sz="2400" dirty="0"/>
              <a:t>Имеется склад и список заказов. </a:t>
            </a:r>
            <a:br>
              <a:rPr lang="ru-RU" sz="2400" dirty="0"/>
            </a:br>
            <a:r>
              <a:rPr lang="ru-RU" sz="2400" dirty="0"/>
              <a:t>Нужно автоматизировать нахождение оптимального размещения товаров </a:t>
            </a:r>
            <a:br>
              <a:rPr lang="ru-RU" sz="2400" dirty="0"/>
            </a:br>
            <a:r>
              <a:rPr lang="ru-RU" sz="2400" dirty="0"/>
              <a:t>на складе и поиск маршрута для сбора товаров в заказ. Оптимальным размещением товаров считается размещение, при котором для текущего списка заказов заказы соберутся быстрее всего.</a:t>
            </a:r>
          </a:p>
        </p:txBody>
      </p:sp>
      <p:pic>
        <p:nvPicPr>
          <p:cNvPr id="8" name="Рисунок 7">
            <a:extLst>
              <a:ext uri="{FF2B5EF4-FFF2-40B4-BE49-F238E27FC236}">
                <a16:creationId xmlns:a16="http://schemas.microsoft.com/office/drawing/2014/main" id="{A5F21815-7C6C-6628-2B0F-BC831B8CB6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866839" y="1694995"/>
            <a:ext cx="3269473" cy="4297302"/>
          </a:xfrm>
          <a:prstGeom prst="rect">
            <a:avLst/>
          </a:prstGeom>
        </p:spPr>
      </p:pic>
    </p:spTree>
    <p:extLst>
      <p:ext uri="{BB962C8B-B14F-4D97-AF65-F5344CB8AC3E}">
        <p14:creationId xmlns:p14="http://schemas.microsoft.com/office/powerpoint/2010/main" val="3126516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75FE2-79FC-CA50-3A32-7AD6D39BF10B}"/>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BC4B09-B47B-6679-740E-3F800CBAA247}"/>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pic>
        <p:nvPicPr>
          <p:cNvPr id="5" name="Рисунок 4">
            <a:extLst>
              <a:ext uri="{FF2B5EF4-FFF2-40B4-BE49-F238E27FC236}">
                <a16:creationId xmlns:a16="http://schemas.microsoft.com/office/drawing/2014/main" id="{6E1EE091-53D6-45D4-9B2A-0471B34F9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680" y="1665288"/>
            <a:ext cx="4241270" cy="3860317"/>
          </a:xfrm>
          <a:prstGeom prst="rect">
            <a:avLst/>
          </a:prstGeom>
        </p:spPr>
      </p:pic>
      <p:sp>
        <p:nvSpPr>
          <p:cNvPr id="6" name="TextBox 5">
            <a:extLst>
              <a:ext uri="{FF2B5EF4-FFF2-40B4-BE49-F238E27FC236}">
                <a16:creationId xmlns:a16="http://schemas.microsoft.com/office/drawing/2014/main" id="{C07A957D-316B-73EB-8FB5-3534D063E7E3}"/>
              </a:ext>
            </a:extLst>
          </p:cNvPr>
          <p:cNvSpPr txBox="1"/>
          <p:nvPr/>
        </p:nvSpPr>
        <p:spPr>
          <a:xfrm>
            <a:off x="1416050" y="1666657"/>
            <a:ext cx="3399649" cy="1200329"/>
          </a:xfrm>
          <a:prstGeom prst="rect">
            <a:avLst/>
          </a:prstGeom>
          <a:noFill/>
        </p:spPr>
        <p:txBody>
          <a:bodyPr wrap="none" rtlCol="0">
            <a:spAutoFit/>
          </a:bodyPr>
          <a:lstStyle/>
          <a:p>
            <a:r>
              <a:rPr lang="ru-RU" sz="2400" dirty="0">
                <a:latin typeface="+mj-lt"/>
              </a:rPr>
              <a:t>Заказы:	</a:t>
            </a:r>
            <a:r>
              <a:rPr lang="en-US" sz="2400" dirty="0">
                <a:solidFill>
                  <a:srgbClr val="404040"/>
                </a:solidFill>
                <a:latin typeface="+mj-lt"/>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p>
          <a:p>
            <a:r>
              <a:rPr lang="en-US" sz="2400" dirty="0">
                <a:solidFill>
                  <a:srgbClr val="404040"/>
                </a:solidFill>
                <a:latin typeface="+mj-lt"/>
              </a:rPr>
              <a:t>		{</a:t>
            </a:r>
            <a:r>
              <a:rPr lang="en-US" sz="2400" b="0" i="0" dirty="0">
                <a:solidFill>
                  <a:srgbClr val="404040"/>
                </a:solidFill>
                <a:effectLst/>
                <a:latin typeface="+mj-lt"/>
              </a:rPr>
              <a:t>A, D},</a:t>
            </a:r>
          </a:p>
          <a:p>
            <a:r>
              <a:rPr lang="en-US" sz="2400" dirty="0">
                <a:solidFill>
                  <a:srgbClr val="404040"/>
                </a:solidFill>
                <a:latin typeface="+mj-lt"/>
              </a:rPr>
              <a:t>		{</a:t>
            </a:r>
            <a:r>
              <a:rPr lang="en-US" sz="2400" b="0" i="0" dirty="0">
                <a:solidFill>
                  <a:srgbClr val="404040"/>
                </a:solidFill>
                <a:effectLst/>
                <a:latin typeface="+mj-lt"/>
              </a:rPr>
              <a:t>C, D, E}</a:t>
            </a:r>
            <a:endParaRPr lang="ru-RU" sz="2400" dirty="0">
              <a:latin typeface="+mj-lt"/>
            </a:endParaRPr>
          </a:p>
        </p:txBody>
      </p:sp>
      <p:sp>
        <p:nvSpPr>
          <p:cNvPr id="7" name="Текст 2">
            <a:extLst>
              <a:ext uri="{FF2B5EF4-FFF2-40B4-BE49-F238E27FC236}">
                <a16:creationId xmlns:a16="http://schemas.microsoft.com/office/drawing/2014/main" id="{CE92F924-1132-903C-E4E7-35FB0A2F0A11}"/>
              </a:ext>
            </a:extLst>
          </p:cNvPr>
          <p:cNvSpPr txBox="1">
            <a:spLocks/>
          </p:cNvSpPr>
          <p:nvPr/>
        </p:nvSpPr>
        <p:spPr>
          <a:xfrm>
            <a:off x="1416050" y="2985257"/>
            <a:ext cx="3792444" cy="238526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fitness([</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 = 1 / 39</a:t>
            </a:r>
          </a:p>
          <a:p>
            <a:pPr marL="0" indent="0">
              <a:lnSpc>
                <a:spcPct val="100000"/>
              </a:lnSpc>
              <a:spcBef>
                <a:spcPts val="0"/>
              </a:spcBef>
              <a:buNone/>
            </a:pPr>
            <a:r>
              <a:rPr lang="en-US" sz="2400" dirty="0">
                <a:ea typeface="Calibri" panose="020F0502020204030204" pitchFamily="34" charset="0"/>
                <a:cs typeface="Calibri" panose="020F0502020204030204" pitchFamily="34" charset="0"/>
              </a:rPr>
              <a:t>fitness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 = 1 / 39</a:t>
            </a:r>
          </a:p>
          <a:p>
            <a:pPr marL="0" indent="0">
              <a:lnSpc>
                <a:spcPct val="100000"/>
              </a:lnSpc>
              <a:spcBef>
                <a:spcPts val="0"/>
              </a:spcBef>
              <a:buNone/>
            </a:pPr>
            <a:r>
              <a:rPr lang="en-US" sz="2400" dirty="0">
                <a:ea typeface="Calibri" panose="020F0502020204030204" pitchFamily="34" charset="0"/>
                <a:cs typeface="Calibri" panose="020F0502020204030204" pitchFamily="34" charset="0"/>
              </a:rPr>
              <a:t>fitness(</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D</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B,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 = 1 / 49</a:t>
            </a:r>
          </a:p>
          <a:p>
            <a:pPr marL="0" indent="0">
              <a:lnSpc>
                <a:spcPct val="100000"/>
              </a:lnSpc>
              <a:spcBef>
                <a:spcPts val="0"/>
              </a:spcBef>
              <a:buNone/>
            </a:pPr>
            <a:r>
              <a:rPr lang="en-US" sz="2400" dirty="0">
                <a:ea typeface="Calibri" panose="020F0502020204030204" pitchFamily="34" charset="0"/>
                <a:cs typeface="Calibri" panose="020F0502020204030204" pitchFamily="34" charset="0"/>
              </a:rPr>
              <a:t>fitness(</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 = 1 / 39</a:t>
            </a:r>
          </a:p>
          <a:p>
            <a:pPr marL="0" indent="0">
              <a:lnSpc>
                <a:spcPct val="100000"/>
              </a:lnSpc>
              <a:spcBef>
                <a:spcPts val="0"/>
              </a:spcBef>
              <a:buNone/>
            </a:pPr>
            <a:r>
              <a:rPr lang="en-US" sz="2400" dirty="0">
                <a:ea typeface="Calibri" panose="020F0502020204030204" pitchFamily="34" charset="0"/>
                <a:cs typeface="Calibri" panose="020F0502020204030204" pitchFamily="34" charset="0"/>
              </a:rPr>
              <a:t>Fitness(</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 = 1 / 39</a:t>
            </a:r>
            <a:endParaRPr lang="ru-RU" sz="2400" dirty="0">
              <a:effectLst/>
              <a:latin typeface="+mj-lt"/>
              <a:ea typeface="Calibri" panose="020F0502020204030204" pitchFamily="34" charset="0"/>
              <a:cs typeface="Calibri" panose="020F0502020204030204" pitchFamily="34" charset="0"/>
            </a:endParaRPr>
          </a:p>
        </p:txBody>
      </p:sp>
      <p:cxnSp>
        <p:nvCxnSpPr>
          <p:cNvPr id="12" name="Прямая соединительная линия 11">
            <a:extLst>
              <a:ext uri="{FF2B5EF4-FFF2-40B4-BE49-F238E27FC236}">
                <a16:creationId xmlns:a16="http://schemas.microsoft.com/office/drawing/2014/main" id="{1BA61D13-0E60-F433-8C58-DE9845F25BE9}"/>
              </a:ext>
            </a:extLst>
          </p:cNvPr>
          <p:cNvCxnSpPr/>
          <p:nvPr/>
        </p:nvCxnSpPr>
        <p:spPr>
          <a:xfrm flipV="1">
            <a:off x="1479176" y="4312024"/>
            <a:ext cx="3336523" cy="1964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AC81EAC0-97B7-165A-8A56-04158C6EEE89}"/>
              </a:ext>
            </a:extLst>
          </p:cNvPr>
          <p:cNvCxnSpPr>
            <a:cxnSpLocks/>
          </p:cNvCxnSpPr>
          <p:nvPr/>
        </p:nvCxnSpPr>
        <p:spPr>
          <a:xfrm>
            <a:off x="1479176" y="4312024"/>
            <a:ext cx="3336523" cy="1964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020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398AA-7D2F-EB2D-76BC-B6D7AF0D37A7}"/>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97DB42BE-3BCA-248A-B468-9F09E2D170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65226" y="119686"/>
            <a:ext cx="7896390" cy="6475192"/>
          </a:xfrm>
          <a:prstGeom prst="rect">
            <a:avLst/>
          </a:prstGeom>
        </p:spPr>
      </p:pic>
    </p:spTree>
    <p:extLst>
      <p:ext uri="{BB962C8B-B14F-4D97-AF65-F5344CB8AC3E}">
        <p14:creationId xmlns:p14="http://schemas.microsoft.com/office/powerpoint/2010/main" val="2008139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9B026-6A5F-1E51-2DFD-D2207A8F79CF}"/>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2193E8-5B9B-45AA-05F0-EF052B7421DA}"/>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3F8D618D-A8F3-B5E2-54A6-F15F77BF40AE}"/>
              </a:ext>
            </a:extLst>
          </p:cNvPr>
          <p:cNvSpPr txBox="1">
            <a:spLocks/>
          </p:cNvSpPr>
          <p:nvPr/>
        </p:nvSpPr>
        <p:spPr>
          <a:xfrm>
            <a:off x="1416050"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2C1993A9-4CF8-963E-7725-2D5141FC2939}"/>
              </a:ext>
            </a:extLst>
          </p:cNvPr>
          <p:cNvSpPr txBox="1">
            <a:spLocks/>
          </p:cNvSpPr>
          <p:nvPr/>
        </p:nvSpPr>
        <p:spPr>
          <a:xfrm>
            <a:off x="3935413"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pic>
        <p:nvPicPr>
          <p:cNvPr id="4" name="Рисунок 3">
            <a:extLst>
              <a:ext uri="{FF2B5EF4-FFF2-40B4-BE49-F238E27FC236}">
                <a16:creationId xmlns:a16="http://schemas.microsoft.com/office/drawing/2014/main" id="{BC1D6BFB-193B-1DB8-EE38-EB63700A63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2821" y="1847780"/>
            <a:ext cx="4063492" cy="3698507"/>
          </a:xfrm>
          <a:prstGeom prst="rect">
            <a:avLst/>
          </a:prstGeom>
        </p:spPr>
      </p:pic>
      <p:sp>
        <p:nvSpPr>
          <p:cNvPr id="8" name="Текст 2">
            <a:extLst>
              <a:ext uri="{FF2B5EF4-FFF2-40B4-BE49-F238E27FC236}">
                <a16:creationId xmlns:a16="http://schemas.microsoft.com/office/drawing/2014/main" id="{5CB333BD-F5BF-4A45-4806-5213E6D7D28B}"/>
              </a:ext>
            </a:extLst>
          </p:cNvPr>
          <p:cNvSpPr txBox="1">
            <a:spLocks/>
          </p:cNvSpPr>
          <p:nvPr/>
        </p:nvSpPr>
        <p:spPr>
          <a:xfrm>
            <a:off x="1416049" y="4326299"/>
            <a:ext cx="2967692" cy="103618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Кроссовер </a:t>
            </a:r>
            <a:r>
              <a:rPr lang="en-US" sz="2400" dirty="0">
                <a:ea typeface="Calibri" panose="020F0502020204030204" pitchFamily="34" charset="0"/>
                <a:cs typeface="Calibri" panose="020F0502020204030204" pitchFamily="34" charset="0"/>
              </a:rPr>
              <a:t>HGreX</a:t>
            </a:r>
            <a:r>
              <a:rPr lang="ru-RU" sz="2400" dirty="0">
                <a:latin typeface="+mj-lt"/>
                <a:ea typeface="Calibri" panose="020F0502020204030204" pitchFamily="34" charset="0"/>
                <a:cs typeface="Calibri" panose="020F0502020204030204" pitchFamily="34" charset="0"/>
              </a:rPr>
              <a:t>:</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68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A4D4D-1DA4-0942-D244-FAC7AF17F1C6}"/>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1B759D-DC73-4555-C8AA-A1F738A1BA62}"/>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D2FD0002-BB97-B277-498C-8F558EFFBD84}"/>
              </a:ext>
            </a:extLst>
          </p:cNvPr>
          <p:cNvSpPr txBox="1">
            <a:spLocks/>
          </p:cNvSpPr>
          <p:nvPr/>
        </p:nvSpPr>
        <p:spPr>
          <a:xfrm>
            <a:off x="1416050"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02F4466F-2718-F9A8-DBFA-757014136557}"/>
              </a:ext>
            </a:extLst>
          </p:cNvPr>
          <p:cNvSpPr txBox="1">
            <a:spLocks/>
          </p:cNvSpPr>
          <p:nvPr/>
        </p:nvSpPr>
        <p:spPr>
          <a:xfrm>
            <a:off x="3935413"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sp>
        <p:nvSpPr>
          <p:cNvPr id="8" name="Текст 2">
            <a:extLst>
              <a:ext uri="{FF2B5EF4-FFF2-40B4-BE49-F238E27FC236}">
                <a16:creationId xmlns:a16="http://schemas.microsoft.com/office/drawing/2014/main" id="{714B6882-175E-59BC-B5AE-9F571C3A324E}"/>
              </a:ext>
            </a:extLst>
          </p:cNvPr>
          <p:cNvSpPr txBox="1">
            <a:spLocks/>
          </p:cNvSpPr>
          <p:nvPr/>
        </p:nvSpPr>
        <p:spPr>
          <a:xfrm>
            <a:off x="1416049" y="4326299"/>
            <a:ext cx="2689786" cy="103618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Кроссовер</a:t>
            </a:r>
            <a:r>
              <a:rPr lang="en-US" sz="2400" dirty="0">
                <a:ea typeface="Calibri" panose="020F0502020204030204" pitchFamily="34" charset="0"/>
                <a:cs typeface="Calibri" panose="020F0502020204030204" pitchFamily="34" charset="0"/>
              </a:rPr>
              <a:t> HGreX </a:t>
            </a:r>
            <a:r>
              <a:rPr lang="ru-RU" sz="2400" dirty="0">
                <a:latin typeface="+mj-lt"/>
                <a:ea typeface="Calibri" panose="020F0502020204030204" pitchFamily="34" charset="0"/>
                <a:cs typeface="Calibri" panose="020F0502020204030204" pitchFamily="34" charset="0"/>
              </a:rPr>
              <a:t>:</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a:t>
            </a:r>
            <a:endParaRPr lang="ru-RU" sz="2400" dirty="0">
              <a:effectLst/>
              <a:latin typeface="+mj-lt"/>
              <a:ea typeface="Calibri" panose="020F0502020204030204" pitchFamily="34" charset="0"/>
              <a:cs typeface="Calibri" panose="020F0502020204030204" pitchFamily="34" charset="0"/>
            </a:endParaRPr>
          </a:p>
        </p:txBody>
      </p:sp>
      <p:pic>
        <p:nvPicPr>
          <p:cNvPr id="3" name="Рисунок 2">
            <a:extLst>
              <a:ext uri="{FF2B5EF4-FFF2-40B4-BE49-F238E27FC236}">
                <a16:creationId xmlns:a16="http://schemas.microsoft.com/office/drawing/2014/main" id="{F66DBCE4-5C75-4A83-932D-CE5A6329D0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2821" y="1847780"/>
            <a:ext cx="4063492" cy="3698507"/>
          </a:xfrm>
          <a:prstGeom prst="rect">
            <a:avLst/>
          </a:prstGeom>
        </p:spPr>
      </p:pic>
    </p:spTree>
    <p:extLst>
      <p:ext uri="{BB962C8B-B14F-4D97-AF65-F5344CB8AC3E}">
        <p14:creationId xmlns:p14="http://schemas.microsoft.com/office/powerpoint/2010/main" val="325479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46639-36A7-87D1-0328-E9E010F770BE}"/>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461118-7D14-CC07-9AE7-551FE4763178}"/>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B91CFF4F-FDDF-A745-E649-BCA092BA578F}"/>
              </a:ext>
            </a:extLst>
          </p:cNvPr>
          <p:cNvSpPr txBox="1">
            <a:spLocks/>
          </p:cNvSpPr>
          <p:nvPr/>
        </p:nvSpPr>
        <p:spPr>
          <a:xfrm>
            <a:off x="1416050"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BA9C1293-CCB9-0B56-E9AE-8B3C2EEFF866}"/>
              </a:ext>
            </a:extLst>
          </p:cNvPr>
          <p:cNvSpPr txBox="1">
            <a:spLocks/>
          </p:cNvSpPr>
          <p:nvPr/>
        </p:nvSpPr>
        <p:spPr>
          <a:xfrm>
            <a:off x="3935413"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sp>
        <p:nvSpPr>
          <p:cNvPr id="8" name="Текст 2">
            <a:extLst>
              <a:ext uri="{FF2B5EF4-FFF2-40B4-BE49-F238E27FC236}">
                <a16:creationId xmlns:a16="http://schemas.microsoft.com/office/drawing/2014/main" id="{87C500A1-42AB-4BD0-75A2-5DA5A1FDC462}"/>
              </a:ext>
            </a:extLst>
          </p:cNvPr>
          <p:cNvSpPr txBox="1">
            <a:spLocks/>
          </p:cNvSpPr>
          <p:nvPr/>
        </p:nvSpPr>
        <p:spPr>
          <a:xfrm>
            <a:off x="1416049" y="4326299"/>
            <a:ext cx="3469716" cy="103618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Кроссовер </a:t>
            </a:r>
            <a:r>
              <a:rPr lang="en-US" sz="2400" dirty="0">
                <a:ea typeface="Calibri" panose="020F0502020204030204" pitchFamily="34" charset="0"/>
                <a:cs typeface="Calibri" panose="020F0502020204030204" pitchFamily="34" charset="0"/>
              </a:rPr>
              <a:t>HGreX </a:t>
            </a:r>
            <a:r>
              <a:rPr lang="ru-RU" sz="2400" dirty="0">
                <a:latin typeface="+mj-lt"/>
                <a:ea typeface="Calibri" panose="020F0502020204030204" pitchFamily="34" charset="0"/>
                <a:cs typeface="Calibri" panose="020F0502020204030204" pitchFamily="34" charset="0"/>
              </a:rPr>
              <a:t>:</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B,</a:t>
            </a:r>
            <a:endParaRPr lang="ru-RU" sz="2400" dirty="0">
              <a:effectLst/>
              <a:latin typeface="+mj-lt"/>
              <a:ea typeface="Calibri" panose="020F0502020204030204" pitchFamily="34" charset="0"/>
              <a:cs typeface="Calibri" panose="020F0502020204030204" pitchFamily="34" charset="0"/>
            </a:endParaRPr>
          </a:p>
        </p:txBody>
      </p:sp>
      <p:pic>
        <p:nvPicPr>
          <p:cNvPr id="3" name="Рисунок 2">
            <a:extLst>
              <a:ext uri="{FF2B5EF4-FFF2-40B4-BE49-F238E27FC236}">
                <a16:creationId xmlns:a16="http://schemas.microsoft.com/office/drawing/2014/main" id="{FE363C24-884F-CA7F-A40F-32205E4422A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2821" y="1847780"/>
            <a:ext cx="4063492" cy="3698507"/>
          </a:xfrm>
          <a:prstGeom prst="rect">
            <a:avLst/>
          </a:prstGeom>
        </p:spPr>
      </p:pic>
    </p:spTree>
    <p:extLst>
      <p:ext uri="{BB962C8B-B14F-4D97-AF65-F5344CB8AC3E}">
        <p14:creationId xmlns:p14="http://schemas.microsoft.com/office/powerpoint/2010/main" val="229708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A42E6-9D3D-7D7F-3803-027B17EDD414}"/>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B3AB99-4C93-B87B-9243-110A3182AA26}"/>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9F8E6E38-982D-8F06-26CC-0980ADEAC427}"/>
              </a:ext>
            </a:extLst>
          </p:cNvPr>
          <p:cNvSpPr txBox="1">
            <a:spLocks/>
          </p:cNvSpPr>
          <p:nvPr/>
        </p:nvSpPr>
        <p:spPr>
          <a:xfrm>
            <a:off x="1416050"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312A14DA-0C81-5377-50A0-B188D40E75FD}"/>
              </a:ext>
            </a:extLst>
          </p:cNvPr>
          <p:cNvSpPr txBox="1">
            <a:spLocks/>
          </p:cNvSpPr>
          <p:nvPr/>
        </p:nvSpPr>
        <p:spPr>
          <a:xfrm>
            <a:off x="3935413"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sp>
        <p:nvSpPr>
          <p:cNvPr id="8" name="Текст 2">
            <a:extLst>
              <a:ext uri="{FF2B5EF4-FFF2-40B4-BE49-F238E27FC236}">
                <a16:creationId xmlns:a16="http://schemas.microsoft.com/office/drawing/2014/main" id="{8E9C346D-A151-AF5C-F672-761A1B51C81C}"/>
              </a:ext>
            </a:extLst>
          </p:cNvPr>
          <p:cNvSpPr txBox="1">
            <a:spLocks/>
          </p:cNvSpPr>
          <p:nvPr/>
        </p:nvSpPr>
        <p:spPr>
          <a:xfrm>
            <a:off x="1416049" y="4326299"/>
            <a:ext cx="3057339" cy="103618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Кроссовер </a:t>
            </a:r>
            <a:r>
              <a:rPr lang="en-US" sz="2400" dirty="0">
                <a:ea typeface="Calibri" panose="020F0502020204030204" pitchFamily="34" charset="0"/>
                <a:cs typeface="Calibri" panose="020F0502020204030204" pitchFamily="34" charset="0"/>
              </a:rPr>
              <a:t>HGreX </a:t>
            </a:r>
            <a:r>
              <a:rPr lang="ru-RU" sz="2400" dirty="0">
                <a:latin typeface="+mj-lt"/>
                <a:ea typeface="Calibri" panose="020F0502020204030204" pitchFamily="34" charset="0"/>
                <a:cs typeface="Calibri" panose="020F0502020204030204" pitchFamily="34" charset="0"/>
              </a:rPr>
              <a:t>:</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B, D,</a:t>
            </a:r>
            <a:endParaRPr lang="ru-RU" sz="2400" dirty="0">
              <a:effectLst/>
              <a:latin typeface="+mj-lt"/>
              <a:ea typeface="Calibri" panose="020F0502020204030204" pitchFamily="34" charset="0"/>
              <a:cs typeface="Calibri" panose="020F0502020204030204" pitchFamily="34" charset="0"/>
            </a:endParaRPr>
          </a:p>
        </p:txBody>
      </p:sp>
      <p:pic>
        <p:nvPicPr>
          <p:cNvPr id="3" name="Рисунок 2">
            <a:extLst>
              <a:ext uri="{FF2B5EF4-FFF2-40B4-BE49-F238E27FC236}">
                <a16:creationId xmlns:a16="http://schemas.microsoft.com/office/drawing/2014/main" id="{D43884AE-D18F-0E43-ACA6-EDBCE1D03F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2821" y="1847780"/>
            <a:ext cx="4063492" cy="3698507"/>
          </a:xfrm>
          <a:prstGeom prst="rect">
            <a:avLst/>
          </a:prstGeom>
        </p:spPr>
      </p:pic>
    </p:spTree>
    <p:extLst>
      <p:ext uri="{BB962C8B-B14F-4D97-AF65-F5344CB8AC3E}">
        <p14:creationId xmlns:p14="http://schemas.microsoft.com/office/powerpoint/2010/main" val="226704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4009C-59B2-B7B1-AE56-BE69EEF5E9D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94FC3C-88F6-CE94-65B8-F54E5491F29F}"/>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8149C5A9-3A09-D2BA-F90C-2B0AF06D1E5D}"/>
              </a:ext>
            </a:extLst>
          </p:cNvPr>
          <p:cNvSpPr txBox="1">
            <a:spLocks/>
          </p:cNvSpPr>
          <p:nvPr/>
        </p:nvSpPr>
        <p:spPr>
          <a:xfrm>
            <a:off x="1416050"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CD4A2B28-DB5E-7957-3C78-599E8056BEBF}"/>
              </a:ext>
            </a:extLst>
          </p:cNvPr>
          <p:cNvSpPr txBox="1">
            <a:spLocks/>
          </p:cNvSpPr>
          <p:nvPr/>
        </p:nvSpPr>
        <p:spPr>
          <a:xfrm>
            <a:off x="3935413"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sp>
        <p:nvSpPr>
          <p:cNvPr id="8" name="Текст 2">
            <a:extLst>
              <a:ext uri="{FF2B5EF4-FFF2-40B4-BE49-F238E27FC236}">
                <a16:creationId xmlns:a16="http://schemas.microsoft.com/office/drawing/2014/main" id="{3841F663-32DF-A0EE-DEC4-9A06D385EC99}"/>
              </a:ext>
            </a:extLst>
          </p:cNvPr>
          <p:cNvSpPr txBox="1">
            <a:spLocks/>
          </p:cNvSpPr>
          <p:nvPr/>
        </p:nvSpPr>
        <p:spPr>
          <a:xfrm>
            <a:off x="1416049" y="4326299"/>
            <a:ext cx="2806327" cy="103618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Кроссовер </a:t>
            </a:r>
            <a:r>
              <a:rPr lang="en-US" sz="2400" dirty="0">
                <a:ea typeface="Calibri" panose="020F0502020204030204" pitchFamily="34" charset="0"/>
                <a:cs typeface="Calibri" panose="020F0502020204030204" pitchFamily="34" charset="0"/>
              </a:rPr>
              <a:t>HGreX </a:t>
            </a:r>
            <a:r>
              <a:rPr lang="ru-RU" sz="2400" dirty="0">
                <a:latin typeface="+mj-lt"/>
                <a:ea typeface="Calibri" panose="020F0502020204030204" pitchFamily="34" charset="0"/>
                <a:cs typeface="Calibri" panose="020F0502020204030204" pitchFamily="34" charset="0"/>
              </a:rPr>
              <a:t>:</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B, D, F]</a:t>
            </a:r>
            <a:endParaRPr lang="ru-RU" sz="2400" dirty="0">
              <a:effectLst/>
              <a:latin typeface="+mj-lt"/>
              <a:ea typeface="Calibri" panose="020F0502020204030204" pitchFamily="34" charset="0"/>
              <a:cs typeface="Calibri" panose="020F0502020204030204" pitchFamily="34" charset="0"/>
            </a:endParaRPr>
          </a:p>
        </p:txBody>
      </p:sp>
      <p:pic>
        <p:nvPicPr>
          <p:cNvPr id="3" name="Рисунок 2">
            <a:extLst>
              <a:ext uri="{FF2B5EF4-FFF2-40B4-BE49-F238E27FC236}">
                <a16:creationId xmlns:a16="http://schemas.microsoft.com/office/drawing/2014/main" id="{F56C2FB6-59F8-E3E8-70E0-F3ACF89FC3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2821" y="1847780"/>
            <a:ext cx="4063492" cy="3698507"/>
          </a:xfrm>
          <a:prstGeom prst="rect">
            <a:avLst/>
          </a:prstGeom>
        </p:spPr>
      </p:pic>
    </p:spTree>
    <p:extLst>
      <p:ext uri="{BB962C8B-B14F-4D97-AF65-F5344CB8AC3E}">
        <p14:creationId xmlns:p14="http://schemas.microsoft.com/office/powerpoint/2010/main" val="51832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1E597-0B32-8DB8-926F-86B89CCD4DA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FC0D4F-255B-50BF-1127-C4780B3A511D}"/>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DA6CB40C-72DA-D1E0-8CBE-116EF5100D11}"/>
              </a:ext>
            </a:extLst>
          </p:cNvPr>
          <p:cNvSpPr txBox="1">
            <a:spLocks/>
          </p:cNvSpPr>
          <p:nvPr/>
        </p:nvSpPr>
        <p:spPr>
          <a:xfrm>
            <a:off x="1416050"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8E2A82BC-5A9D-F2AE-AD3E-649E8BABFC52}"/>
              </a:ext>
            </a:extLst>
          </p:cNvPr>
          <p:cNvSpPr txBox="1">
            <a:spLocks/>
          </p:cNvSpPr>
          <p:nvPr/>
        </p:nvSpPr>
        <p:spPr>
          <a:xfrm>
            <a:off x="3935413"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sp>
        <p:nvSpPr>
          <p:cNvPr id="8" name="Текст 2">
            <a:extLst>
              <a:ext uri="{FF2B5EF4-FFF2-40B4-BE49-F238E27FC236}">
                <a16:creationId xmlns:a16="http://schemas.microsoft.com/office/drawing/2014/main" id="{17365764-D358-ABE1-15E1-0A1CAD3937C0}"/>
              </a:ext>
            </a:extLst>
          </p:cNvPr>
          <p:cNvSpPr txBox="1">
            <a:spLocks/>
          </p:cNvSpPr>
          <p:nvPr/>
        </p:nvSpPr>
        <p:spPr>
          <a:xfrm>
            <a:off x="1416049" y="4326299"/>
            <a:ext cx="3057339" cy="103618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Кроссовер</a:t>
            </a:r>
            <a:r>
              <a:rPr lang="en-US" sz="2400" dirty="0">
                <a:latin typeface="+mj-lt"/>
                <a:ea typeface="Calibri" panose="020F0502020204030204" pitchFamily="34" charset="0"/>
                <a:cs typeface="Calibri" panose="020F0502020204030204" pitchFamily="34" charset="0"/>
              </a:rPr>
              <a:t> HGreX</a:t>
            </a:r>
            <a:r>
              <a:rPr lang="ru-RU" sz="2400" dirty="0">
                <a:latin typeface="+mj-lt"/>
                <a:ea typeface="Calibri" panose="020F0502020204030204" pitchFamily="34" charset="0"/>
                <a:cs typeface="Calibri" panose="020F0502020204030204" pitchFamily="34" charset="0"/>
              </a:rPr>
              <a:t>:</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B, D, F]</a:t>
            </a:r>
            <a:endParaRPr lang="ru-RU" sz="2400" dirty="0">
              <a:effectLst/>
              <a:latin typeface="+mj-lt"/>
              <a:ea typeface="Calibri" panose="020F0502020204030204" pitchFamily="34" charset="0"/>
              <a:cs typeface="Calibri" panose="020F0502020204030204" pitchFamily="34" charset="0"/>
            </a:endParaRPr>
          </a:p>
        </p:txBody>
      </p:sp>
      <p:pic>
        <p:nvPicPr>
          <p:cNvPr id="3" name="Рисунок 2">
            <a:extLst>
              <a:ext uri="{FF2B5EF4-FFF2-40B4-BE49-F238E27FC236}">
                <a16:creationId xmlns:a16="http://schemas.microsoft.com/office/drawing/2014/main" id="{FDBF36F4-9A28-EA2F-E9AE-3B0A9957B0F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2821" y="1847780"/>
            <a:ext cx="4063492" cy="3698507"/>
          </a:xfrm>
          <a:prstGeom prst="rect">
            <a:avLst/>
          </a:prstGeom>
        </p:spPr>
      </p:pic>
    </p:spTree>
    <p:extLst>
      <p:ext uri="{BB962C8B-B14F-4D97-AF65-F5344CB8AC3E}">
        <p14:creationId xmlns:p14="http://schemas.microsoft.com/office/powerpoint/2010/main" val="181230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B9BFF-23A0-0456-64A1-4683D7C5DDC7}"/>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F11C66-FAB4-DA8E-520F-25FCE46459A8}"/>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8" name="Текст 2">
            <a:extLst>
              <a:ext uri="{FF2B5EF4-FFF2-40B4-BE49-F238E27FC236}">
                <a16:creationId xmlns:a16="http://schemas.microsoft.com/office/drawing/2014/main" id="{56356631-9E18-6E75-3C7D-4C457DEBC5E4}"/>
              </a:ext>
            </a:extLst>
          </p:cNvPr>
          <p:cNvSpPr txBox="1">
            <a:spLocks/>
          </p:cNvSpPr>
          <p:nvPr/>
        </p:nvSpPr>
        <p:spPr>
          <a:xfrm>
            <a:off x="2505355" y="2312988"/>
            <a:ext cx="2860116" cy="1405513"/>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Хромосома после кроссовера:</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a:t>
            </a:r>
            <a:r>
              <a:rPr lang="en-US" sz="2400" b="1" dirty="0">
                <a:latin typeface="+mj-lt"/>
                <a:ea typeface="Calibri" panose="020F0502020204030204" pitchFamily="34" charset="0"/>
                <a:cs typeface="Calibri" panose="020F0502020204030204" pitchFamily="34" charset="0"/>
              </a:rPr>
              <a:t>B, D</a:t>
            </a:r>
            <a:r>
              <a:rPr lang="en-US" sz="2400" dirty="0">
                <a:latin typeface="+mj-lt"/>
                <a:ea typeface="Calibri" panose="020F0502020204030204" pitchFamily="34" charset="0"/>
                <a:cs typeface="Calibri" panose="020F0502020204030204" pitchFamily="34" charset="0"/>
              </a:rPr>
              <a:t>, F]</a:t>
            </a:r>
            <a:endParaRPr lang="ru-RU" sz="2400" dirty="0">
              <a:effectLst/>
              <a:latin typeface="+mj-lt"/>
              <a:ea typeface="Calibri" panose="020F0502020204030204" pitchFamily="34" charset="0"/>
              <a:cs typeface="Calibri" panose="020F0502020204030204" pitchFamily="34" charset="0"/>
            </a:endParaRPr>
          </a:p>
        </p:txBody>
      </p:sp>
      <p:cxnSp>
        <p:nvCxnSpPr>
          <p:cNvPr id="5" name="Прямая со стрелкой 4">
            <a:extLst>
              <a:ext uri="{FF2B5EF4-FFF2-40B4-BE49-F238E27FC236}">
                <a16:creationId xmlns:a16="http://schemas.microsoft.com/office/drawing/2014/main" id="{B6269DAC-387B-487D-A87D-8E13648582CE}"/>
              </a:ext>
            </a:extLst>
          </p:cNvPr>
          <p:cNvCxnSpPr/>
          <p:nvPr/>
        </p:nvCxnSpPr>
        <p:spPr>
          <a:xfrm>
            <a:off x="5365471" y="3457685"/>
            <a:ext cx="13088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Текст 2">
            <a:extLst>
              <a:ext uri="{FF2B5EF4-FFF2-40B4-BE49-F238E27FC236}">
                <a16:creationId xmlns:a16="http://schemas.microsoft.com/office/drawing/2014/main" id="{48A44489-3FEA-956C-2EF0-FDFA2C98A1FD}"/>
              </a:ext>
            </a:extLst>
          </p:cNvPr>
          <p:cNvSpPr txBox="1">
            <a:spLocks/>
          </p:cNvSpPr>
          <p:nvPr/>
        </p:nvSpPr>
        <p:spPr>
          <a:xfrm>
            <a:off x="5370000" y="2951109"/>
            <a:ext cx="130431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мутация</a:t>
            </a:r>
            <a:endParaRPr lang="ru-RU" sz="2400" dirty="0">
              <a:effectLst/>
              <a:latin typeface="+mj-lt"/>
              <a:ea typeface="Calibri" panose="020F0502020204030204" pitchFamily="34" charset="0"/>
              <a:cs typeface="Calibri" panose="020F0502020204030204" pitchFamily="34" charset="0"/>
            </a:endParaRPr>
          </a:p>
        </p:txBody>
      </p:sp>
      <p:sp>
        <p:nvSpPr>
          <p:cNvPr id="9" name="Текст 2">
            <a:extLst>
              <a:ext uri="{FF2B5EF4-FFF2-40B4-BE49-F238E27FC236}">
                <a16:creationId xmlns:a16="http://schemas.microsoft.com/office/drawing/2014/main" id="{8965E443-558B-848B-632C-451F28571EB4}"/>
              </a:ext>
            </a:extLst>
          </p:cNvPr>
          <p:cNvSpPr txBox="1">
            <a:spLocks/>
          </p:cNvSpPr>
          <p:nvPr/>
        </p:nvSpPr>
        <p:spPr>
          <a:xfrm>
            <a:off x="7185306" y="2682320"/>
            <a:ext cx="2860116" cy="103618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Новая хромосома:</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a:t>
            </a:r>
            <a:r>
              <a:rPr lang="en-US" sz="2400" b="1" dirty="0">
                <a:latin typeface="+mj-lt"/>
                <a:ea typeface="Calibri" panose="020F0502020204030204" pitchFamily="34" charset="0"/>
                <a:cs typeface="Calibri" panose="020F0502020204030204" pitchFamily="34" charset="0"/>
              </a:rPr>
              <a:t>D, B</a:t>
            </a:r>
            <a:r>
              <a:rPr lang="en-US" sz="2400" dirty="0">
                <a:latin typeface="+mj-lt"/>
                <a:ea typeface="Calibri" panose="020F0502020204030204" pitchFamily="34" charset="0"/>
                <a:cs typeface="Calibri" panose="020F0502020204030204" pitchFamily="34" charset="0"/>
              </a:rPr>
              <a:t>, F]</a:t>
            </a:r>
            <a:endParaRPr lang="ru-RU" sz="2400" dirty="0">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17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79B47-D456-FC5A-9BF1-2A859D1CF146}"/>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C25658-4925-EEE7-CEFB-5E530B0B8A08}"/>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FA0276A3-6812-5B5A-41CC-0DC0C78E3B50}"/>
              </a:ext>
            </a:extLst>
          </p:cNvPr>
          <p:cNvSpPr txBox="1">
            <a:spLocks/>
          </p:cNvSpPr>
          <p:nvPr/>
        </p:nvSpPr>
        <p:spPr>
          <a:xfrm>
            <a:off x="1416050" y="1665288"/>
            <a:ext cx="2519363" cy="238526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D</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B,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66E8F116-3334-301D-33BC-14383CEFE093}"/>
              </a:ext>
            </a:extLst>
          </p:cNvPr>
          <p:cNvSpPr txBox="1">
            <a:spLocks/>
          </p:cNvSpPr>
          <p:nvPr/>
        </p:nvSpPr>
        <p:spPr>
          <a:xfrm>
            <a:off x="3935413" y="1665288"/>
            <a:ext cx="511269" cy="238526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49</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sp>
        <p:nvSpPr>
          <p:cNvPr id="8" name="Текст 2">
            <a:extLst>
              <a:ext uri="{FF2B5EF4-FFF2-40B4-BE49-F238E27FC236}">
                <a16:creationId xmlns:a16="http://schemas.microsoft.com/office/drawing/2014/main" id="{3A1CF48F-B2A8-B562-D87E-BBB93A858326}"/>
              </a:ext>
            </a:extLst>
          </p:cNvPr>
          <p:cNvSpPr txBox="1">
            <a:spLocks/>
          </p:cNvSpPr>
          <p:nvPr/>
        </p:nvSpPr>
        <p:spPr>
          <a:xfrm>
            <a:off x="4850187" y="2838174"/>
            <a:ext cx="2286375"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en-US" sz="2400" dirty="0">
                <a:latin typeface="+mj-lt"/>
                <a:ea typeface="Calibri" panose="020F0502020204030204" pitchFamily="34" charset="0"/>
                <a:cs typeface="Calibri" panose="020F0502020204030204" pitchFamily="34" charset="0"/>
              </a:rPr>
              <a:t>[A, D, B, F]   47,5</a:t>
            </a:r>
            <a:endParaRPr lang="ru-RU" sz="2400" dirty="0">
              <a:effectLst/>
              <a:latin typeface="+mj-lt"/>
              <a:ea typeface="Calibri" panose="020F0502020204030204" pitchFamily="34" charset="0"/>
              <a:cs typeface="Calibri" panose="020F0502020204030204" pitchFamily="34" charset="0"/>
            </a:endParaRPr>
          </a:p>
        </p:txBody>
      </p:sp>
      <p:pic>
        <p:nvPicPr>
          <p:cNvPr id="3" name="Рисунок 2">
            <a:extLst>
              <a:ext uri="{FF2B5EF4-FFF2-40B4-BE49-F238E27FC236}">
                <a16:creationId xmlns:a16="http://schemas.microsoft.com/office/drawing/2014/main" id="{1E3C2C18-6D5D-F548-0031-7BB35965DA3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2821" y="1665288"/>
            <a:ext cx="4063492" cy="3698507"/>
          </a:xfrm>
          <a:prstGeom prst="rect">
            <a:avLst/>
          </a:prstGeom>
        </p:spPr>
      </p:pic>
      <p:cxnSp>
        <p:nvCxnSpPr>
          <p:cNvPr id="5" name="Прямая соединительная линия 4">
            <a:extLst>
              <a:ext uri="{FF2B5EF4-FFF2-40B4-BE49-F238E27FC236}">
                <a16:creationId xmlns:a16="http://schemas.microsoft.com/office/drawing/2014/main" id="{C708450C-1A4B-C32A-13A0-588ED7915D74}"/>
              </a:ext>
            </a:extLst>
          </p:cNvPr>
          <p:cNvCxnSpPr/>
          <p:nvPr/>
        </p:nvCxnSpPr>
        <p:spPr>
          <a:xfrm flipV="1">
            <a:off x="2330824" y="2976282"/>
            <a:ext cx="2008094" cy="2241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3B87FF01-4C24-6FFA-5319-C4A955EE8828}"/>
              </a:ext>
            </a:extLst>
          </p:cNvPr>
          <p:cNvCxnSpPr>
            <a:cxnSpLocks/>
          </p:cNvCxnSpPr>
          <p:nvPr/>
        </p:nvCxnSpPr>
        <p:spPr>
          <a:xfrm>
            <a:off x="2330824" y="2976282"/>
            <a:ext cx="2008094" cy="2241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E2A666E0-DCC9-6CB1-D913-E41EE40E7F7A}"/>
              </a:ext>
            </a:extLst>
          </p:cNvPr>
          <p:cNvCxnSpPr/>
          <p:nvPr/>
        </p:nvCxnSpPr>
        <p:spPr>
          <a:xfrm flipH="1">
            <a:off x="4526187" y="3074894"/>
            <a:ext cx="324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601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191649-35E0-4BD9-D93F-F594B857F424}"/>
              </a:ext>
            </a:extLst>
          </p:cNvPr>
          <p:cNvSpPr>
            <a:spLocks noGrp="1"/>
          </p:cNvSpPr>
          <p:nvPr>
            <p:ph type="title"/>
          </p:nvPr>
        </p:nvSpPr>
        <p:spPr>
          <a:xfrm>
            <a:off x="1055688" y="739571"/>
            <a:ext cx="10080625" cy="649922"/>
          </a:xfrm>
        </p:spPr>
        <p:txBody>
          <a:bodyPr>
            <a:spAutoFit/>
          </a:bodyPr>
          <a:lstStyle/>
          <a:p>
            <a:r>
              <a:rPr lang="ru-RU" sz="4000" dirty="0"/>
              <a:t>Конкретизация вида задачи</a:t>
            </a:r>
          </a:p>
        </p:txBody>
      </p:sp>
      <p:sp>
        <p:nvSpPr>
          <p:cNvPr id="3" name="Объект 2">
            <a:extLst>
              <a:ext uri="{FF2B5EF4-FFF2-40B4-BE49-F238E27FC236}">
                <a16:creationId xmlns:a16="http://schemas.microsoft.com/office/drawing/2014/main" id="{A12E1678-DE54-C589-8605-47B84DF817D6}"/>
              </a:ext>
            </a:extLst>
          </p:cNvPr>
          <p:cNvSpPr>
            <a:spLocks noGrp="1"/>
          </p:cNvSpPr>
          <p:nvPr>
            <p:ph idx="1"/>
          </p:nvPr>
        </p:nvSpPr>
        <p:spPr>
          <a:xfrm>
            <a:off x="1416050" y="1665288"/>
            <a:ext cx="6385018" cy="2564805"/>
          </a:xfrm>
        </p:spPr>
        <p:txBody>
          <a:bodyPr wrap="square">
            <a:spAutoFit/>
          </a:bodyPr>
          <a:lstStyle/>
          <a:p>
            <a:pPr marL="457200" indent="-457200">
              <a:lnSpc>
                <a:spcPct val="100000"/>
              </a:lnSpc>
              <a:buFont typeface="+mj-lt"/>
              <a:buAutoNum type="arabicPeriod"/>
            </a:pPr>
            <a:r>
              <a:rPr lang="ru-RU" sz="2400" dirty="0"/>
              <a:t>Склад представляется в виде неориентированного связного графа.</a:t>
            </a:r>
          </a:p>
          <a:p>
            <a:pPr marL="457200" indent="-457200">
              <a:lnSpc>
                <a:spcPct val="100000"/>
              </a:lnSpc>
              <a:buFont typeface="+mj-lt"/>
              <a:buAutoNum type="arabicPeriod"/>
            </a:pPr>
            <a:r>
              <a:rPr lang="ru-RU" sz="2400" dirty="0"/>
              <a:t>Вес ребер графа описывает расстояние или время между элементами.</a:t>
            </a:r>
          </a:p>
          <a:p>
            <a:pPr marL="457200" indent="-457200">
              <a:lnSpc>
                <a:spcPct val="100000"/>
              </a:lnSpc>
              <a:buFont typeface="+mj-lt"/>
              <a:buAutoNum type="arabicPeriod"/>
            </a:pPr>
            <a:r>
              <a:rPr lang="ru-RU" sz="2400" dirty="0"/>
              <a:t>Заказ состоит из товаров, которые мы размещаем на складе.</a:t>
            </a:r>
          </a:p>
        </p:txBody>
      </p:sp>
      <p:pic>
        <p:nvPicPr>
          <p:cNvPr id="4" name="Рисунок 3">
            <a:extLst>
              <a:ext uri="{FF2B5EF4-FFF2-40B4-BE49-F238E27FC236}">
                <a16:creationId xmlns:a16="http://schemas.microsoft.com/office/drawing/2014/main" id="{96946C3F-D88E-0472-8292-66766A1B54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866839" y="1694995"/>
            <a:ext cx="3269473" cy="4297302"/>
          </a:xfrm>
          <a:prstGeom prst="rect">
            <a:avLst/>
          </a:prstGeom>
        </p:spPr>
      </p:pic>
    </p:spTree>
    <p:extLst>
      <p:ext uri="{BB962C8B-B14F-4D97-AF65-F5344CB8AC3E}">
        <p14:creationId xmlns:p14="http://schemas.microsoft.com/office/powerpoint/2010/main" val="4173950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F00ED-88C7-8C4A-3B66-9358C7C924C1}"/>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5D8526-A7E5-AD34-B1A9-FF2CA5092B29}"/>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F8A35CAC-745D-20D1-4A36-0AE34D9975C2}"/>
              </a:ext>
            </a:extLst>
          </p:cNvPr>
          <p:cNvSpPr txBox="1">
            <a:spLocks/>
          </p:cNvSpPr>
          <p:nvPr/>
        </p:nvSpPr>
        <p:spPr>
          <a:xfrm>
            <a:off x="1416050" y="1665288"/>
            <a:ext cx="2582209" cy="238526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B</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endParaRPr lang="ru-RU"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ea typeface="Calibri" panose="020F0502020204030204" pitchFamily="34" charset="0"/>
                <a:cs typeface="Calibri" panose="020F0502020204030204" pitchFamily="34" charset="0"/>
              </a:rPr>
              <a:t>	</a:t>
            </a:r>
            <a:r>
              <a:rPr lang="en-US" sz="2400" dirty="0">
                <a:ea typeface="Calibri" panose="020F0502020204030204" pitchFamily="34" charset="0"/>
                <a:cs typeface="Calibri" panose="020F0502020204030204" pitchFamily="34" charset="0"/>
              </a:rPr>
              <a:t>[</a:t>
            </a:r>
            <a:r>
              <a:rPr lang="en-US" sz="2400" dirty="0">
                <a:solidFill>
                  <a:srgbClr val="404040"/>
                </a:solidFill>
                <a:ea typeface="Calibri" panose="020F0502020204030204" pitchFamily="34" charset="0"/>
                <a:cs typeface="Calibri" panose="020F0502020204030204" pitchFamily="34" charset="0"/>
              </a:rPr>
              <a:t>A</a:t>
            </a:r>
            <a:r>
              <a:rPr lang="en-US" sz="2400" dirty="0">
                <a:solidFill>
                  <a:srgbClr val="404040"/>
                </a:solidFill>
              </a:rPr>
              <a:t>, F, D, B</a:t>
            </a:r>
            <a:r>
              <a:rPr lang="en-US" sz="2400" dirty="0">
                <a:ea typeface="Calibri" panose="020F0502020204030204" pitchFamily="34" charset="0"/>
                <a:cs typeface="Calibri" panose="020F0502020204030204" pitchFamily="34" charset="0"/>
              </a:rPr>
              <a:t>],</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5CAF509A-7926-6389-1E1C-771F6DD4350E}"/>
              </a:ext>
            </a:extLst>
          </p:cNvPr>
          <p:cNvSpPr txBox="1">
            <a:spLocks/>
          </p:cNvSpPr>
          <p:nvPr/>
        </p:nvSpPr>
        <p:spPr>
          <a:xfrm>
            <a:off x="3935413" y="1665288"/>
            <a:ext cx="788987" cy="238526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47,5</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sp>
        <p:nvSpPr>
          <p:cNvPr id="4" name="Текст 2">
            <a:extLst>
              <a:ext uri="{FF2B5EF4-FFF2-40B4-BE49-F238E27FC236}">
                <a16:creationId xmlns:a16="http://schemas.microsoft.com/office/drawing/2014/main" id="{5483BAFD-6243-82DE-56C8-1A05FCC3768E}"/>
              </a:ext>
            </a:extLst>
          </p:cNvPr>
          <p:cNvSpPr txBox="1">
            <a:spLocks/>
          </p:cNvSpPr>
          <p:nvPr/>
        </p:nvSpPr>
        <p:spPr>
          <a:xfrm>
            <a:off x="6096000" y="1665288"/>
            <a:ext cx="3666938" cy="335989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Для заказа </a:t>
            </a:r>
            <a:r>
              <a:rPr lang="en-US" sz="2400" dirty="0">
                <a:latin typeface="+mj-lt"/>
                <a:ea typeface="Calibri" panose="020F0502020204030204" pitchFamily="34" charset="0"/>
                <a:cs typeface="Calibri" panose="020F0502020204030204" pitchFamily="34" charset="0"/>
              </a:rPr>
              <a:t>{A, B, D, F}:</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ea typeface="Calibri" panose="020F0502020204030204" pitchFamily="34" charset="0"/>
                <a:cs typeface="Calibri" panose="020F0502020204030204" pitchFamily="34" charset="0"/>
              </a:rPr>
              <a:t> [</a:t>
            </a:r>
            <a:r>
              <a:rPr lang="en-US" sz="2400" dirty="0">
                <a:solidFill>
                  <a:srgbClr val="404040"/>
                </a:solidFill>
              </a:rPr>
              <a:t>A, B, D, F</a:t>
            </a:r>
            <a:r>
              <a:rPr lang="en-US" sz="2400" dirty="0">
                <a:ea typeface="Calibri" panose="020F0502020204030204" pitchFamily="34" charset="0"/>
                <a:cs typeface="Calibri" panose="020F0502020204030204" pitchFamily="34" charset="0"/>
              </a:rPr>
              <a:t>]</a:t>
            </a:r>
            <a:endParaRPr lang="ru-RU" sz="2400" dirty="0">
              <a:ea typeface="Calibri" panose="020F0502020204030204" pitchFamily="34" charset="0"/>
              <a:cs typeface="Calibri" panose="020F0502020204030204" pitchFamily="34" charset="0"/>
            </a:endParaRPr>
          </a:p>
          <a:p>
            <a:pPr marL="0" indent="0">
              <a:lnSpc>
                <a:spcPct val="100000"/>
              </a:lnSpc>
              <a:spcBef>
                <a:spcPts val="0"/>
              </a:spcBef>
              <a:buNone/>
            </a:pPr>
            <a:endParaRPr lang="ru-RU" sz="2400" dirty="0">
              <a:ea typeface="Calibri" panose="020F0502020204030204" pitchFamily="34" charset="0"/>
              <a:cs typeface="Calibri" panose="020F0502020204030204" pitchFamily="34" charset="0"/>
            </a:endParaRPr>
          </a:p>
          <a:p>
            <a:pPr marL="0" indent="0">
              <a:spcBef>
                <a:spcPts val="0"/>
              </a:spcBef>
              <a:buNone/>
            </a:pPr>
            <a:r>
              <a:rPr lang="ru-RU" sz="2400" dirty="0">
                <a:effectLst/>
                <a:latin typeface="+mj-lt"/>
                <a:ea typeface="Calibri" panose="020F0502020204030204" pitchFamily="34" charset="0"/>
                <a:cs typeface="Calibri" panose="020F0502020204030204" pitchFamily="34" charset="0"/>
              </a:rPr>
              <a:t>Для заказа </a:t>
            </a:r>
            <a:r>
              <a:rPr lang="en-US" sz="2400" dirty="0">
                <a:solidFill>
                  <a:srgbClr val="404040"/>
                </a:solidFill>
              </a:rPr>
              <a:t>{A, D}:</a:t>
            </a:r>
          </a:p>
          <a:p>
            <a:pPr marL="0" indent="0">
              <a:spcBef>
                <a:spcPts val="0"/>
              </a:spcBef>
              <a:buNone/>
            </a:pPr>
            <a:r>
              <a:rPr lang="en-US" sz="2400" dirty="0">
                <a:solidFill>
                  <a:srgbClr val="404040"/>
                </a:solidFill>
              </a:rPr>
              <a:t>	[A, D]</a:t>
            </a:r>
            <a:endParaRPr lang="ru-RU" sz="2400" dirty="0">
              <a:solidFill>
                <a:srgbClr val="404040"/>
              </a:solidFill>
            </a:endParaRPr>
          </a:p>
          <a:p>
            <a:pPr marL="0" indent="0">
              <a:spcBef>
                <a:spcPts val="0"/>
              </a:spcBef>
              <a:buNone/>
            </a:pPr>
            <a:endParaRPr lang="en-US" sz="2400" dirty="0">
              <a:solidFill>
                <a:srgbClr val="404040"/>
              </a:solidFill>
            </a:endParaRPr>
          </a:p>
          <a:p>
            <a:pPr marL="0" indent="0">
              <a:spcBef>
                <a:spcPts val="0"/>
              </a:spcBef>
              <a:buNone/>
            </a:pPr>
            <a:r>
              <a:rPr lang="ru-RU" sz="2400" dirty="0">
                <a:ea typeface="Calibri" panose="020F0502020204030204" pitchFamily="34" charset="0"/>
                <a:cs typeface="Calibri" panose="020F0502020204030204" pitchFamily="34" charset="0"/>
              </a:rPr>
              <a:t>Для заказа </a:t>
            </a:r>
            <a:r>
              <a:rPr lang="en-US" sz="2400" dirty="0">
                <a:solidFill>
                  <a:srgbClr val="404040"/>
                </a:solidFill>
              </a:rPr>
              <a:t>{C, D, E}:</a:t>
            </a:r>
          </a:p>
          <a:p>
            <a:pPr marL="0" indent="0">
              <a:spcBef>
                <a:spcPts val="0"/>
              </a:spcBef>
              <a:buNone/>
            </a:pPr>
            <a:r>
              <a:rPr lang="en-US" sz="2400" dirty="0">
                <a:solidFill>
                  <a:srgbClr val="404040"/>
                </a:solidFill>
              </a:rPr>
              <a:t>	[C, D, E]</a:t>
            </a:r>
            <a:endParaRPr lang="ru-RU" sz="2400" dirty="0"/>
          </a:p>
          <a:p>
            <a:pPr marL="0" indent="0">
              <a:lnSpc>
                <a:spcPct val="100000"/>
              </a:lnSpc>
              <a:spcAft>
                <a:spcPts val="600"/>
              </a:spcAft>
              <a:buNone/>
            </a:pPr>
            <a:endParaRPr lang="ru-RU" sz="2400" dirty="0">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990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81DB9-DDB2-68CE-724B-29294C5C59E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D98767-89BA-65C2-07B6-EE3D92FD18AD}"/>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7D3166A1-D02B-2BAB-6CF4-9247F0C472C9}"/>
              </a:ext>
            </a:extLst>
          </p:cNvPr>
          <p:cNvSpPr txBox="1">
            <a:spLocks/>
          </p:cNvSpPr>
          <p:nvPr/>
        </p:nvSpPr>
        <p:spPr>
          <a:xfrm>
            <a:off x="1416050" y="1665288"/>
            <a:ext cx="4904068"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Оптимальные маршруты для расположения </a:t>
            </a:r>
            <a:r>
              <a:rPr lang="en-US" sz="2400" dirty="0">
                <a:latin typeface="+mj-lt"/>
                <a:ea typeface="Calibri" panose="020F0502020204030204" pitchFamily="34" charset="0"/>
                <a:cs typeface="Calibri" panose="020F0502020204030204" pitchFamily="34" charset="0"/>
              </a:rPr>
              <a:t>[A, B, C, D, E, F]</a:t>
            </a:r>
            <a:r>
              <a:rPr lang="ru-RU" sz="2400" dirty="0">
                <a:effectLst/>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solidFill>
                  <a:srgbClr val="404040"/>
                </a:solidFill>
              </a:rPr>
              <a:t>[A, D]</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rPr>
              <a:t>[C, D, E]</a:t>
            </a:r>
            <a:endParaRPr lang="ru-RU" sz="2400" dirty="0">
              <a:effectLst/>
              <a:latin typeface="+mj-lt"/>
              <a:ea typeface="Calibri" panose="020F0502020204030204" pitchFamily="34" charset="0"/>
              <a:cs typeface="Calibri" panose="020F0502020204030204" pitchFamily="34" charset="0"/>
            </a:endParaRPr>
          </a:p>
        </p:txBody>
      </p:sp>
      <p:sp>
        <p:nvSpPr>
          <p:cNvPr id="3" name="Текст 2">
            <a:extLst>
              <a:ext uri="{FF2B5EF4-FFF2-40B4-BE49-F238E27FC236}">
                <a16:creationId xmlns:a16="http://schemas.microsoft.com/office/drawing/2014/main" id="{2EBEA800-B85D-3EAA-E014-97D756C28E85}"/>
              </a:ext>
            </a:extLst>
          </p:cNvPr>
          <p:cNvSpPr txBox="1">
            <a:spLocks/>
          </p:cNvSpPr>
          <p:nvPr/>
        </p:nvSpPr>
        <p:spPr>
          <a:xfrm>
            <a:off x="6320118" y="1663141"/>
            <a:ext cx="4904068" cy="230832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Тогда </a:t>
            </a:r>
            <a:br>
              <a:rPr lang="ru-RU" sz="2400" dirty="0">
                <a:latin typeface="+mj-lt"/>
                <a:ea typeface="Calibri" panose="020F0502020204030204" pitchFamily="34" charset="0"/>
                <a:cs typeface="Calibri" panose="020F0502020204030204" pitchFamily="34" charset="0"/>
              </a:rPr>
            </a:br>
            <a:r>
              <a:rPr lang="en-US" sz="2400" dirty="0">
                <a:latin typeface="+mj-lt"/>
                <a:ea typeface="Calibri" panose="020F0502020204030204" pitchFamily="34" charset="0"/>
                <a:cs typeface="Calibri" panose="020F0502020204030204" pitchFamily="34" charset="0"/>
              </a:rPr>
              <a:t>fitness([A, B, C, D, E, F])</a:t>
            </a:r>
            <a:r>
              <a:rPr lang="ru-RU" sz="2400" dirty="0">
                <a:latin typeface="+mj-lt"/>
                <a:ea typeface="Calibri" panose="020F0502020204030204" pitchFamily="34" charset="0"/>
                <a:cs typeface="Calibri" panose="020F0502020204030204" pitchFamily="34" charset="0"/>
              </a:rPr>
              <a:t> </a:t>
            </a:r>
            <a:br>
              <a:rPr lang="en-US"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 length(</a:t>
            </a:r>
            <a:r>
              <a:rPr lang="en-US" sz="2400" dirty="0">
                <a:ea typeface="Calibri" panose="020F0502020204030204" pitchFamily="34" charset="0"/>
                <a:cs typeface="Calibri" panose="020F0502020204030204" pitchFamily="34" charset="0"/>
              </a:rPr>
              <a:t>[</a:t>
            </a:r>
            <a:r>
              <a:rPr lang="en-US" sz="2400" dirty="0">
                <a:solidFill>
                  <a:srgbClr val="404040"/>
                </a:solidFill>
              </a:rPr>
              <a:t>A, B, D, F</a:t>
            </a:r>
            <a:r>
              <a:rPr lang="en-US" sz="2400" dirty="0">
                <a:ea typeface="Calibri" panose="020F0502020204030204" pitchFamily="34" charset="0"/>
                <a:cs typeface="Calibri" panose="020F0502020204030204" pitchFamily="34" charset="0"/>
              </a:rPr>
              <a:t>]) </a:t>
            </a:r>
            <a:br>
              <a:rPr lang="en-US" sz="2400" dirty="0">
                <a:ea typeface="Calibri" panose="020F0502020204030204" pitchFamily="34" charset="0"/>
                <a:cs typeface="Calibri" panose="020F0502020204030204" pitchFamily="34" charset="0"/>
              </a:rPr>
            </a:br>
            <a:r>
              <a:rPr lang="ru-RU" sz="2400" dirty="0">
                <a:ea typeface="Calibri" panose="020F0502020204030204" pitchFamily="34" charset="0"/>
                <a:cs typeface="Calibri" panose="020F0502020204030204" pitchFamily="34" charset="0"/>
              </a:rPr>
              <a:t>      </a:t>
            </a:r>
            <a:r>
              <a:rPr lang="en-US" sz="2400" dirty="0">
                <a:ea typeface="Calibri" panose="020F0502020204030204" pitchFamily="34" charset="0"/>
                <a:cs typeface="Calibri" panose="020F0502020204030204" pitchFamily="34" charset="0"/>
              </a:rPr>
              <a:t>+ length([</a:t>
            </a:r>
            <a:r>
              <a:rPr lang="en-US" sz="2400" dirty="0">
                <a:solidFill>
                  <a:srgbClr val="404040"/>
                </a:solidFill>
              </a:rPr>
              <a:t>A, D</a:t>
            </a:r>
            <a:r>
              <a:rPr lang="en-US" sz="2400" dirty="0">
                <a:ea typeface="Calibri" panose="020F0502020204030204" pitchFamily="34" charset="0"/>
                <a:cs typeface="Calibri" panose="020F0502020204030204" pitchFamily="34" charset="0"/>
              </a:rPr>
              <a:t>]) </a:t>
            </a:r>
            <a:br>
              <a:rPr lang="ru-RU" sz="2400" dirty="0">
                <a:ea typeface="Calibri" panose="020F0502020204030204" pitchFamily="34" charset="0"/>
                <a:cs typeface="Calibri" panose="020F0502020204030204" pitchFamily="34" charset="0"/>
              </a:rPr>
            </a:br>
            <a:r>
              <a:rPr lang="ru-RU" sz="2400" dirty="0">
                <a:ea typeface="Calibri" panose="020F0502020204030204" pitchFamily="34" charset="0"/>
                <a:cs typeface="Calibri" panose="020F0502020204030204" pitchFamily="34" charset="0"/>
              </a:rPr>
              <a:t>      </a:t>
            </a:r>
            <a:r>
              <a:rPr lang="en-US" sz="2400" dirty="0">
                <a:ea typeface="Calibri" panose="020F0502020204030204" pitchFamily="34" charset="0"/>
                <a:cs typeface="Calibri" panose="020F0502020204030204" pitchFamily="34" charset="0"/>
              </a:rPr>
              <a:t>+ length([</a:t>
            </a:r>
            <a:r>
              <a:rPr lang="en-US" sz="2400" dirty="0">
                <a:solidFill>
                  <a:srgbClr val="404040"/>
                </a:solidFill>
              </a:rPr>
              <a:t>C, D, E</a:t>
            </a:r>
            <a:r>
              <a:rPr lang="en-US" sz="2400" dirty="0">
                <a:ea typeface="Calibri" panose="020F0502020204030204" pitchFamily="34" charset="0"/>
                <a:cs typeface="Calibri" panose="020F0502020204030204" pitchFamily="34" charset="0"/>
              </a:rPr>
              <a:t>])</a:t>
            </a:r>
            <a:br>
              <a:rPr lang="en-US" sz="2400" dirty="0">
                <a:ea typeface="Calibri" panose="020F0502020204030204" pitchFamily="34" charset="0"/>
                <a:cs typeface="Calibri" panose="020F0502020204030204" pitchFamily="34" charset="0"/>
              </a:rPr>
            </a:br>
            <a:r>
              <a:rPr lang="en-US" sz="2400" dirty="0">
                <a:ea typeface="Calibri" panose="020F0502020204030204" pitchFamily="34" charset="0"/>
                <a:cs typeface="Calibri" panose="020F0502020204030204" pitchFamily="34" charset="0"/>
              </a:rPr>
              <a:t>      = 39 + 23 + 33 = 95</a:t>
            </a:r>
            <a:endParaRPr lang="ru-RU" sz="2400" dirty="0">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568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0A55F-B382-9160-F41F-A2C6CA705AC5}"/>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9FC8F6-58AA-1A80-D66B-049D0978E1DA}"/>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3</a:t>
            </a:r>
          </a:p>
        </p:txBody>
      </p:sp>
      <p:pic>
        <p:nvPicPr>
          <p:cNvPr id="3" name="Рисунок 2">
            <a:extLst>
              <a:ext uri="{FF2B5EF4-FFF2-40B4-BE49-F238E27FC236}">
                <a16:creationId xmlns:a16="http://schemas.microsoft.com/office/drawing/2014/main" id="{1979711B-38BC-B520-ECEB-F76EDB49F5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84599" y="2145637"/>
            <a:ext cx="4506914" cy="2760484"/>
          </a:xfrm>
          <a:prstGeom prst="rect">
            <a:avLst/>
          </a:prstGeom>
        </p:spPr>
      </p:pic>
    </p:spTree>
    <p:extLst>
      <p:ext uri="{BB962C8B-B14F-4D97-AF65-F5344CB8AC3E}">
        <p14:creationId xmlns:p14="http://schemas.microsoft.com/office/powerpoint/2010/main" val="1882075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B79A3-7CC9-978E-59CC-14D5A8DB40D9}"/>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B48652A0-026E-FB85-36F8-472191E709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65226" y="119686"/>
            <a:ext cx="7896390" cy="6475192"/>
          </a:xfrm>
          <a:prstGeom prst="rect">
            <a:avLst/>
          </a:prstGeom>
        </p:spPr>
      </p:pic>
    </p:spTree>
    <p:extLst>
      <p:ext uri="{BB962C8B-B14F-4D97-AF65-F5344CB8AC3E}">
        <p14:creationId xmlns:p14="http://schemas.microsoft.com/office/powerpoint/2010/main" val="3951675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56D13-1A24-7C63-8CB1-B30D86466EE8}"/>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9F8AD6-A4B4-1179-4387-4956947B220D}"/>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5</a:t>
            </a:r>
          </a:p>
        </p:txBody>
      </p:sp>
      <p:sp>
        <p:nvSpPr>
          <p:cNvPr id="5" name="Текст 2">
            <a:extLst>
              <a:ext uri="{FF2B5EF4-FFF2-40B4-BE49-F238E27FC236}">
                <a16:creationId xmlns:a16="http://schemas.microsoft.com/office/drawing/2014/main" id="{2590D7CC-89FF-DFEF-809B-70C7C94AE057}"/>
              </a:ext>
            </a:extLst>
          </p:cNvPr>
          <p:cNvSpPr txBox="1">
            <a:spLocks/>
          </p:cNvSpPr>
          <p:nvPr/>
        </p:nvSpPr>
        <p:spPr>
          <a:xfrm>
            <a:off x="1416050" y="1676410"/>
            <a:ext cx="6021619" cy="183127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fitness([A, B, C, D, E, F]) = 95,</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fitness(</a:t>
            </a:r>
            <a:r>
              <a:rPr lang="en-US" sz="2400" dirty="0">
                <a:latin typeface="+mj-lt"/>
                <a:ea typeface="Calibri" panose="020F0502020204030204" pitchFamily="34" charset="0"/>
                <a:cs typeface="Calibri" panose="020F0502020204030204" pitchFamily="34" charset="0"/>
              </a:rPr>
              <a:t>[B, A, F, C, E, D]) = 91,</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fitness(</a:t>
            </a:r>
            <a:r>
              <a:rPr lang="en-US" sz="2400" dirty="0">
                <a:latin typeface="+mj-lt"/>
                <a:ea typeface="Calibri" panose="020F0502020204030204" pitchFamily="34" charset="0"/>
                <a:cs typeface="Calibri" panose="020F0502020204030204" pitchFamily="34" charset="0"/>
              </a:rPr>
              <a:t>[B, A, D, C, F, E]) = 100</a:t>
            </a:r>
            <a:endParaRPr lang="ru-RU" sz="2400" dirty="0">
              <a:effectLst/>
              <a:latin typeface="+mj-lt"/>
              <a:ea typeface="Calibri" panose="020F0502020204030204" pitchFamily="34" charset="0"/>
              <a:cs typeface="Calibri" panose="020F0502020204030204" pitchFamily="34" charset="0"/>
            </a:endParaRPr>
          </a:p>
        </p:txBody>
      </p:sp>
      <p:cxnSp>
        <p:nvCxnSpPr>
          <p:cNvPr id="7" name="Прямая соединительная линия 6">
            <a:extLst>
              <a:ext uri="{FF2B5EF4-FFF2-40B4-BE49-F238E27FC236}">
                <a16:creationId xmlns:a16="http://schemas.microsoft.com/office/drawing/2014/main" id="{4DB70935-9E17-C70C-3B3B-96306BC4C9B2}"/>
              </a:ext>
            </a:extLst>
          </p:cNvPr>
          <p:cNvCxnSpPr/>
          <p:nvPr/>
        </p:nvCxnSpPr>
        <p:spPr>
          <a:xfrm flipV="1">
            <a:off x="2375647" y="3200400"/>
            <a:ext cx="3720353" cy="2286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id="{D20F44FF-4F22-F5CF-6254-B00ED6834548}"/>
              </a:ext>
            </a:extLst>
          </p:cNvPr>
          <p:cNvCxnSpPr>
            <a:cxnSpLocks/>
          </p:cNvCxnSpPr>
          <p:nvPr/>
        </p:nvCxnSpPr>
        <p:spPr>
          <a:xfrm>
            <a:off x="2375647" y="3200400"/>
            <a:ext cx="3720353" cy="1905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3" name="Рисунок 2">
            <a:extLst>
              <a:ext uri="{FF2B5EF4-FFF2-40B4-BE49-F238E27FC236}">
                <a16:creationId xmlns:a16="http://schemas.microsoft.com/office/drawing/2014/main" id="{65D86A9C-D8C1-9B47-56E4-D9DBFE15FE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79418" y="1665288"/>
            <a:ext cx="3806876" cy="2760484"/>
          </a:xfrm>
          <a:prstGeom prst="rect">
            <a:avLst/>
          </a:prstGeom>
        </p:spPr>
      </p:pic>
      <p:sp>
        <p:nvSpPr>
          <p:cNvPr id="6" name="TextBox 5">
            <a:extLst>
              <a:ext uri="{FF2B5EF4-FFF2-40B4-BE49-F238E27FC236}">
                <a16:creationId xmlns:a16="http://schemas.microsoft.com/office/drawing/2014/main" id="{30A95110-8F78-813F-38BF-687B55E40050}"/>
              </a:ext>
            </a:extLst>
          </p:cNvPr>
          <p:cNvSpPr txBox="1"/>
          <p:nvPr/>
        </p:nvSpPr>
        <p:spPr>
          <a:xfrm>
            <a:off x="1405706" y="3794546"/>
            <a:ext cx="6096000" cy="1938992"/>
          </a:xfrm>
          <a:prstGeom prst="rect">
            <a:avLst/>
          </a:prstGeom>
          <a:noFill/>
        </p:spPr>
        <p:txBody>
          <a:bodyPr wrap="square">
            <a:spAutoFit/>
          </a:bodyPr>
          <a:lstStyle/>
          <a:p>
            <a:pPr marL="0" indent="0">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B, C, D, E, F],</a:t>
            </a:r>
          </a:p>
          <a:p>
            <a:pPr marL="0" indent="0">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[B, A, F, C, E, D]</a:t>
            </a:r>
            <a:endParaRPr lang="ru-RU" sz="2400" dirty="0">
              <a:latin typeface="+mj-lt"/>
              <a:ea typeface="Calibri" panose="020F0502020204030204" pitchFamily="34" charset="0"/>
              <a:cs typeface="Calibri" panose="020F0502020204030204" pitchFamily="34" charset="0"/>
            </a:endParaRPr>
          </a:p>
          <a:p>
            <a:pPr marL="0" indent="0">
              <a:spcBef>
                <a:spcPts val="0"/>
              </a:spcBef>
              <a:buNone/>
            </a:pPr>
            <a:endParaRPr lang="ru-RU" sz="2400" dirty="0">
              <a:latin typeface="+mj-lt"/>
              <a:ea typeface="Calibri" panose="020F0502020204030204" pitchFamily="34" charset="0"/>
              <a:cs typeface="Calibri" panose="020F0502020204030204" pitchFamily="34" charset="0"/>
            </a:endParaRPr>
          </a:p>
          <a:p>
            <a:pPr marL="0" indent="0">
              <a:spcBef>
                <a:spcPts val="0"/>
              </a:spcBef>
              <a:buNone/>
            </a:pPr>
            <a:r>
              <a:rPr lang="ru-RU" sz="2400" dirty="0">
                <a:latin typeface="+mj-lt"/>
                <a:ea typeface="Calibri" panose="020F0502020204030204" pitchFamily="34" charset="0"/>
                <a:cs typeface="Calibri" panose="020F0502020204030204" pitchFamily="34" charset="0"/>
              </a:rPr>
              <a:t>Кроссовер</a:t>
            </a:r>
            <a:r>
              <a:rPr lang="en-US" sz="2400" dirty="0">
                <a:latin typeface="+mj-lt"/>
                <a:ea typeface="Calibri" panose="020F0502020204030204" pitchFamily="34" charset="0"/>
                <a:cs typeface="Calibri" panose="020F0502020204030204" pitchFamily="34" charset="0"/>
              </a:rPr>
              <a:t> AEX</a:t>
            </a:r>
            <a:r>
              <a:rPr lang="ru-RU" sz="2400" dirty="0">
                <a:latin typeface="+mj-lt"/>
                <a:ea typeface="Calibri" panose="020F0502020204030204" pitchFamily="34" charset="0"/>
                <a:cs typeface="Calibri" panose="020F0502020204030204" pitchFamily="34" charset="0"/>
              </a:rPr>
              <a:t>:</a:t>
            </a:r>
          </a:p>
          <a:p>
            <a:pPr marL="0" indent="0">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F, C, E, B, D]</a:t>
            </a:r>
          </a:p>
        </p:txBody>
      </p:sp>
    </p:spTree>
    <p:extLst>
      <p:ext uri="{BB962C8B-B14F-4D97-AF65-F5344CB8AC3E}">
        <p14:creationId xmlns:p14="http://schemas.microsoft.com/office/powerpoint/2010/main" val="3582763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CDA4B-36E2-5284-B3F9-E9A07F24B659}"/>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BE4417-1936-E0D8-2254-5F6B530C6D7B}"/>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6</a:t>
            </a:r>
          </a:p>
        </p:txBody>
      </p:sp>
      <p:pic>
        <p:nvPicPr>
          <p:cNvPr id="3" name="Рисунок 2">
            <a:extLst>
              <a:ext uri="{FF2B5EF4-FFF2-40B4-BE49-F238E27FC236}">
                <a16:creationId xmlns:a16="http://schemas.microsoft.com/office/drawing/2014/main" id="{98148D26-B358-A326-FE79-9819F17089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93199" y="1665288"/>
            <a:ext cx="5443114" cy="2688231"/>
          </a:xfrm>
          <a:prstGeom prst="rect">
            <a:avLst/>
          </a:prstGeom>
        </p:spPr>
      </p:pic>
      <p:sp>
        <p:nvSpPr>
          <p:cNvPr id="4" name="TextBox 3">
            <a:extLst>
              <a:ext uri="{FF2B5EF4-FFF2-40B4-BE49-F238E27FC236}">
                <a16:creationId xmlns:a16="http://schemas.microsoft.com/office/drawing/2014/main" id="{E2A78409-91AB-A3EB-065D-4F33A3DB063B}"/>
              </a:ext>
            </a:extLst>
          </p:cNvPr>
          <p:cNvSpPr txBox="1"/>
          <p:nvPr/>
        </p:nvSpPr>
        <p:spPr>
          <a:xfrm>
            <a:off x="1416050" y="1665288"/>
            <a:ext cx="6096000" cy="1646605"/>
          </a:xfrm>
          <a:prstGeom prst="rect">
            <a:avLst/>
          </a:prstGeom>
          <a:noFill/>
        </p:spPr>
        <p:txBody>
          <a:bodyPr wrap="square">
            <a:spAutoFit/>
          </a:bodyPr>
          <a:lstStyle/>
          <a:p>
            <a:pPr marL="0" indent="0">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B, C, D, E, F],</a:t>
            </a:r>
          </a:p>
          <a:p>
            <a:pPr marL="0" indent="0">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[B, A, F, C, E, D],</a:t>
            </a:r>
          </a:p>
          <a:p>
            <a:pPr marL="0" indent="0">
              <a:spcBef>
                <a:spcPts val="0"/>
              </a:spcBef>
              <a:buNone/>
            </a:pPr>
            <a:r>
              <a:rPr lang="en-US" sz="2400" dirty="0">
                <a:latin typeface="+mj-lt"/>
                <a:ea typeface="Calibri" panose="020F0502020204030204" pitchFamily="34" charset="0"/>
                <a:cs typeface="Calibri" panose="020F0502020204030204" pitchFamily="34" charset="0"/>
              </a:rPr>
              <a:t>	[A, F, C, E, B, D]</a:t>
            </a:r>
            <a:r>
              <a:rPr lang="ru-RU" sz="2400" dirty="0">
                <a:latin typeface="+mj-lt"/>
                <a:ea typeface="Calibri" panose="020F0502020204030204" pitchFamily="34" charset="0"/>
                <a:cs typeface="Calibri" panose="020F0502020204030204" pitchFamily="34" charset="0"/>
              </a:rPr>
              <a:t> 	</a:t>
            </a:r>
            <a:endParaRPr lang="en-US" sz="24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7207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EBFC3-B490-7557-6CDC-C4485B216A48}"/>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2EA48-094F-5632-388C-A831073C2838}"/>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7</a:t>
            </a:r>
          </a:p>
        </p:txBody>
      </p:sp>
      <p:pic>
        <p:nvPicPr>
          <p:cNvPr id="3" name="Рисунок 2">
            <a:extLst>
              <a:ext uri="{FF2B5EF4-FFF2-40B4-BE49-F238E27FC236}">
                <a16:creationId xmlns:a16="http://schemas.microsoft.com/office/drawing/2014/main" id="{C5BD3961-E6AD-6EC6-2D44-991A8C0C994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79319" y="1665288"/>
            <a:ext cx="4956994" cy="2394194"/>
          </a:xfrm>
          <a:prstGeom prst="rect">
            <a:avLst/>
          </a:prstGeom>
        </p:spPr>
      </p:pic>
    </p:spTree>
    <p:extLst>
      <p:ext uri="{BB962C8B-B14F-4D97-AF65-F5344CB8AC3E}">
        <p14:creationId xmlns:p14="http://schemas.microsoft.com/office/powerpoint/2010/main" val="904235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821FD-B5A1-D773-3CB0-70464E48A65B}"/>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4FD82E59-B3A7-97CB-5014-27EA06A4B0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23691" y="448630"/>
            <a:ext cx="6317841" cy="6160714"/>
          </a:xfrm>
          <a:prstGeom prst="rect">
            <a:avLst/>
          </a:prstGeom>
        </p:spPr>
      </p:pic>
    </p:spTree>
    <p:extLst>
      <p:ext uri="{BB962C8B-B14F-4D97-AF65-F5344CB8AC3E}">
        <p14:creationId xmlns:p14="http://schemas.microsoft.com/office/powerpoint/2010/main" val="3733502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C2F0D-CF6D-9E7F-AE79-CA5CBEC07DD3}"/>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CBC0C9-9E2A-A350-3492-67605BEB6459}"/>
              </a:ext>
            </a:extLst>
          </p:cNvPr>
          <p:cNvSpPr>
            <a:spLocks noGrp="1"/>
          </p:cNvSpPr>
          <p:nvPr>
            <p:ph type="title"/>
          </p:nvPr>
        </p:nvSpPr>
        <p:spPr>
          <a:xfrm>
            <a:off x="1063852" y="739623"/>
            <a:ext cx="10072461" cy="649922"/>
          </a:xfrm>
        </p:spPr>
        <p:txBody>
          <a:bodyPr>
            <a:spAutoFit/>
          </a:bodyPr>
          <a:lstStyle/>
          <a:p>
            <a:r>
              <a:rPr lang="ru-RU" sz="4000" dirty="0"/>
              <a:t>Трудоемкость алгоритма</a:t>
            </a:r>
          </a:p>
        </p:txBody>
      </p:sp>
      <mc:AlternateContent xmlns:mc="http://schemas.openxmlformats.org/markup-compatibility/2006" xmlns:a14="http://schemas.microsoft.com/office/drawing/2010/main">
        <mc:Choice Requires="a14">
          <p:sp>
            <p:nvSpPr>
              <p:cNvPr id="6" name="Текст 2">
                <a:extLst>
                  <a:ext uri="{FF2B5EF4-FFF2-40B4-BE49-F238E27FC236}">
                    <a16:creationId xmlns:a16="http://schemas.microsoft.com/office/drawing/2014/main" id="{1FA08463-9F53-2958-1013-E8C633B25251}"/>
                  </a:ext>
                </a:extLst>
              </p:cNvPr>
              <p:cNvSpPr txBox="1">
                <a:spLocks/>
              </p:cNvSpPr>
              <p:nvPr/>
            </p:nvSpPr>
            <p:spPr>
              <a:xfrm>
                <a:off x="1060448" y="1676405"/>
                <a:ext cx="10484919" cy="473046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50000"/>
                  </a:lnSpc>
                  <a:spcAft>
                    <a:spcPts val="600"/>
                  </a:spcAft>
                  <a:buNone/>
                </a:pPr>
                <a14:m>
                  <m:oMath xmlns:m="http://schemas.openxmlformats.org/officeDocument/2006/math">
                    <m:r>
                      <a:rPr lang="ru-RU" sz="2400" i="1" smtClean="0">
                        <a:effectLst/>
                        <a:latin typeface="Cambria Math" panose="02040503050406030204" pitchFamily="18" charset="0"/>
                        <a:ea typeface="Calibri" panose="020F0502020204030204" pitchFamily="34" charset="0"/>
                        <a:cs typeface="Calibri" panose="020F0502020204030204" pitchFamily="34" charset="0"/>
                      </a:rPr>
                      <m:t>𝑂</m:t>
                    </m:r>
                    <m:r>
                      <a:rPr lang="ru-RU" sz="2400" i="1" smtClean="0">
                        <a:effectLst/>
                        <a:latin typeface="Cambria Math" panose="02040503050406030204" pitchFamily="18" charset="0"/>
                        <a:ea typeface="Calibri" panose="020F0502020204030204" pitchFamily="34" charset="0"/>
                        <a:cs typeface="Calibri" panose="020F0502020204030204" pitchFamily="34" charset="0"/>
                      </a:rPr>
                      <m:t>(</m:t>
                    </m:r>
                    <m:sSup>
                      <m:sSup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pPr>
                      <m:e>
                        <m:r>
                          <a:rPr lang="ru-RU" sz="2400" i="1">
                            <a:effectLst/>
                            <a:latin typeface="Cambria Math" panose="02040503050406030204" pitchFamily="18" charset="0"/>
                            <a:ea typeface="Calibri" panose="020F0502020204030204" pitchFamily="34" charset="0"/>
                            <a:cs typeface="Calibri" panose="020F0502020204030204" pitchFamily="34" charset="0"/>
                          </a:rPr>
                          <m:t>𝑉</m:t>
                        </m:r>
                      </m:e>
                      <m:sup>
                        <m:r>
                          <a:rPr lang="ru-RU" sz="2400" b="0" i="1" smtClean="0">
                            <a:effectLst/>
                            <a:latin typeface="Cambria Math" panose="02040503050406030204" pitchFamily="18" charset="0"/>
                            <a:ea typeface="Calibri" panose="020F0502020204030204" pitchFamily="34" charset="0"/>
                            <a:cs typeface="Calibri" panose="020F0502020204030204" pitchFamily="34" charset="0"/>
                          </a:rPr>
                          <m:t>2</m:t>
                        </m:r>
                      </m:sup>
                    </m:sSup>
                    <m:func>
                      <m:funcPr>
                        <m:ctrlPr>
                          <a:rPr lang="ru-RU" sz="2400" i="1">
                            <a:effectLst/>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ru-RU" sz="2400">
                            <a:effectLst/>
                            <a:latin typeface="Cambria Math" panose="02040503050406030204" pitchFamily="18" charset="0"/>
                            <a:ea typeface="Calibri" panose="020F0502020204030204" pitchFamily="34" charset="0"/>
                            <a:cs typeface="Calibri" panose="020F0502020204030204" pitchFamily="34" charset="0"/>
                          </a:rPr>
                          <m:t>log</m:t>
                        </m:r>
                      </m:fName>
                      <m:e>
                        <m:r>
                          <a:rPr lang="ru-RU" sz="2400" i="1">
                            <a:effectLst/>
                            <a:latin typeface="Cambria Math" panose="02040503050406030204" pitchFamily="18" charset="0"/>
                            <a:ea typeface="Calibri" panose="020F0502020204030204" pitchFamily="34" charset="0"/>
                            <a:cs typeface="Calibri" panose="020F0502020204030204" pitchFamily="34" charset="0"/>
                          </a:rPr>
                          <m:t>𝑉</m:t>
                        </m:r>
                      </m:e>
                    </m:func>
                    <m:r>
                      <a:rPr lang="ru-RU" sz="2400" i="1">
                        <a:effectLst/>
                        <a:latin typeface="Cambria Math" panose="02040503050406030204" pitchFamily="18" charset="0"/>
                        <a:ea typeface="Calibri" panose="020F0502020204030204" pitchFamily="34" charset="0"/>
                        <a:cs typeface="Calibri" panose="020F0502020204030204" pitchFamily="34" charset="0"/>
                      </a:rPr>
                      <m:t>+</m:t>
                    </m:r>
                    <m:sSub>
                      <m:sSub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bPr>
                      <m:e>
                        <m:r>
                          <a:rPr lang="ru-RU" sz="2400" i="1">
                            <a:effectLst/>
                            <a:latin typeface="Cambria Math" panose="02040503050406030204" pitchFamily="18" charset="0"/>
                            <a:ea typeface="Calibri" panose="020F0502020204030204" pitchFamily="34" charset="0"/>
                            <a:cs typeface="Calibri" panose="020F0502020204030204" pitchFamily="34" charset="0"/>
                          </a:rPr>
                          <m:t>𝐺</m:t>
                        </m:r>
                      </m:e>
                      <m:sub>
                        <m:r>
                          <a:rPr lang="ru-RU" sz="2400" i="1">
                            <a:effectLst/>
                            <a:latin typeface="Cambria Math" panose="02040503050406030204" pitchFamily="18" charset="0"/>
                            <a:ea typeface="Calibri" panose="020F0502020204030204" pitchFamily="34" charset="0"/>
                            <a:cs typeface="Calibri" panose="020F0502020204030204" pitchFamily="34" charset="0"/>
                          </a:rPr>
                          <m:t>𝑝</m:t>
                        </m:r>
                        <m:r>
                          <a:rPr lang="en-US" sz="2400" i="1">
                            <a:effectLst/>
                            <a:latin typeface="Cambria Math" panose="02040503050406030204" pitchFamily="18" charset="0"/>
                            <a:ea typeface="Calibri" panose="020F0502020204030204" pitchFamily="34" charset="0"/>
                            <a:cs typeface="Calibri" panose="020F0502020204030204" pitchFamily="34" charset="0"/>
                          </a:rPr>
                          <m:t>𝑝</m:t>
                        </m:r>
                      </m:sub>
                    </m:sSub>
                    <m:r>
                      <a:rPr lang="ru-RU" sz="2400" i="1">
                        <a:effectLst/>
                        <a:latin typeface="Cambria Math" panose="02040503050406030204" pitchFamily="18" charset="0"/>
                        <a:ea typeface="Calibri" panose="020F0502020204030204" pitchFamily="34" charset="0"/>
                        <a:cs typeface="Calibri" panose="020F0502020204030204" pitchFamily="34" charset="0"/>
                      </a:rPr>
                      <m:t>∗</m:t>
                    </m:r>
                    <m:sSub>
                      <m:sSub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bPr>
                      <m:e>
                        <m:r>
                          <a:rPr lang="ru-RU" sz="2400" i="1">
                            <a:effectLst/>
                            <a:latin typeface="Cambria Math" panose="02040503050406030204" pitchFamily="18" charset="0"/>
                            <a:ea typeface="Calibri" panose="020F0502020204030204" pitchFamily="34" charset="0"/>
                            <a:cs typeface="Calibri" panose="020F0502020204030204" pitchFamily="34" charset="0"/>
                          </a:rPr>
                          <m:t>𝑁</m:t>
                        </m:r>
                      </m:e>
                      <m:sub>
                        <m:r>
                          <a:rPr lang="ru-RU" sz="2400" i="1">
                            <a:effectLst/>
                            <a:latin typeface="Cambria Math" panose="02040503050406030204" pitchFamily="18" charset="0"/>
                            <a:ea typeface="Calibri" panose="020F0502020204030204" pitchFamily="34" charset="0"/>
                            <a:cs typeface="Calibri" panose="020F0502020204030204" pitchFamily="34" charset="0"/>
                          </a:rPr>
                          <m:t>𝑝</m:t>
                        </m:r>
                        <m:r>
                          <a:rPr lang="en-US" sz="2400" i="1">
                            <a:effectLst/>
                            <a:latin typeface="Cambria Math" panose="02040503050406030204" pitchFamily="18" charset="0"/>
                            <a:ea typeface="Calibri" panose="020F0502020204030204" pitchFamily="34" charset="0"/>
                            <a:cs typeface="Calibri" panose="020F0502020204030204" pitchFamily="34" charset="0"/>
                          </a:rPr>
                          <m:t>𝑝</m:t>
                        </m:r>
                      </m:sub>
                    </m:sSub>
                    <m:r>
                      <a:rPr lang="ru-RU" sz="2400" i="1">
                        <a:effectLst/>
                        <a:latin typeface="Cambria Math" panose="02040503050406030204" pitchFamily="18" charset="0"/>
                        <a:ea typeface="Calibri" panose="020F0502020204030204" pitchFamily="34" charset="0"/>
                        <a:cs typeface="Calibri" panose="020F0502020204030204" pitchFamily="34" charset="0"/>
                      </a:rPr>
                      <m:t>∗</m:t>
                    </m:r>
                    <m:r>
                      <a:rPr lang="ru-RU" sz="2400" i="1">
                        <a:effectLst/>
                        <a:latin typeface="Cambria Math" panose="02040503050406030204" pitchFamily="18" charset="0"/>
                        <a:ea typeface="Calibri" panose="020F0502020204030204" pitchFamily="34" charset="0"/>
                        <a:cs typeface="Calibri" panose="020F0502020204030204" pitchFamily="34" charset="0"/>
                      </a:rPr>
                      <m:t>𝑀</m:t>
                    </m:r>
                    <m:r>
                      <a:rPr lang="ru-RU" sz="2400" i="1">
                        <a:effectLst/>
                        <a:latin typeface="Cambria Math" panose="02040503050406030204" pitchFamily="18" charset="0"/>
                        <a:ea typeface="Calibri" panose="020F0502020204030204" pitchFamily="34" charset="0"/>
                        <a:cs typeface="Calibri" panose="020F0502020204030204" pitchFamily="34" charset="0"/>
                      </a:rPr>
                      <m:t> ∗ </m:t>
                    </m:r>
                    <m:sSub>
                      <m:sSub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bPr>
                      <m:e>
                        <m:r>
                          <a:rPr lang="ru-RU" sz="2400" i="1">
                            <a:effectLst/>
                            <a:latin typeface="Cambria Math" panose="02040503050406030204" pitchFamily="18" charset="0"/>
                            <a:ea typeface="Calibri" panose="020F0502020204030204" pitchFamily="34" charset="0"/>
                            <a:cs typeface="Calibri" panose="020F0502020204030204" pitchFamily="34" charset="0"/>
                          </a:rPr>
                          <m:t>𝐺</m:t>
                        </m:r>
                      </m:e>
                      <m:sub>
                        <m:r>
                          <a:rPr lang="ru-RU" sz="2400" i="1">
                            <a:effectLst/>
                            <a:latin typeface="Cambria Math" panose="02040503050406030204" pitchFamily="18" charset="0"/>
                            <a:ea typeface="Calibri" panose="020F0502020204030204" pitchFamily="34" charset="0"/>
                            <a:cs typeface="Calibri" panose="020F0502020204030204" pitchFamily="34" charset="0"/>
                          </a:rPr>
                          <m:t>𝑡𝑠𝑝</m:t>
                        </m:r>
                        <m:r>
                          <a:rPr lang="ru-RU" sz="2400" i="1">
                            <a:effectLst/>
                            <a:latin typeface="Cambria Math" panose="02040503050406030204" pitchFamily="18" charset="0"/>
                            <a:ea typeface="Calibri" panose="020F0502020204030204" pitchFamily="34" charset="0"/>
                            <a:cs typeface="Calibri" panose="020F0502020204030204" pitchFamily="34" charset="0"/>
                          </a:rPr>
                          <m:t> </m:t>
                        </m:r>
                      </m:sub>
                    </m:sSub>
                    <m:r>
                      <a:rPr lang="ru-RU" sz="2400" i="1">
                        <a:effectLst/>
                        <a:latin typeface="Cambria Math" panose="02040503050406030204" pitchFamily="18" charset="0"/>
                        <a:ea typeface="Calibri" panose="020F0502020204030204" pitchFamily="34" charset="0"/>
                        <a:cs typeface="Calibri" panose="020F0502020204030204" pitchFamily="34" charset="0"/>
                      </a:rPr>
                      <m:t>∗</m:t>
                    </m:r>
                    <m:sSub>
                      <m:sSub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bPr>
                      <m:e>
                        <m:sSub>
                          <m:sSubPr>
                            <m:ctrlPr>
                              <a:rPr lang="ru-RU" sz="2400" i="1">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latin typeface="Cambria Math" panose="02040503050406030204" pitchFamily="18" charset="0"/>
                                <a:ea typeface="Calibri" panose="020F0502020204030204" pitchFamily="34" charset="0"/>
                                <a:cs typeface="Calibri" panose="020F0502020204030204" pitchFamily="34" charset="0"/>
                              </a:rPr>
                              <m:t>𝑁</m:t>
                            </m:r>
                          </m:e>
                          <m:sub>
                            <m:r>
                              <a:rPr lang="ru-RU" sz="2400" i="1">
                                <a:latin typeface="Cambria Math" panose="02040503050406030204" pitchFamily="18" charset="0"/>
                                <a:ea typeface="Calibri" panose="020F0502020204030204" pitchFamily="34" charset="0"/>
                                <a:cs typeface="Calibri" panose="020F0502020204030204" pitchFamily="34" charset="0"/>
                              </a:rPr>
                              <m:t>𝑡𝑠𝑝</m:t>
                            </m:r>
                            <m:r>
                              <a:rPr lang="ru-RU" sz="2400" i="1">
                                <a:latin typeface="Cambria Math" panose="02040503050406030204" pitchFamily="18" charset="0"/>
                                <a:ea typeface="Calibri" panose="020F0502020204030204" pitchFamily="34" charset="0"/>
                                <a:cs typeface="Calibri" panose="020F0502020204030204" pitchFamily="34" charset="0"/>
                              </a:rPr>
                              <m:t> </m:t>
                            </m:r>
                          </m:sub>
                        </m:sSub>
                      </m:e>
                      <m:sub>
                        <m:r>
                          <a:rPr lang="ru-RU" sz="2400" i="1">
                            <a:effectLst/>
                            <a:latin typeface="Cambria Math" panose="02040503050406030204" pitchFamily="18" charset="0"/>
                            <a:ea typeface="Calibri" panose="020F0502020204030204" pitchFamily="34" charset="0"/>
                            <a:cs typeface="Calibri" panose="020F0502020204030204" pitchFamily="34" charset="0"/>
                          </a:rPr>
                          <m:t> </m:t>
                        </m:r>
                      </m:sub>
                    </m:sSub>
                    <m:r>
                      <a:rPr lang="ru-RU" sz="2400" i="1">
                        <a:effectLst/>
                        <a:latin typeface="Cambria Math" panose="02040503050406030204" pitchFamily="18" charset="0"/>
                        <a:ea typeface="Calibri" panose="020F0502020204030204" pitchFamily="34" charset="0"/>
                        <a:cs typeface="Calibri" panose="020F0502020204030204" pitchFamily="34" charset="0"/>
                      </a:rPr>
                      <m:t>∗</m:t>
                    </m:r>
                    <m:sSub>
                      <m:sSub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bPr>
                      <m:e>
                        <m:r>
                          <a:rPr lang="ru-RU" sz="2400" i="1">
                            <a:effectLst/>
                            <a:latin typeface="Cambria Math" panose="02040503050406030204" pitchFamily="18" charset="0"/>
                            <a:ea typeface="Calibri" panose="020F0502020204030204" pitchFamily="34" charset="0"/>
                            <a:cs typeface="Calibri" panose="020F0502020204030204" pitchFamily="34" charset="0"/>
                          </a:rPr>
                          <m:t>𝐿</m:t>
                        </m:r>
                      </m:e>
                      <m:sub>
                        <m:r>
                          <a:rPr lang="ru-RU" sz="2400" i="1">
                            <a:effectLst/>
                            <a:latin typeface="Cambria Math" panose="02040503050406030204" pitchFamily="18" charset="0"/>
                            <a:ea typeface="Calibri" panose="020F0502020204030204" pitchFamily="34" charset="0"/>
                            <a:cs typeface="Calibri" panose="020F0502020204030204" pitchFamily="34" charset="0"/>
                          </a:rPr>
                          <m:t>𝑜𝑟𝑑𝑒𝑟</m:t>
                        </m:r>
                        <m:r>
                          <a:rPr lang="ru-RU" sz="2400" i="1">
                            <a:effectLst/>
                            <a:latin typeface="Cambria Math" panose="02040503050406030204" pitchFamily="18" charset="0"/>
                            <a:ea typeface="Calibri" panose="020F0502020204030204" pitchFamily="34" charset="0"/>
                            <a:cs typeface="Calibri" panose="020F0502020204030204" pitchFamily="34" charset="0"/>
                          </a:rPr>
                          <m:t> </m:t>
                        </m:r>
                      </m:sub>
                    </m:sSub>
                    <m:r>
                      <a:rPr lang="ru-RU" sz="2400" i="1">
                        <a:effectLst/>
                        <a:latin typeface="Cambria Math" panose="02040503050406030204" pitchFamily="18" charset="0"/>
                        <a:ea typeface="Calibri" panose="020F0502020204030204" pitchFamily="34" charset="0"/>
                        <a:cs typeface="Calibri" panose="020F0502020204030204" pitchFamily="34" charset="0"/>
                      </a:rPr>
                      <m:t>)</m:t>
                    </m:r>
                  </m:oMath>
                </a14:m>
                <a:r>
                  <a:rPr lang="ru-RU" sz="2400" dirty="0">
                    <a:effectLst/>
                    <a:latin typeface="+mj-lt"/>
                    <a:ea typeface="Calibri" panose="020F0502020204030204" pitchFamily="34" charset="0"/>
                    <a:cs typeface="Calibri" panose="020F0502020204030204" pitchFamily="34" charset="0"/>
                  </a:rPr>
                  <a:t>, где</a:t>
                </a:r>
                <a:br>
                  <a:rPr lang="en-US" sz="2400" dirty="0">
                    <a:latin typeface="Cambria Math" panose="02040503050406030204" pitchFamily="18" charset="0"/>
                    <a:ea typeface="Calibri" panose="020F0502020204030204" pitchFamily="34" charset="0"/>
                    <a:cs typeface="Calibri" panose="020F0502020204030204" pitchFamily="34" charset="0"/>
                  </a:rPr>
                </a:br>
                <a:r>
                  <a:rPr lang="ru-RU" sz="2400" b="0" i="1" dirty="0">
                    <a:effectLst/>
                    <a:latin typeface="+mj-lt"/>
                    <a:ea typeface="Calibri" panose="020F0502020204030204" pitchFamily="34" charset="0"/>
                    <a:cs typeface="Calibri" panose="020F0502020204030204" pitchFamily="34" charset="0"/>
                  </a:rPr>
                  <a:t> </a:t>
                </a:r>
                <a14:m>
                  <m:oMath xmlns:m="http://schemas.openxmlformats.org/officeDocument/2006/math">
                    <m:r>
                      <a:rPr lang="ru-RU" sz="2400" i="1">
                        <a:latin typeface="Cambria Math" panose="02040503050406030204" pitchFamily="18" charset="0"/>
                        <a:ea typeface="Calibri" panose="020F0502020204030204" pitchFamily="34" charset="0"/>
                        <a:cs typeface="Calibri" panose="020F0502020204030204" pitchFamily="34" charset="0"/>
                      </a:rPr>
                      <m:t>𝑉</m:t>
                    </m:r>
                    <m:r>
                      <a:rPr lang="en-US" sz="2400" b="0" i="1" smtClean="0">
                        <a:latin typeface="Cambria Math" panose="02040503050406030204" pitchFamily="18" charset="0"/>
                        <a:ea typeface="Calibri" panose="020F0502020204030204" pitchFamily="34" charset="0"/>
                        <a:cs typeface="Calibri" panose="020F0502020204030204" pitchFamily="34" charset="0"/>
                      </a:rPr>
                      <m:t> </m:t>
                    </m:r>
                  </m:oMath>
                </a14:m>
                <a:r>
                  <a:rPr lang="ru-RU" sz="2400" dirty="0">
                    <a:latin typeface="+mj-lt"/>
                    <a:ea typeface="Calibri" panose="020F0502020204030204" pitchFamily="34" charset="0"/>
                    <a:cs typeface="Calibri" panose="020F0502020204030204" pitchFamily="34" charset="0"/>
                  </a:rPr>
                  <a:t>–</a:t>
                </a:r>
                <a:r>
                  <a:rPr lang="ru-RU" sz="2400" b="0" dirty="0">
                    <a:effectLst/>
                    <a:latin typeface="+mj-lt"/>
                    <a:ea typeface="Calibri" panose="020F0502020204030204" pitchFamily="34" charset="0"/>
                    <a:cs typeface="Calibri" panose="020F0502020204030204" pitchFamily="34" charset="0"/>
                  </a:rPr>
                  <a:t> количество товаров</a:t>
                </a:r>
                <a:r>
                  <a:rPr lang="en-US" sz="2400" b="0" dirty="0">
                    <a:effectLst/>
                    <a:latin typeface="+mj-lt"/>
                    <a:ea typeface="Calibri" panose="020F0502020204030204" pitchFamily="34" charset="0"/>
                    <a:cs typeface="Calibri" panose="020F0502020204030204" pitchFamily="34" charset="0"/>
                  </a:rPr>
                  <a:t>,</a:t>
                </a:r>
                <a:br>
                  <a:rPr lang="en-US" sz="2400" i="1" dirty="0">
                    <a:effectLst/>
                    <a:latin typeface="+mj-lt"/>
                  </a:rPr>
                </a:br>
                <a14:m>
                  <m:oMath xmlns:m="http://schemas.openxmlformats.org/officeDocument/2006/math">
                    <m:sSub>
                      <m:sSubPr>
                        <m:ctrlPr>
                          <a:rPr lang="ru-RU" sz="2400" i="1" smtClean="0">
                            <a:effectLst/>
                            <a:latin typeface="Cambria Math" panose="02040503050406030204" pitchFamily="18" charset="0"/>
                          </a:rPr>
                        </m:ctrlPr>
                      </m:sSubPr>
                      <m:e>
                        <m:r>
                          <a:rPr lang="en-US" sz="2400" b="0" i="1" smtClean="0">
                            <a:effectLst/>
                            <a:latin typeface="Cambria Math" panose="02040503050406030204" pitchFamily="18" charset="0"/>
                          </a:rPr>
                          <m:t>𝐺</m:t>
                        </m:r>
                      </m:e>
                      <m:sub>
                        <m:r>
                          <a:rPr lang="en-US" sz="2400" i="1" baseline="-25000">
                            <a:effectLst/>
                            <a:latin typeface="Cambria Math" panose="02040503050406030204" pitchFamily="18" charset="0"/>
                            <a:ea typeface="Calibri" panose="020F0502020204030204" pitchFamily="34" charset="0"/>
                            <a:cs typeface="Calibri" panose="020F0502020204030204" pitchFamily="34" charset="0"/>
                          </a:rPr>
                          <m:t>𝑝𝑝</m:t>
                        </m:r>
                        <m:r>
                          <a:rPr lang="en-US" sz="2400">
                            <a:effectLst/>
                            <a:latin typeface="Cambria Math" panose="02040503050406030204" pitchFamily="18" charset="0"/>
                            <a:ea typeface="Calibri" panose="020F0502020204030204" pitchFamily="34" charset="0"/>
                            <a:cs typeface="Calibri" panose="020F0502020204030204" pitchFamily="34" charset="0"/>
                          </a:rPr>
                          <m:t> </m:t>
                        </m:r>
                      </m:sub>
                    </m:sSub>
                  </m:oMath>
                </a14:m>
                <a:r>
                  <a:rPr lang="ru-RU" sz="2400" dirty="0">
                    <a:effectLst/>
                    <a:latin typeface="+mj-lt"/>
                    <a:ea typeface="Calibri" panose="020F0502020204030204" pitchFamily="34" charset="0"/>
                    <a:cs typeface="Calibri" panose="020F0502020204030204" pitchFamily="34" charset="0"/>
                  </a:rPr>
                  <a:t>– </a:t>
                </a:r>
                <a:r>
                  <a:rPr lang="ru-RU" sz="2400" dirty="0">
                    <a:latin typeface="+mj-lt"/>
                    <a:ea typeface="Calibri" panose="020F0502020204030204" pitchFamily="34" charset="0"/>
                    <a:cs typeface="Calibri" panose="020F0502020204030204" pitchFamily="34" charset="0"/>
                  </a:rPr>
                  <a:t>количество поколений для  внешнего ГА, </a:t>
                </a:r>
                <a:br>
                  <a:rPr lang="en-US" sz="2400" i="1" dirty="0">
                    <a:effectLst/>
                    <a:latin typeface="+mj-lt"/>
                  </a:rPr>
                </a:br>
                <a14:m>
                  <m:oMath xmlns:m="http://schemas.openxmlformats.org/officeDocument/2006/math">
                    <m:sSub>
                      <m:sSubPr>
                        <m:ctrlPr>
                          <a:rPr lang="ru-RU" sz="2400" i="1" smtClean="0">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Calibri" panose="020F0502020204030204" pitchFamily="34" charset="0"/>
                          </a:rPr>
                          <m:t>𝑁</m:t>
                        </m:r>
                      </m:e>
                      <m:sub>
                        <m:r>
                          <a:rPr lang="en-US" sz="2400" i="1" baseline="-25000">
                            <a:effectLst/>
                            <a:latin typeface="Cambria Math" panose="02040503050406030204" pitchFamily="18" charset="0"/>
                            <a:ea typeface="Calibri" panose="020F0502020204030204" pitchFamily="34" charset="0"/>
                            <a:cs typeface="Calibri" panose="020F0502020204030204" pitchFamily="34" charset="0"/>
                          </a:rPr>
                          <m:t>𝑝𝑝</m:t>
                        </m:r>
                        <m:r>
                          <a:rPr lang="en-US" sz="2400">
                            <a:effectLst/>
                            <a:latin typeface="Cambria Math" panose="02040503050406030204" pitchFamily="18" charset="0"/>
                            <a:ea typeface="Calibri" panose="020F0502020204030204" pitchFamily="34" charset="0"/>
                            <a:cs typeface="Calibri" panose="020F0502020204030204" pitchFamily="34" charset="0"/>
                          </a:rPr>
                          <m:t> </m:t>
                        </m:r>
                      </m:sub>
                    </m:sSub>
                  </m:oMath>
                </a14:m>
                <a:r>
                  <a:rPr lang="ru-RU" sz="2400" dirty="0">
                    <a:effectLst/>
                    <a:latin typeface="+mj-lt"/>
                    <a:ea typeface="Calibri" panose="020F0502020204030204" pitchFamily="34" charset="0"/>
                    <a:cs typeface="Calibri" panose="020F0502020204030204" pitchFamily="34" charset="0"/>
                  </a:rPr>
                  <a:t>– </a:t>
                </a:r>
                <a:r>
                  <a:rPr lang="ru-RU" sz="2400" dirty="0">
                    <a:latin typeface="+mj-lt"/>
                    <a:ea typeface="Calibri" panose="020F0502020204030204" pitchFamily="34" charset="0"/>
                    <a:cs typeface="Calibri" panose="020F0502020204030204" pitchFamily="34" charset="0"/>
                  </a:rPr>
                  <a:t>размер популяции для внешнего ГА, </a:t>
                </a:r>
                <a:br>
                  <a:rPr lang="en-US" sz="2400" i="1" dirty="0">
                    <a:effectLst/>
                    <a:latin typeface="+mj-lt"/>
                    <a:ea typeface="Calibri" panose="020F0502020204030204" pitchFamily="34" charset="0"/>
                    <a:cs typeface="Calibri" panose="020F0502020204030204" pitchFamily="34" charset="0"/>
                  </a:rPr>
                </a:br>
                <a14:m>
                  <m:oMath xmlns:m="http://schemas.openxmlformats.org/officeDocument/2006/math">
                    <m:sSub>
                      <m:sSubPr>
                        <m:ctrlPr>
                          <a:rPr lang="ru-RU" sz="2400" i="1" smtClean="0">
                            <a:effectLst/>
                            <a:latin typeface="Cambria Math" panose="02040503050406030204" pitchFamily="18" charset="0"/>
                            <a:ea typeface="Calibri" panose="020F0502020204030204" pitchFamily="34" charset="0"/>
                            <a:cs typeface="Calibri" panose="020F0502020204030204" pitchFamily="34" charset="0"/>
                          </a:rPr>
                        </m:ctrlPr>
                      </m:sSubPr>
                      <m:e>
                        <m:r>
                          <a:rPr lang="ru-RU" sz="2400" i="1">
                            <a:effectLst/>
                            <a:latin typeface="Cambria Math" panose="02040503050406030204" pitchFamily="18" charset="0"/>
                            <a:ea typeface="Calibri" panose="020F0502020204030204" pitchFamily="34" charset="0"/>
                            <a:cs typeface="Calibri" panose="020F0502020204030204" pitchFamily="34" charset="0"/>
                          </a:rPr>
                          <m:t>𝐺</m:t>
                        </m:r>
                      </m:e>
                      <m:sub>
                        <m:r>
                          <a:rPr lang="ru-RU" sz="2400" i="1" baseline="-25000">
                            <a:effectLst/>
                            <a:latin typeface="Cambria Math" panose="02040503050406030204" pitchFamily="18" charset="0"/>
                            <a:ea typeface="Calibri" panose="020F0502020204030204" pitchFamily="34" charset="0"/>
                            <a:cs typeface="Calibri" panose="020F0502020204030204" pitchFamily="34" charset="0"/>
                          </a:rPr>
                          <m:t>𝑡𝑠𝑝</m:t>
                        </m:r>
                        <m:r>
                          <a:rPr lang="ru-RU" sz="2400">
                            <a:effectLst/>
                            <a:latin typeface="Cambria Math" panose="02040503050406030204" pitchFamily="18" charset="0"/>
                            <a:ea typeface="Calibri" panose="020F0502020204030204" pitchFamily="34" charset="0"/>
                            <a:cs typeface="Calibri" panose="020F0502020204030204" pitchFamily="34" charset="0"/>
                          </a:rPr>
                          <m:t> </m:t>
                        </m:r>
                      </m:sub>
                    </m:sSub>
                  </m:oMath>
                </a14:m>
                <a:r>
                  <a:rPr lang="ru-RU" sz="2400" dirty="0">
                    <a:effectLst/>
                    <a:latin typeface="+mj-lt"/>
                    <a:ea typeface="Calibri" panose="020F0502020204030204" pitchFamily="34" charset="0"/>
                    <a:cs typeface="Calibri" panose="020F0502020204030204" pitchFamily="34" charset="0"/>
                  </a:rPr>
                  <a:t> – количество поколений для внутреннего ГА (TSP)</a:t>
                </a:r>
                <a:r>
                  <a:rPr lang="en-US" sz="2400" dirty="0">
                    <a:latin typeface="+mj-lt"/>
                    <a:ea typeface="Calibri" panose="020F0502020204030204" pitchFamily="34" charset="0"/>
                    <a:cs typeface="Calibri" panose="020F0502020204030204" pitchFamily="34" charset="0"/>
                  </a:rPr>
                  <a:t>,</a:t>
                </a:r>
                <a:br>
                  <a:rPr lang="en-US" sz="2400" i="1" dirty="0">
                    <a:effectLst/>
                    <a:latin typeface="+mj-lt"/>
                    <a:ea typeface="Calibri" panose="020F0502020204030204" pitchFamily="34" charset="0"/>
                    <a:cs typeface="Calibri" panose="020F0502020204030204" pitchFamily="34" charset="0"/>
                  </a:rPr>
                </a:br>
                <a14:m>
                  <m:oMath xmlns:m="http://schemas.openxmlformats.org/officeDocument/2006/math">
                    <m:sSub>
                      <m:sSub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bPr>
                      <m:e>
                        <m:r>
                          <a:rPr lang="ru-RU" sz="2400" i="1">
                            <a:effectLst/>
                            <a:latin typeface="Cambria Math" panose="02040503050406030204" pitchFamily="18" charset="0"/>
                            <a:ea typeface="Calibri" panose="020F0502020204030204" pitchFamily="34" charset="0"/>
                            <a:cs typeface="Calibri" panose="020F0502020204030204" pitchFamily="34" charset="0"/>
                          </a:rPr>
                          <m:t>𝑁</m:t>
                        </m:r>
                      </m:e>
                      <m:sub>
                        <m:r>
                          <a:rPr lang="ru-RU" sz="2400" i="1" baseline="-25000">
                            <a:effectLst/>
                            <a:latin typeface="Cambria Math" panose="02040503050406030204" pitchFamily="18" charset="0"/>
                            <a:ea typeface="Calibri" panose="020F0502020204030204" pitchFamily="34" charset="0"/>
                            <a:cs typeface="Calibri" panose="020F0502020204030204" pitchFamily="34" charset="0"/>
                          </a:rPr>
                          <m:t>𝑡𝑠𝑝</m:t>
                        </m:r>
                        <m:r>
                          <a:rPr lang="ru-RU" sz="2400">
                            <a:effectLst/>
                            <a:latin typeface="Cambria Math" panose="02040503050406030204" pitchFamily="18" charset="0"/>
                            <a:ea typeface="Calibri" panose="020F0502020204030204" pitchFamily="34" charset="0"/>
                            <a:cs typeface="Calibri" panose="020F0502020204030204" pitchFamily="34" charset="0"/>
                          </a:rPr>
                          <m:t> </m:t>
                        </m:r>
                      </m:sub>
                    </m:sSub>
                  </m:oMath>
                </a14:m>
                <a:r>
                  <a:rPr lang="ru-RU" sz="2400" dirty="0">
                    <a:effectLst/>
                    <a:latin typeface="+mj-lt"/>
                    <a:ea typeface="Calibri" panose="020F0502020204030204" pitchFamily="34" charset="0"/>
                    <a:cs typeface="Calibri" panose="020F0502020204030204" pitchFamily="34" charset="0"/>
                  </a:rPr>
                  <a:t>– размер популяции для внутреннего ГА</a:t>
                </a:r>
                <a:r>
                  <a:rPr lang="en-US" sz="2400" dirty="0">
                    <a:effectLst/>
                    <a:latin typeface="+mj-lt"/>
                    <a:ea typeface="Calibri" panose="020F0502020204030204" pitchFamily="34" charset="0"/>
                    <a:cs typeface="Calibri" panose="020F0502020204030204" pitchFamily="34" charset="0"/>
                  </a:rPr>
                  <a:t>,</a:t>
                </a:r>
                <a:br>
                  <a:rPr lang="en-US" sz="2400" i="1" dirty="0">
                    <a:effectLst/>
                    <a:latin typeface="+mj-lt"/>
                    <a:ea typeface="Calibri" panose="020F0502020204030204" pitchFamily="34" charset="0"/>
                    <a:cs typeface="Calibri" panose="020F0502020204030204" pitchFamily="34" charset="0"/>
                  </a:rPr>
                </a:br>
                <a14:m>
                  <m:oMath xmlns:m="http://schemas.openxmlformats.org/officeDocument/2006/math">
                    <m:sSub>
                      <m:sSub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bPr>
                      <m:e>
                        <m:r>
                          <a:rPr lang="ru-RU" sz="2400" i="1">
                            <a:effectLst/>
                            <a:latin typeface="Cambria Math" panose="02040503050406030204" pitchFamily="18" charset="0"/>
                            <a:ea typeface="Calibri" panose="020F0502020204030204" pitchFamily="34" charset="0"/>
                            <a:cs typeface="Calibri" panose="020F0502020204030204" pitchFamily="34" charset="0"/>
                          </a:rPr>
                          <m:t>𝐿</m:t>
                        </m:r>
                      </m:e>
                      <m:sub>
                        <m:r>
                          <a:rPr lang="ru-RU" sz="2400" i="1" baseline="-25000">
                            <a:effectLst/>
                            <a:latin typeface="Cambria Math" panose="02040503050406030204" pitchFamily="18" charset="0"/>
                            <a:ea typeface="Calibri" panose="020F0502020204030204" pitchFamily="34" charset="0"/>
                            <a:cs typeface="Calibri" panose="020F0502020204030204" pitchFamily="34" charset="0"/>
                          </a:rPr>
                          <m:t>𝑜𝑟𝑑𝑒𝑟</m:t>
                        </m:r>
                        <m:r>
                          <a:rPr lang="ru-RU" sz="2400">
                            <a:effectLst/>
                            <a:latin typeface="Cambria Math" panose="02040503050406030204" pitchFamily="18" charset="0"/>
                            <a:ea typeface="Calibri" panose="020F0502020204030204" pitchFamily="34" charset="0"/>
                            <a:cs typeface="Calibri" panose="020F0502020204030204" pitchFamily="34" charset="0"/>
                          </a:rPr>
                          <m:t> </m:t>
                        </m:r>
                      </m:sub>
                    </m:sSub>
                  </m:oMath>
                </a14:m>
                <a:r>
                  <a:rPr lang="ru-RU" sz="2400" dirty="0">
                    <a:effectLst/>
                    <a:latin typeface="+mj-lt"/>
                    <a:ea typeface="Calibri" panose="020F0502020204030204" pitchFamily="34" charset="0"/>
                    <a:cs typeface="Calibri" panose="020F0502020204030204" pitchFamily="34" charset="0"/>
                  </a:rPr>
                  <a:t>– среднее количество товаров в заказе (длина хромосомы для TSP)</a:t>
                </a:r>
                <a:r>
                  <a:rPr lang="en-US" sz="2400" dirty="0">
                    <a:effectLst/>
                    <a:latin typeface="+mj-lt"/>
                    <a:ea typeface="Calibri" panose="020F0502020204030204" pitchFamily="34" charset="0"/>
                    <a:cs typeface="Calibri" panose="020F0502020204030204" pitchFamily="34" charset="0"/>
                  </a:rPr>
                  <a:t>,</a:t>
                </a:r>
                <a:br>
                  <a:rPr lang="en-US" sz="2400" i="1" dirty="0">
                    <a:effectLst/>
                    <a:latin typeface="+mj-lt"/>
                    <a:ea typeface="Calibri" panose="020F0502020204030204" pitchFamily="34" charset="0"/>
                    <a:cs typeface="Calibri" panose="020F0502020204030204" pitchFamily="34" charset="0"/>
                  </a:rPr>
                </a:br>
                <a14:m>
                  <m:oMath xmlns:m="http://schemas.openxmlformats.org/officeDocument/2006/math">
                    <m:r>
                      <a:rPr lang="en-US" sz="2400" i="1" smtClean="0">
                        <a:effectLst/>
                        <a:latin typeface="Cambria Math" panose="02040503050406030204" pitchFamily="18" charset="0"/>
                        <a:ea typeface="Calibri" panose="020F0502020204030204" pitchFamily="34" charset="0"/>
                        <a:cs typeface="Calibri" panose="020F0502020204030204" pitchFamily="34" charset="0"/>
                      </a:rPr>
                      <m:t>𝑀</m:t>
                    </m:r>
                  </m:oMath>
                </a14:m>
                <a:r>
                  <a:rPr lang="en-US" sz="2400" dirty="0">
                    <a:effectLst/>
                    <a:latin typeface="+mj-lt"/>
                    <a:ea typeface="Calibri" panose="020F0502020204030204" pitchFamily="34" charset="0"/>
                    <a:cs typeface="Calibri" panose="020F0502020204030204" pitchFamily="34" charset="0"/>
                  </a:rPr>
                  <a:t> </a:t>
                </a:r>
                <a:r>
                  <a:rPr lang="ru-RU" sz="2400" dirty="0">
                    <a:effectLst/>
                    <a:latin typeface="+mj-lt"/>
                    <a:ea typeface="Calibri" panose="020F0502020204030204" pitchFamily="34" charset="0"/>
                    <a:cs typeface="Calibri" panose="020F0502020204030204" pitchFamily="34" charset="0"/>
                  </a:rPr>
                  <a:t>– количество заказов</a:t>
                </a:r>
                <a:r>
                  <a:rPr lang="en-US" sz="2400" dirty="0">
                    <a:effectLst/>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mc:Choice>
        <mc:Fallback xmlns="">
          <p:sp>
            <p:nvSpPr>
              <p:cNvPr id="6" name="Текст 2">
                <a:extLst>
                  <a:ext uri="{FF2B5EF4-FFF2-40B4-BE49-F238E27FC236}">
                    <a16:creationId xmlns:a16="http://schemas.microsoft.com/office/drawing/2014/main" id="{1FA08463-9F53-2958-1013-E8C633B25251}"/>
                  </a:ext>
                </a:extLst>
              </p:cNvPr>
              <p:cNvSpPr txBox="1">
                <a:spLocks noRot="1" noChangeAspect="1" noMove="1" noResize="1" noEditPoints="1" noAdjustHandles="1" noChangeArrowheads="1" noChangeShapeType="1" noTextEdit="1"/>
              </p:cNvSpPr>
              <p:nvPr/>
            </p:nvSpPr>
            <p:spPr>
              <a:xfrm>
                <a:off x="1060448" y="1676405"/>
                <a:ext cx="10484919" cy="4730462"/>
              </a:xfrm>
              <a:prstGeom prst="rect">
                <a:avLst/>
              </a:prstGeom>
              <a:blipFill>
                <a:blip r:embed="rId2"/>
                <a:stretch>
                  <a:fillRect b="-1031"/>
                </a:stretch>
              </a:blipFill>
            </p:spPr>
            <p:txBody>
              <a:bodyPr/>
              <a:lstStyle/>
              <a:p>
                <a:r>
                  <a:rPr lang="ru-RU">
                    <a:noFill/>
                  </a:rPr>
                  <a:t> </a:t>
                </a:r>
              </a:p>
            </p:txBody>
          </p:sp>
        </mc:Fallback>
      </mc:AlternateContent>
    </p:spTree>
    <p:extLst>
      <p:ext uri="{BB962C8B-B14F-4D97-AF65-F5344CB8AC3E}">
        <p14:creationId xmlns:p14="http://schemas.microsoft.com/office/powerpoint/2010/main" val="3065877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C63D9-31C4-A62A-2EA8-08CF4D737C7B}"/>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CE6F0C-A57A-E750-79F0-C87E6A60847B}"/>
              </a:ext>
            </a:extLst>
          </p:cNvPr>
          <p:cNvSpPr>
            <a:spLocks noGrp="1"/>
          </p:cNvSpPr>
          <p:nvPr>
            <p:ph type="title"/>
          </p:nvPr>
        </p:nvSpPr>
        <p:spPr>
          <a:xfrm>
            <a:off x="1063852" y="739623"/>
            <a:ext cx="10072461" cy="649922"/>
          </a:xfrm>
        </p:spPr>
        <p:txBody>
          <a:bodyPr>
            <a:spAutoFit/>
          </a:bodyPr>
          <a:lstStyle/>
          <a:p>
            <a:r>
              <a:rPr lang="ru-RU" sz="4000" dirty="0"/>
              <a:t>Перспективы развития</a:t>
            </a:r>
          </a:p>
        </p:txBody>
      </p:sp>
      <p:sp>
        <p:nvSpPr>
          <p:cNvPr id="6" name="Текст 2">
            <a:extLst>
              <a:ext uri="{FF2B5EF4-FFF2-40B4-BE49-F238E27FC236}">
                <a16:creationId xmlns:a16="http://schemas.microsoft.com/office/drawing/2014/main" id="{2B7D0DB7-5A21-62B0-F04F-1ABA49CE0BF2}"/>
              </a:ext>
            </a:extLst>
          </p:cNvPr>
          <p:cNvSpPr txBox="1">
            <a:spLocks/>
          </p:cNvSpPr>
          <p:nvPr/>
        </p:nvSpPr>
        <p:spPr>
          <a:xfrm>
            <a:off x="1060448" y="1676410"/>
            <a:ext cx="10484919" cy="211141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nSpc>
                <a:spcPct val="150000"/>
              </a:lnSpc>
              <a:spcAft>
                <a:spcPts val="600"/>
              </a:spcAft>
              <a:buFontTx/>
              <a:buChar char="-"/>
            </a:pPr>
            <a:r>
              <a:rPr lang="ru-RU" sz="2400" dirty="0">
                <a:latin typeface="+mj-lt"/>
                <a:ea typeface="Calibri" panose="020F0502020204030204" pitchFamily="34" charset="0"/>
                <a:cs typeface="Calibri" panose="020F0502020204030204" pitchFamily="34" charset="0"/>
              </a:rPr>
              <a:t>Реализовать алгоритм в виде программы</a:t>
            </a:r>
          </a:p>
          <a:p>
            <a:pPr marL="514350" indent="-285750">
              <a:lnSpc>
                <a:spcPct val="150000"/>
              </a:lnSpc>
              <a:spcAft>
                <a:spcPts val="600"/>
              </a:spcAft>
              <a:buFontTx/>
              <a:buChar char="-"/>
            </a:pPr>
            <a:r>
              <a:rPr lang="ru-RU" sz="2400" dirty="0">
                <a:effectLst/>
                <a:latin typeface="+mj-lt"/>
                <a:ea typeface="Calibri" panose="020F0502020204030204" pitchFamily="34" charset="0"/>
                <a:cs typeface="Calibri" panose="020F0502020204030204" pitchFamily="34" charset="0"/>
              </a:rPr>
              <a:t>Протестировать на реальных данных</a:t>
            </a:r>
          </a:p>
          <a:p>
            <a:pPr marL="514350" indent="-285750">
              <a:lnSpc>
                <a:spcPct val="150000"/>
              </a:lnSpc>
              <a:spcAft>
                <a:spcPts val="600"/>
              </a:spcAft>
              <a:buFontTx/>
              <a:buChar char="-"/>
            </a:pPr>
            <a:r>
              <a:rPr lang="ru-RU" sz="2400" dirty="0">
                <a:effectLst/>
                <a:latin typeface="+mj-lt"/>
                <a:ea typeface="Calibri" panose="020F0502020204030204" pitchFamily="34" charset="0"/>
                <a:cs typeface="Calibri" panose="020F0502020204030204" pitchFamily="34" charset="0"/>
              </a:rPr>
              <a:t>Разработать приложение для </a:t>
            </a:r>
          </a:p>
        </p:txBody>
      </p:sp>
    </p:spTree>
    <p:extLst>
      <p:ext uri="{BB962C8B-B14F-4D97-AF65-F5344CB8AC3E}">
        <p14:creationId xmlns:p14="http://schemas.microsoft.com/office/powerpoint/2010/main" val="45940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4A4BD-F213-7AB0-186D-D9612F1527BD}"/>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F6964B-DA9E-7969-29BE-526DA75C58D4}"/>
              </a:ext>
            </a:extLst>
          </p:cNvPr>
          <p:cNvSpPr>
            <a:spLocks noGrp="1"/>
          </p:cNvSpPr>
          <p:nvPr>
            <p:ph type="title"/>
          </p:nvPr>
        </p:nvSpPr>
        <p:spPr>
          <a:xfrm>
            <a:off x="1055688" y="739571"/>
            <a:ext cx="10080625" cy="649922"/>
          </a:xfrm>
        </p:spPr>
        <p:txBody>
          <a:bodyPr>
            <a:spAutoFit/>
          </a:bodyPr>
          <a:lstStyle/>
          <a:p>
            <a:r>
              <a:rPr lang="ru-RU" sz="4000" dirty="0"/>
              <a:t>Конкретизация вида задачи</a:t>
            </a:r>
          </a:p>
        </p:txBody>
      </p:sp>
      <p:sp>
        <p:nvSpPr>
          <p:cNvPr id="3" name="Объект 2">
            <a:extLst>
              <a:ext uri="{FF2B5EF4-FFF2-40B4-BE49-F238E27FC236}">
                <a16:creationId xmlns:a16="http://schemas.microsoft.com/office/drawing/2014/main" id="{A1114240-6258-4EAE-A1A6-F2377D1BC858}"/>
              </a:ext>
            </a:extLst>
          </p:cNvPr>
          <p:cNvSpPr>
            <a:spLocks noGrp="1"/>
          </p:cNvSpPr>
          <p:nvPr>
            <p:ph idx="1"/>
          </p:nvPr>
        </p:nvSpPr>
        <p:spPr>
          <a:xfrm>
            <a:off x="1416050" y="1665288"/>
            <a:ext cx="6269037" cy="2934137"/>
          </a:xfrm>
        </p:spPr>
        <p:txBody>
          <a:bodyPr wrap="square">
            <a:spAutoFit/>
          </a:bodyPr>
          <a:lstStyle/>
          <a:p>
            <a:pPr marL="457200" indent="-457200">
              <a:lnSpc>
                <a:spcPct val="100000"/>
              </a:lnSpc>
              <a:buFont typeface="+mj-lt"/>
              <a:buAutoNum type="arabicPeriod" startAt="4"/>
            </a:pPr>
            <a:r>
              <a:rPr lang="ru-RU" sz="2400" dirty="0"/>
              <a:t>Для каждого товара отводится отдельное место</a:t>
            </a:r>
          </a:p>
          <a:p>
            <a:pPr marL="457200" indent="-457200">
              <a:lnSpc>
                <a:spcPct val="100000"/>
              </a:lnSpc>
              <a:buFont typeface="+mj-lt"/>
              <a:buAutoNum type="arabicPeriod" startAt="4"/>
            </a:pPr>
            <a:r>
              <a:rPr lang="ru-RU" sz="2400" dirty="0"/>
              <a:t>До каждого места определена длина пути через матрицу расстояний</a:t>
            </a:r>
          </a:p>
          <a:p>
            <a:pPr marL="457200" indent="-457200">
              <a:lnSpc>
                <a:spcPct val="100000"/>
              </a:lnSpc>
              <a:buFont typeface="+mj-lt"/>
              <a:buAutoNum type="arabicPeriod" startAt="4"/>
            </a:pPr>
            <a:r>
              <a:rPr lang="ru-RU" sz="2400" dirty="0"/>
              <a:t>Цель – найти оптимальное расположение товаров на складе и оптимальный маршрут их сбора.</a:t>
            </a:r>
          </a:p>
        </p:txBody>
      </p:sp>
      <p:pic>
        <p:nvPicPr>
          <p:cNvPr id="4" name="Рисунок 3">
            <a:extLst>
              <a:ext uri="{FF2B5EF4-FFF2-40B4-BE49-F238E27FC236}">
                <a16:creationId xmlns:a16="http://schemas.microsoft.com/office/drawing/2014/main" id="{EF759110-9169-A1FD-66B7-8049FCF294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866839" y="1694995"/>
            <a:ext cx="3269473" cy="4297302"/>
          </a:xfrm>
          <a:prstGeom prst="rect">
            <a:avLst/>
          </a:prstGeom>
        </p:spPr>
      </p:pic>
    </p:spTree>
    <p:extLst>
      <p:ext uri="{BB962C8B-B14F-4D97-AF65-F5344CB8AC3E}">
        <p14:creationId xmlns:p14="http://schemas.microsoft.com/office/powerpoint/2010/main" val="4158940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710B0-44F4-1E17-A651-D241E976E60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B266E8-D874-B049-3779-4A413F339DFE}"/>
              </a:ext>
            </a:extLst>
          </p:cNvPr>
          <p:cNvSpPr>
            <a:spLocks noGrp="1"/>
          </p:cNvSpPr>
          <p:nvPr>
            <p:ph type="title"/>
          </p:nvPr>
        </p:nvSpPr>
        <p:spPr>
          <a:xfrm>
            <a:off x="1063852" y="739623"/>
            <a:ext cx="10072461" cy="649922"/>
          </a:xfrm>
        </p:spPr>
        <p:txBody>
          <a:bodyPr>
            <a:spAutoFit/>
          </a:bodyPr>
          <a:lstStyle/>
          <a:p>
            <a:r>
              <a:rPr lang="ru-RU" sz="4000" dirty="0"/>
              <a:t>Итоги</a:t>
            </a:r>
          </a:p>
        </p:txBody>
      </p:sp>
      <p:sp>
        <p:nvSpPr>
          <p:cNvPr id="6" name="Текст 2">
            <a:extLst>
              <a:ext uri="{FF2B5EF4-FFF2-40B4-BE49-F238E27FC236}">
                <a16:creationId xmlns:a16="http://schemas.microsoft.com/office/drawing/2014/main" id="{9743211F-8BEF-FA70-8872-FB56FB77DDFD}"/>
              </a:ext>
            </a:extLst>
          </p:cNvPr>
          <p:cNvSpPr txBox="1">
            <a:spLocks/>
          </p:cNvSpPr>
          <p:nvPr/>
        </p:nvSpPr>
        <p:spPr>
          <a:xfrm>
            <a:off x="1416051" y="1665288"/>
            <a:ext cx="9359900" cy="1701043"/>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ru-RU" sz="2400" dirty="0">
                <a:effectLst/>
                <a:latin typeface="+mj-lt"/>
                <a:ea typeface="Calibri" panose="020F0502020204030204" pitchFamily="34" charset="0"/>
                <a:cs typeface="Calibri" panose="020F0502020204030204" pitchFamily="34" charset="0"/>
              </a:rPr>
              <a:t>Анализ показал, что существующий алгоритм подходит для поиска кратчайших маршрутов комплектации заказов и оптимального размещения товаров на складе.</a:t>
            </a:r>
          </a:p>
        </p:txBody>
      </p:sp>
    </p:spTree>
    <p:extLst>
      <p:ext uri="{BB962C8B-B14F-4D97-AF65-F5344CB8AC3E}">
        <p14:creationId xmlns:p14="http://schemas.microsoft.com/office/powerpoint/2010/main" val="1996953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95EA9-29C4-E1B9-CAD1-78512A1A2DF9}"/>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36A810-2703-7484-4BE1-1B92165B2EDA}"/>
              </a:ext>
            </a:extLst>
          </p:cNvPr>
          <p:cNvSpPr>
            <a:spLocks noGrp="1"/>
          </p:cNvSpPr>
          <p:nvPr>
            <p:ph type="title"/>
          </p:nvPr>
        </p:nvSpPr>
        <p:spPr>
          <a:xfrm>
            <a:off x="1063852" y="739623"/>
            <a:ext cx="10072461" cy="649922"/>
          </a:xfrm>
        </p:spPr>
        <p:txBody>
          <a:bodyPr>
            <a:spAutoFit/>
          </a:bodyPr>
          <a:lstStyle/>
          <a:p>
            <a:r>
              <a:rPr lang="ru-RU" sz="4000" dirty="0"/>
              <a:t>Ссылки</a:t>
            </a:r>
          </a:p>
        </p:txBody>
      </p:sp>
      <p:sp>
        <p:nvSpPr>
          <p:cNvPr id="6" name="Текст 2">
            <a:extLst>
              <a:ext uri="{FF2B5EF4-FFF2-40B4-BE49-F238E27FC236}">
                <a16:creationId xmlns:a16="http://schemas.microsoft.com/office/drawing/2014/main" id="{87527DB1-C913-C414-8D53-D4BF02258605}"/>
              </a:ext>
            </a:extLst>
          </p:cNvPr>
          <p:cNvSpPr txBox="1">
            <a:spLocks/>
          </p:cNvSpPr>
          <p:nvPr/>
        </p:nvSpPr>
        <p:spPr>
          <a:xfrm>
            <a:off x="1416051" y="1665288"/>
            <a:ext cx="9359900" cy="356822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50000"/>
              </a:lnSpc>
              <a:spcAft>
                <a:spcPts val="600"/>
              </a:spcAft>
              <a:buFont typeface="+mj-lt"/>
              <a:buAutoNum type="arabicPeriod"/>
            </a:pPr>
            <a:r>
              <a:rPr lang="ru-RU" sz="2400" dirty="0">
                <a:latin typeface="+mj-lt"/>
                <a:ea typeface="Calibri" panose="020F0502020204030204" pitchFamily="34" charset="0"/>
                <a:cs typeface="Times New Roman" panose="02020603050405020304" pitchFamily="18" charset="0"/>
              </a:rPr>
              <a:t> Бартольди, </a:t>
            </a:r>
            <a:r>
              <a:rPr lang="ru-RU" sz="2400" dirty="0" err="1">
                <a:latin typeface="+mj-lt"/>
                <a:ea typeface="Calibri" panose="020F0502020204030204" pitchFamily="34" charset="0"/>
                <a:cs typeface="Times New Roman" panose="02020603050405020304" pitchFamily="18" charset="0"/>
              </a:rPr>
              <a:t>Дж.Дж</a:t>
            </a:r>
            <a:r>
              <a:rPr lang="ru-RU" sz="2400" dirty="0">
                <a:latin typeface="+mj-lt"/>
                <a:ea typeface="Calibri" panose="020F0502020204030204" pitchFamily="34" charset="0"/>
                <a:cs typeface="Times New Roman" panose="02020603050405020304" pitchFamily="18" charset="0"/>
              </a:rPr>
              <a:t>., </a:t>
            </a:r>
            <a:r>
              <a:rPr lang="ru-RU" sz="2400" dirty="0" err="1">
                <a:latin typeface="+mj-lt"/>
                <a:ea typeface="Calibri" panose="020F0502020204030204" pitchFamily="34" charset="0"/>
                <a:cs typeface="Times New Roman" panose="02020603050405020304" pitchFamily="18" charset="0"/>
              </a:rPr>
              <a:t>Хакман</a:t>
            </a:r>
            <a:r>
              <a:rPr lang="ru-RU" sz="2400" dirty="0">
                <a:latin typeface="+mj-lt"/>
                <a:ea typeface="Calibri" panose="020F0502020204030204" pitchFamily="34" charset="0"/>
                <a:cs typeface="Times New Roman" panose="02020603050405020304" pitchFamily="18" charset="0"/>
              </a:rPr>
              <a:t>, С.Т. Склад и наука о дистрибуции [Электронный ресурс]. 2019. URL: </a:t>
            </a:r>
            <a:r>
              <a:rPr lang="ru-RU" sz="2400" dirty="0">
                <a:latin typeface="+mj-lt"/>
                <a:ea typeface="Calibri" panose="020F0502020204030204" pitchFamily="34" charset="0"/>
                <a:cs typeface="Times New Roman" panose="02020603050405020304" pitchFamily="18" charset="0"/>
                <a:hlinkClick r:id="rId2"/>
              </a:rPr>
              <a:t>https://www.warehouse-science.com/book/index.html</a:t>
            </a:r>
            <a:r>
              <a:rPr lang="ru-RU" sz="2400" dirty="0">
                <a:latin typeface="+mj-lt"/>
                <a:ea typeface="Calibri" panose="020F0502020204030204" pitchFamily="34" charset="0"/>
                <a:cs typeface="Times New Roman" panose="02020603050405020304" pitchFamily="18" charset="0"/>
              </a:rPr>
              <a:t> (дата обращения: 30.03.2025)</a:t>
            </a:r>
          </a:p>
          <a:p>
            <a:pPr marL="342900" lvl="0" indent="-342900" algn="just">
              <a:lnSpc>
                <a:spcPct val="150000"/>
              </a:lnSpc>
              <a:spcAft>
                <a:spcPts val="600"/>
              </a:spcAft>
              <a:buFont typeface="+mj-lt"/>
              <a:buAutoNum type="arabicPeriod"/>
            </a:pPr>
            <a:r>
              <a:rPr lang="ru-RU" sz="2400" dirty="0" err="1">
                <a:effectLst/>
                <a:latin typeface="+mj-lt"/>
                <a:ea typeface="Calibri" panose="020F0502020204030204" pitchFamily="34" charset="0"/>
                <a:cs typeface="Times New Roman" panose="02020603050405020304" pitchFamily="18" charset="0"/>
              </a:rPr>
              <a:t>Кордос</a:t>
            </a:r>
            <a:r>
              <a:rPr lang="en-US" sz="2400" dirty="0">
                <a:effectLst/>
                <a:latin typeface="+mj-lt"/>
                <a:ea typeface="Calibri" panose="020F0502020204030204" pitchFamily="34" charset="0"/>
                <a:cs typeface="Times New Roman" panose="02020603050405020304" pitchFamily="18" charset="0"/>
              </a:rPr>
              <a:t>, </a:t>
            </a:r>
            <a:r>
              <a:rPr lang="ru-RU" sz="2400" dirty="0">
                <a:effectLst/>
                <a:latin typeface="+mj-lt"/>
                <a:ea typeface="Calibri" panose="020F0502020204030204" pitchFamily="34" charset="0"/>
                <a:cs typeface="Times New Roman" panose="02020603050405020304" pitchFamily="18" charset="0"/>
              </a:rPr>
              <a:t>М</a:t>
            </a:r>
            <a:r>
              <a:rPr lang="en-US" sz="2400" dirty="0">
                <a:effectLst/>
                <a:latin typeface="+mj-lt"/>
                <a:ea typeface="Calibri" panose="020F0502020204030204" pitchFamily="34" charset="0"/>
                <a:cs typeface="Times New Roman" panose="02020603050405020304" pitchFamily="18" charset="0"/>
              </a:rPr>
              <a:t>., </a:t>
            </a:r>
            <a:r>
              <a:rPr lang="ru-RU" sz="2400" dirty="0" err="1">
                <a:effectLst/>
                <a:latin typeface="+mj-lt"/>
                <a:ea typeface="Calibri" panose="020F0502020204030204" pitchFamily="34" charset="0"/>
                <a:cs typeface="Times New Roman" panose="02020603050405020304" pitchFamily="18" charset="0"/>
              </a:rPr>
              <a:t>Боричко</a:t>
            </a:r>
            <a:r>
              <a:rPr lang="en-US" sz="2400" dirty="0">
                <a:effectLst/>
                <a:latin typeface="+mj-lt"/>
                <a:ea typeface="Calibri" panose="020F0502020204030204" pitchFamily="34" charset="0"/>
                <a:cs typeface="Times New Roman" panose="02020603050405020304" pitchFamily="18" charset="0"/>
              </a:rPr>
              <a:t>, </a:t>
            </a:r>
            <a:r>
              <a:rPr lang="ru-RU" sz="2400" dirty="0">
                <a:effectLst/>
                <a:latin typeface="+mj-lt"/>
                <a:ea typeface="Calibri" panose="020F0502020204030204" pitchFamily="34" charset="0"/>
                <a:cs typeface="Times New Roman" panose="02020603050405020304" pitchFamily="18" charset="0"/>
              </a:rPr>
              <a:t>Я</a:t>
            </a:r>
            <a:r>
              <a:rPr lang="en-US" sz="2400" dirty="0">
                <a:effectLst/>
                <a:latin typeface="+mj-lt"/>
                <a:ea typeface="Calibri" panose="020F0502020204030204" pitchFamily="34" charset="0"/>
                <a:cs typeface="Times New Roman" panose="02020603050405020304" pitchFamily="18" charset="0"/>
              </a:rPr>
              <a:t>., </a:t>
            </a:r>
            <a:r>
              <a:rPr lang="ru-RU" sz="2400" dirty="0" err="1">
                <a:effectLst/>
                <a:latin typeface="+mj-lt"/>
                <a:ea typeface="Calibri" panose="020F0502020204030204" pitchFamily="34" charset="0"/>
                <a:cs typeface="Times New Roman" panose="02020603050405020304" pitchFamily="18" charset="0"/>
              </a:rPr>
              <a:t>Блахник</a:t>
            </a:r>
            <a:r>
              <a:rPr lang="en-US" sz="2400" dirty="0">
                <a:effectLst/>
                <a:latin typeface="+mj-lt"/>
                <a:ea typeface="Calibri" panose="020F0502020204030204" pitchFamily="34" charset="0"/>
                <a:cs typeface="Times New Roman" panose="02020603050405020304" pitchFamily="18" charset="0"/>
              </a:rPr>
              <a:t>, </a:t>
            </a:r>
            <a:r>
              <a:rPr lang="ru-RU" sz="2400" dirty="0">
                <a:effectLst/>
                <a:latin typeface="+mj-lt"/>
                <a:ea typeface="Calibri" panose="020F0502020204030204" pitchFamily="34" charset="0"/>
                <a:cs typeface="Times New Roman" panose="02020603050405020304" pitchFamily="18" charset="0"/>
              </a:rPr>
              <a:t>М</a:t>
            </a:r>
            <a:r>
              <a:rPr lang="en-US" sz="2400" dirty="0">
                <a:effectLst/>
                <a:latin typeface="+mj-lt"/>
                <a:ea typeface="Calibri" panose="020F0502020204030204" pitchFamily="34" charset="0"/>
                <a:cs typeface="Times New Roman" panose="02020603050405020304" pitchFamily="18" charset="0"/>
              </a:rPr>
              <a:t>., </a:t>
            </a:r>
            <a:r>
              <a:rPr lang="ru-RU" sz="2400" dirty="0" err="1">
                <a:effectLst/>
                <a:latin typeface="+mj-lt"/>
                <a:ea typeface="Calibri" panose="020F0502020204030204" pitchFamily="34" charset="0"/>
                <a:cs typeface="Times New Roman" panose="02020603050405020304" pitchFamily="18" charset="0"/>
              </a:rPr>
              <a:t>Голак</a:t>
            </a:r>
            <a:r>
              <a:rPr lang="en-US" sz="2400" dirty="0">
                <a:effectLst/>
                <a:latin typeface="+mj-lt"/>
                <a:ea typeface="Calibri" panose="020F0502020204030204" pitchFamily="34" charset="0"/>
                <a:cs typeface="Times New Roman" panose="02020603050405020304" pitchFamily="18" charset="0"/>
              </a:rPr>
              <a:t>, </a:t>
            </a:r>
            <a:r>
              <a:rPr lang="ru-RU" sz="2400" dirty="0">
                <a:effectLst/>
                <a:latin typeface="+mj-lt"/>
                <a:ea typeface="Calibri" panose="020F0502020204030204" pitchFamily="34" charset="0"/>
                <a:cs typeface="Times New Roman" panose="02020603050405020304" pitchFamily="18" charset="0"/>
              </a:rPr>
              <a:t>С</a:t>
            </a:r>
            <a:r>
              <a:rPr lang="en-US" sz="2400" dirty="0">
                <a:effectLst/>
                <a:latin typeface="+mj-lt"/>
                <a:ea typeface="Calibri" panose="020F0502020204030204" pitchFamily="34" charset="0"/>
                <a:cs typeface="Times New Roman" panose="02020603050405020304" pitchFamily="18" charset="0"/>
              </a:rPr>
              <a:t>. Optimization of Warehouse Operations with Genetic Algorithms // Applied Sciences. – 2020. – </a:t>
            </a:r>
            <a:r>
              <a:rPr lang="ru-RU" sz="2400" dirty="0">
                <a:effectLst/>
                <a:latin typeface="+mj-lt"/>
                <a:ea typeface="Calibri" panose="020F0502020204030204" pitchFamily="34" charset="0"/>
                <a:cs typeface="Times New Roman" panose="02020603050405020304" pitchFamily="18" charset="0"/>
              </a:rPr>
              <a:t>Т</a:t>
            </a:r>
            <a:r>
              <a:rPr lang="en-US" sz="2400" dirty="0">
                <a:effectLst/>
                <a:latin typeface="+mj-lt"/>
                <a:ea typeface="Calibri" panose="020F0502020204030204" pitchFamily="34" charset="0"/>
                <a:cs typeface="Times New Roman" panose="02020603050405020304" pitchFamily="18" charset="0"/>
              </a:rPr>
              <a:t>. 10, № 14. – </a:t>
            </a:r>
            <a:r>
              <a:rPr lang="ru-RU" sz="2400" dirty="0">
                <a:effectLst/>
                <a:latin typeface="+mj-lt"/>
                <a:ea typeface="Calibri" panose="020F0502020204030204" pitchFamily="34" charset="0"/>
                <a:cs typeface="Times New Roman" panose="02020603050405020304" pitchFamily="18" charset="0"/>
              </a:rPr>
              <a:t>С</a:t>
            </a:r>
            <a:r>
              <a:rPr lang="en-US" sz="2400" dirty="0">
                <a:effectLst/>
                <a:latin typeface="+mj-lt"/>
                <a:ea typeface="Calibri" panose="020F0502020204030204" pitchFamily="34" charset="0"/>
                <a:cs typeface="Times New Roman" panose="02020603050405020304" pitchFamily="18" charset="0"/>
              </a:rPr>
              <a:t>. 4817.</a:t>
            </a:r>
            <a:endParaRPr lang="ru-RU" sz="2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393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23139-BDEE-F4FF-FA2D-E225B9D24E45}"/>
              </a:ext>
            </a:extLst>
          </p:cNvPr>
          <p:cNvSpPr>
            <a:spLocks noGrp="1"/>
          </p:cNvSpPr>
          <p:nvPr>
            <p:ph type="title"/>
          </p:nvPr>
        </p:nvSpPr>
        <p:spPr>
          <a:xfrm>
            <a:off x="1055688" y="734890"/>
            <a:ext cx="9896021" cy="594632"/>
          </a:xfrm>
        </p:spPr>
        <p:txBody>
          <a:bodyPr>
            <a:noAutofit/>
          </a:bodyPr>
          <a:lstStyle/>
          <a:p>
            <a:r>
              <a:rPr lang="ru-RU" sz="4000" dirty="0"/>
              <a:t>Цель</a:t>
            </a:r>
          </a:p>
        </p:txBody>
      </p:sp>
      <p:sp>
        <p:nvSpPr>
          <p:cNvPr id="3" name="Текст 2">
            <a:extLst>
              <a:ext uri="{FF2B5EF4-FFF2-40B4-BE49-F238E27FC236}">
                <a16:creationId xmlns:a16="http://schemas.microsoft.com/office/drawing/2014/main" id="{A1FAC4FF-0189-8E25-81A5-2F65EA95F7E2}"/>
              </a:ext>
            </a:extLst>
          </p:cNvPr>
          <p:cNvSpPr>
            <a:spLocks noGrp="1"/>
          </p:cNvSpPr>
          <p:nvPr>
            <p:ph type="body" idx="1"/>
          </p:nvPr>
        </p:nvSpPr>
        <p:spPr>
          <a:xfrm>
            <a:off x="1416051" y="1672105"/>
            <a:ext cx="9359900" cy="1730489"/>
          </a:xfrm>
        </p:spPr>
        <p:txBody>
          <a:bodyPr>
            <a:noAutofit/>
          </a:bodyPr>
          <a:lstStyle/>
          <a:p>
            <a:pPr>
              <a:lnSpc>
                <a:spcPct val="100000"/>
              </a:lnSpc>
            </a:pPr>
            <a:r>
              <a:rPr lang="ru-RU" dirty="0">
                <a:solidFill>
                  <a:schemeClr val="tx1"/>
                </a:solidFill>
              </a:rPr>
              <a:t>Провести анализ существующего алгоритма для оптимизации маршрутов комплектации заказов и размещения товаров </a:t>
            </a:r>
            <a:br>
              <a:rPr lang="ru-RU" dirty="0">
                <a:solidFill>
                  <a:schemeClr val="tx1"/>
                </a:solidFill>
              </a:rPr>
            </a:br>
            <a:r>
              <a:rPr lang="ru-RU" dirty="0">
                <a:solidFill>
                  <a:schemeClr val="tx1"/>
                </a:solidFill>
              </a:rPr>
              <a:t>на складе.</a:t>
            </a:r>
          </a:p>
        </p:txBody>
      </p:sp>
    </p:spTree>
    <p:extLst>
      <p:ext uri="{BB962C8B-B14F-4D97-AF65-F5344CB8AC3E}">
        <p14:creationId xmlns:p14="http://schemas.microsoft.com/office/powerpoint/2010/main" val="410561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4972EEE-4C67-0C3D-8865-3116D7012C19}"/>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80BFEF-8A23-85AC-3918-26C04E1D1A02}"/>
              </a:ext>
            </a:extLst>
          </p:cNvPr>
          <p:cNvSpPr>
            <a:spLocks noGrp="1"/>
          </p:cNvSpPr>
          <p:nvPr>
            <p:ph type="title"/>
          </p:nvPr>
        </p:nvSpPr>
        <p:spPr>
          <a:xfrm>
            <a:off x="1055688" y="734890"/>
            <a:ext cx="9896021" cy="594632"/>
          </a:xfrm>
        </p:spPr>
        <p:txBody>
          <a:bodyPr>
            <a:noAutofit/>
          </a:bodyPr>
          <a:lstStyle/>
          <a:p>
            <a:r>
              <a:rPr lang="ru-RU" sz="4000" dirty="0"/>
              <a:t>Цель</a:t>
            </a:r>
          </a:p>
        </p:txBody>
      </p:sp>
      <p:sp>
        <p:nvSpPr>
          <p:cNvPr id="3" name="Текст 2">
            <a:extLst>
              <a:ext uri="{FF2B5EF4-FFF2-40B4-BE49-F238E27FC236}">
                <a16:creationId xmlns:a16="http://schemas.microsoft.com/office/drawing/2014/main" id="{E114FA94-36F0-BBD2-BA48-E316B8F6DF0A}"/>
              </a:ext>
            </a:extLst>
          </p:cNvPr>
          <p:cNvSpPr>
            <a:spLocks noGrp="1"/>
          </p:cNvSpPr>
          <p:nvPr>
            <p:ph type="body" idx="1"/>
          </p:nvPr>
        </p:nvSpPr>
        <p:spPr>
          <a:xfrm>
            <a:off x="1416051" y="1669470"/>
            <a:ext cx="9359900" cy="1730489"/>
          </a:xfrm>
        </p:spPr>
        <p:txBody>
          <a:bodyPr>
            <a:noAutofit/>
          </a:bodyPr>
          <a:lstStyle/>
          <a:p>
            <a:pPr>
              <a:lnSpc>
                <a:spcPct val="100000"/>
              </a:lnSpc>
            </a:pPr>
            <a:r>
              <a:rPr lang="ru-RU" dirty="0">
                <a:solidFill>
                  <a:schemeClr val="tx1"/>
                </a:solidFill>
              </a:rPr>
              <a:t>Разработка приложения для нахождения оптимального размещения товаров и на складе (графе) в зависимости </a:t>
            </a:r>
            <a:br>
              <a:rPr lang="ru-RU" dirty="0">
                <a:solidFill>
                  <a:schemeClr val="tx1"/>
                </a:solidFill>
              </a:rPr>
            </a:br>
            <a:r>
              <a:rPr lang="ru-RU" dirty="0">
                <a:solidFill>
                  <a:schemeClr val="tx1"/>
                </a:solidFill>
              </a:rPr>
              <a:t>от частоты заказов и оптимального маршрута их сбора.</a:t>
            </a:r>
          </a:p>
        </p:txBody>
      </p:sp>
    </p:spTree>
    <p:extLst>
      <p:ext uri="{BB962C8B-B14F-4D97-AF65-F5344CB8AC3E}">
        <p14:creationId xmlns:p14="http://schemas.microsoft.com/office/powerpoint/2010/main" val="754549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191649-35E0-4BD9-D93F-F594B857F424}"/>
              </a:ext>
            </a:extLst>
          </p:cNvPr>
          <p:cNvSpPr>
            <a:spLocks noGrp="1"/>
          </p:cNvSpPr>
          <p:nvPr>
            <p:ph type="title"/>
          </p:nvPr>
        </p:nvSpPr>
        <p:spPr>
          <a:xfrm>
            <a:off x="1063852" y="747026"/>
            <a:ext cx="9816193" cy="649922"/>
          </a:xfrm>
        </p:spPr>
        <p:txBody>
          <a:bodyPr>
            <a:spAutoFit/>
          </a:bodyPr>
          <a:lstStyle/>
          <a:p>
            <a:r>
              <a:rPr lang="ru-RU" sz="4000" dirty="0"/>
              <a:t>Задачи</a:t>
            </a:r>
          </a:p>
        </p:txBody>
      </p:sp>
      <p:sp>
        <p:nvSpPr>
          <p:cNvPr id="3" name="Объект 2">
            <a:extLst>
              <a:ext uri="{FF2B5EF4-FFF2-40B4-BE49-F238E27FC236}">
                <a16:creationId xmlns:a16="http://schemas.microsoft.com/office/drawing/2014/main" id="{A12E1678-DE54-C589-8605-47B84DF817D6}"/>
              </a:ext>
            </a:extLst>
          </p:cNvPr>
          <p:cNvSpPr>
            <a:spLocks noGrp="1"/>
          </p:cNvSpPr>
          <p:nvPr>
            <p:ph idx="1"/>
          </p:nvPr>
        </p:nvSpPr>
        <p:spPr>
          <a:xfrm>
            <a:off x="1416051" y="1665288"/>
            <a:ext cx="9359900" cy="2693045"/>
          </a:xfrm>
        </p:spPr>
        <p:txBody>
          <a:bodyPr wrap="square">
            <a:spAutoFit/>
          </a:bodyPr>
          <a:lstStyle/>
          <a:p>
            <a:pPr marL="457200" indent="-457200">
              <a:lnSpc>
                <a:spcPct val="100000"/>
              </a:lnSpc>
              <a:buFont typeface="+mj-lt"/>
              <a:buAutoNum type="arabicPeriod"/>
            </a:pPr>
            <a:r>
              <a:rPr lang="ru-RU" sz="2400" dirty="0"/>
              <a:t>Обзор алгоритма для нахождения оптимального размещения товаров на складе и кратчайших маршрутов </a:t>
            </a:r>
            <a:br>
              <a:rPr lang="ru-RU" sz="2400" dirty="0"/>
            </a:br>
            <a:r>
              <a:rPr lang="ru-RU" sz="2400" dirty="0"/>
              <a:t>при обходе графа для комплектации заказов на складе.</a:t>
            </a:r>
          </a:p>
          <a:p>
            <a:pPr marL="457200" indent="-457200">
              <a:lnSpc>
                <a:spcPct val="100000"/>
              </a:lnSpc>
              <a:buFont typeface="+mj-lt"/>
              <a:buAutoNum type="arabicPeriod"/>
            </a:pPr>
            <a:r>
              <a:rPr lang="ru-RU" sz="2400" dirty="0"/>
              <a:t>Обосновать эффективность выбранного алгоритма.</a:t>
            </a:r>
          </a:p>
          <a:p>
            <a:pPr marL="457200" indent="-457200">
              <a:lnSpc>
                <a:spcPct val="100000"/>
              </a:lnSpc>
              <a:buFont typeface="+mj-lt"/>
              <a:buAutoNum type="arabicPeriod"/>
            </a:pPr>
            <a:r>
              <a:rPr lang="ru-RU" sz="2400" dirty="0"/>
              <a:t>Определение сложности алгоритма.</a:t>
            </a:r>
          </a:p>
          <a:p>
            <a:pPr marL="0" indent="0">
              <a:lnSpc>
                <a:spcPct val="100000"/>
              </a:lnSpc>
              <a:buNone/>
            </a:pPr>
            <a:endParaRPr lang="ru-RU" sz="2400" dirty="0"/>
          </a:p>
        </p:txBody>
      </p:sp>
    </p:spTree>
    <p:extLst>
      <p:ext uri="{BB962C8B-B14F-4D97-AF65-F5344CB8AC3E}">
        <p14:creationId xmlns:p14="http://schemas.microsoft.com/office/powerpoint/2010/main" val="150080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2CAB141-29E5-0DDB-A43B-C923AF680774}"/>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415598-3AD7-4DC1-43BD-F1565AB34D45}"/>
              </a:ext>
            </a:extLst>
          </p:cNvPr>
          <p:cNvSpPr>
            <a:spLocks noGrp="1"/>
          </p:cNvSpPr>
          <p:nvPr>
            <p:ph type="title"/>
          </p:nvPr>
        </p:nvSpPr>
        <p:spPr>
          <a:xfrm>
            <a:off x="1063852" y="747026"/>
            <a:ext cx="9816193" cy="649922"/>
          </a:xfrm>
        </p:spPr>
        <p:txBody>
          <a:bodyPr>
            <a:spAutoFit/>
          </a:bodyPr>
          <a:lstStyle/>
          <a:p>
            <a:r>
              <a:rPr lang="ru-RU" sz="4000" dirty="0"/>
              <a:t>Задачи</a:t>
            </a:r>
          </a:p>
        </p:txBody>
      </p:sp>
      <p:sp>
        <p:nvSpPr>
          <p:cNvPr id="3" name="Объект 2">
            <a:extLst>
              <a:ext uri="{FF2B5EF4-FFF2-40B4-BE49-F238E27FC236}">
                <a16:creationId xmlns:a16="http://schemas.microsoft.com/office/drawing/2014/main" id="{2E5550A7-3D0C-A7A6-C79E-BAFCA21F07B7}"/>
              </a:ext>
            </a:extLst>
          </p:cNvPr>
          <p:cNvSpPr>
            <a:spLocks noGrp="1"/>
          </p:cNvSpPr>
          <p:nvPr>
            <p:ph idx="1"/>
          </p:nvPr>
        </p:nvSpPr>
        <p:spPr>
          <a:xfrm>
            <a:off x="1416051" y="1665288"/>
            <a:ext cx="9359900" cy="5037276"/>
          </a:xfrm>
        </p:spPr>
        <p:txBody>
          <a:bodyPr wrap="square">
            <a:spAutoFit/>
          </a:bodyPr>
          <a:lstStyle/>
          <a:p>
            <a:pPr marL="457200" indent="-457200">
              <a:lnSpc>
                <a:spcPct val="100000"/>
              </a:lnSpc>
              <a:buFont typeface="+mj-lt"/>
              <a:buAutoNum type="arabicPeriod"/>
            </a:pPr>
            <a:r>
              <a:rPr lang="ru-RU" sz="2400" dirty="0"/>
              <a:t>Обзор существующих алгоритмов для нахождения оптимального маршрута при обходе графа для комплектации заказов на складе. Скорректировать выбранный алгоритм и обосновать его эффективность.</a:t>
            </a:r>
          </a:p>
          <a:p>
            <a:pPr marL="457200" indent="-457200">
              <a:lnSpc>
                <a:spcPct val="100000"/>
              </a:lnSpc>
              <a:buFont typeface="+mj-lt"/>
              <a:buAutoNum type="arabicPeriod"/>
            </a:pPr>
            <a:r>
              <a:rPr lang="ru-RU" sz="2400" dirty="0"/>
              <a:t>Определение оптимального алгоритма для размещения товаров на складе (в вершинах графа) для наиболее быстрого сбора заказов. Провести тестирование алгоритма в рамках абстрактной модели.</a:t>
            </a:r>
          </a:p>
          <a:p>
            <a:pPr marL="457200" indent="-457200">
              <a:lnSpc>
                <a:spcPct val="100000"/>
              </a:lnSpc>
              <a:buFont typeface="+mj-lt"/>
              <a:buAutoNum type="arabicPeriod"/>
            </a:pPr>
            <a:r>
              <a:rPr lang="ru-RU" sz="2400" dirty="0"/>
              <a:t>Написание программы для реализации алгоритма.</a:t>
            </a:r>
          </a:p>
          <a:p>
            <a:pPr marL="457200" indent="-457200">
              <a:lnSpc>
                <a:spcPct val="100000"/>
              </a:lnSpc>
              <a:buFont typeface="+mj-lt"/>
              <a:buAutoNum type="arabicPeriod"/>
            </a:pPr>
            <a:r>
              <a:rPr lang="ru-RU" sz="2400" dirty="0"/>
              <a:t>Экспериментальная проверка алгоритма на реальных данных.</a:t>
            </a:r>
          </a:p>
          <a:p>
            <a:pPr marL="457200" indent="-457200">
              <a:lnSpc>
                <a:spcPct val="100000"/>
              </a:lnSpc>
              <a:buFont typeface="+mj-lt"/>
              <a:buAutoNum type="arabicPeriod"/>
            </a:pPr>
            <a:r>
              <a:rPr lang="ru-RU" sz="2400" dirty="0"/>
              <a:t>Разработка пользовательского приложения для использования алгоритма.</a:t>
            </a:r>
          </a:p>
        </p:txBody>
      </p:sp>
    </p:spTree>
    <p:extLst>
      <p:ext uri="{BB962C8B-B14F-4D97-AF65-F5344CB8AC3E}">
        <p14:creationId xmlns:p14="http://schemas.microsoft.com/office/powerpoint/2010/main" val="74048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B363FD-6FE4-A032-0C54-EE8EDDB9B96E}"/>
              </a:ext>
            </a:extLst>
          </p:cNvPr>
          <p:cNvSpPr>
            <a:spLocks noGrp="1"/>
          </p:cNvSpPr>
          <p:nvPr>
            <p:ph type="title"/>
          </p:nvPr>
        </p:nvSpPr>
        <p:spPr>
          <a:xfrm>
            <a:off x="1068355" y="737129"/>
            <a:ext cx="9559636" cy="649922"/>
          </a:xfrm>
        </p:spPr>
        <p:txBody>
          <a:bodyPr>
            <a:spAutoFit/>
          </a:bodyPr>
          <a:lstStyle/>
          <a:p>
            <a:r>
              <a:rPr lang="ru-RU" sz="4000" dirty="0"/>
              <a:t>Математическая модель</a:t>
            </a:r>
          </a:p>
        </p:txBody>
      </p:sp>
      <p:sp>
        <p:nvSpPr>
          <p:cNvPr id="3" name="Объект 2">
            <a:extLst>
              <a:ext uri="{FF2B5EF4-FFF2-40B4-BE49-F238E27FC236}">
                <a16:creationId xmlns:a16="http://schemas.microsoft.com/office/drawing/2014/main" id="{55B0EF4C-D9B9-FA62-DF05-F967F4B3D709}"/>
              </a:ext>
            </a:extLst>
          </p:cNvPr>
          <p:cNvSpPr>
            <a:spLocks noGrp="1"/>
          </p:cNvSpPr>
          <p:nvPr>
            <p:ph idx="1"/>
          </p:nvPr>
        </p:nvSpPr>
        <p:spPr>
          <a:xfrm>
            <a:off x="1416050" y="1665288"/>
            <a:ext cx="9359900" cy="3086038"/>
          </a:xfrm>
        </p:spPr>
        <p:txBody>
          <a:bodyPr wrap="square">
            <a:spAutoFit/>
          </a:bodyPr>
          <a:lstStyle/>
          <a:p>
            <a:pPr marL="0" indent="0">
              <a:buNone/>
            </a:pPr>
            <a:r>
              <a:rPr lang="ru-RU" sz="2400" dirty="0"/>
              <a:t>Имеется склад, который представляется в виде неориентированного связного графа. Вход, выход со склада </a:t>
            </a:r>
            <a:br>
              <a:rPr lang="ru-RU" sz="2400" dirty="0"/>
            </a:br>
            <a:r>
              <a:rPr lang="ru-RU" sz="2400" dirty="0"/>
              <a:t>и места хранения товаров – вершины графа. Ребра графа имеют стоимость, которую можно представить как расстояние или время для достижения этого места на складе. Необходимо собрать заказ за минимальное время. Заказ состоит из товаров, которые мы размещаем на складе. Для каждого товара отводится отдельное место. До каждого места определена длина пути через матрицу расстояний.</a:t>
            </a:r>
          </a:p>
        </p:txBody>
      </p:sp>
    </p:spTree>
    <p:extLst>
      <p:ext uri="{BB962C8B-B14F-4D97-AF65-F5344CB8AC3E}">
        <p14:creationId xmlns:p14="http://schemas.microsoft.com/office/powerpoint/2010/main" val="46212801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8196</TotalTime>
  <Words>1726</Words>
  <Application>Microsoft Office PowerPoint</Application>
  <PresentationFormat>Широкоэкранный</PresentationFormat>
  <Paragraphs>206</Paragraphs>
  <Slides>41</Slides>
  <Notes>0</Notes>
  <HiddenSlides>2</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41</vt:i4>
      </vt:variant>
    </vt:vector>
  </HeadingPairs>
  <TitlesOfParts>
    <vt:vector size="48" baseType="lpstr">
      <vt:lpstr>Aptos</vt:lpstr>
      <vt:lpstr>Aptos Display</vt:lpstr>
      <vt:lpstr>Arial</vt:lpstr>
      <vt:lpstr>Calibri</vt:lpstr>
      <vt:lpstr>Cambria Math</vt:lpstr>
      <vt:lpstr>DeepSeek-CJK-patch</vt:lpstr>
      <vt:lpstr>Тема Office</vt:lpstr>
      <vt:lpstr>Оптимальное распределение товаров на складе</vt:lpstr>
      <vt:lpstr>Формулировка задачи</vt:lpstr>
      <vt:lpstr>Конкретизация вида задачи</vt:lpstr>
      <vt:lpstr>Конкретизация вида задачи</vt:lpstr>
      <vt:lpstr>Цель</vt:lpstr>
      <vt:lpstr>Цель</vt:lpstr>
      <vt:lpstr>Задачи</vt:lpstr>
      <vt:lpstr>Задачи</vt:lpstr>
      <vt:lpstr>Математическая модель</vt:lpstr>
      <vt:lpstr>Выбор алгоритма</vt:lpstr>
      <vt:lpstr>Получение данных</vt:lpstr>
      <vt:lpstr>Получение данных</vt:lpstr>
      <vt:lpstr>Генетические алгоритмы</vt:lpstr>
      <vt:lpstr>Презентация PowerPoint</vt:lpstr>
      <vt:lpstr>Разбор алгоритма – Шаг 1</vt:lpstr>
      <vt:lpstr>Разбор алгоритма – Шаг 1</vt:lpstr>
      <vt:lpstr>Разбор алгоритма – Шаг 1</vt:lpstr>
      <vt:lpstr>Разбор алгоритма – Шаг 2</vt:lpstr>
      <vt:lpstr>Презентация PowerPoint</vt:lpstr>
      <vt:lpstr>Разбор алгоритма – Шаг 2</vt:lpstr>
      <vt:lpstr>Презентация PowerPoint</vt:lpstr>
      <vt:lpstr>Разбор алгоритма – Шаг 2</vt:lpstr>
      <vt:lpstr>Разбор алгоритма – Шаг 2</vt:lpstr>
      <vt:lpstr>Разбор алгоритма – Шаг 2</vt:lpstr>
      <vt:lpstr>Разбор алгоритма – Шаг 2</vt:lpstr>
      <vt:lpstr>Разбор алгоритма – Шаг 2</vt:lpstr>
      <vt:lpstr>Разбор алгоритма – Шаг 2</vt:lpstr>
      <vt:lpstr>Разбор алгоритма – Шаг 2</vt:lpstr>
      <vt:lpstr>Разбор алгоритма – Шаг 2</vt:lpstr>
      <vt:lpstr>Разбор алгоритма – Шаг 2</vt:lpstr>
      <vt:lpstr>Разбор алгоритма – Шаг 2</vt:lpstr>
      <vt:lpstr>Разбор алгоритма – Шаг 3</vt:lpstr>
      <vt:lpstr>Презентация PowerPoint</vt:lpstr>
      <vt:lpstr>Разбор алгоритма – Шаг 5</vt:lpstr>
      <vt:lpstr>Разбор алгоритма – Шаг 6</vt:lpstr>
      <vt:lpstr>Разбор алгоритма – Шаг 7</vt:lpstr>
      <vt:lpstr>Презентация PowerPoint</vt:lpstr>
      <vt:lpstr>Трудоемкость алгоритма</vt:lpstr>
      <vt:lpstr>Перспективы развития</vt:lpstr>
      <vt:lpstr>Итоги</vt:lpstr>
      <vt:lpstr>Ссылки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Расстановка охранников  в художественной галерее</dc:title>
  <dc:creator>Степашка Модняш</dc:creator>
  <cp:lastModifiedBy>Kirill</cp:lastModifiedBy>
  <cp:revision>28</cp:revision>
  <dcterms:created xsi:type="dcterms:W3CDTF">2025-03-02T06:42:24Z</dcterms:created>
  <dcterms:modified xsi:type="dcterms:W3CDTF">2025-04-26T05:26:28Z</dcterms:modified>
</cp:coreProperties>
</file>