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4" r:id="rId3"/>
    <p:sldId id="259" r:id="rId4"/>
    <p:sldId id="343" r:id="rId5"/>
    <p:sldId id="319" r:id="rId6"/>
    <p:sldId id="296" r:id="rId7"/>
    <p:sldId id="307" r:id="rId8"/>
    <p:sldId id="306" r:id="rId9"/>
    <p:sldId id="34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7D69"/>
    <a:srgbClr val="364958"/>
    <a:srgbClr val="CAF0F8"/>
    <a:srgbClr val="90E0EF"/>
    <a:srgbClr val="F9B5AC"/>
    <a:srgbClr val="EE7674"/>
    <a:srgbClr val="D0D6B5"/>
    <a:srgbClr val="DBAD6A"/>
    <a:srgbClr val="628395"/>
    <a:srgbClr val="DFD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823" autoAdjust="0"/>
  </p:normalViewPr>
  <p:slideViewPr>
    <p:cSldViewPr snapToGrid="0">
      <p:cViewPr varScale="1">
        <p:scale>
          <a:sx n="80" d="100"/>
          <a:sy n="80" d="100"/>
        </p:scale>
        <p:origin x="1794" y="90"/>
      </p:cViewPr>
      <p:guideLst>
        <p:guide orient="horz" pos="1049"/>
        <p:guide pos="892"/>
        <p:guide pos="67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6A258-7430-446D-A29D-77C141AF77A7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339E4-40B1-4D92-B7C0-C9A646EED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3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FA80E-8A80-B777-F7E9-35505A6CB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9BA7C8-664B-9FD7-4773-081AB9A8A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289D8E6-F1BD-3CA5-ECCB-26473CFAC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 В данной работе рассматривается проблема оптимизации размещения товаров на складе для минимизации времени комплектации заказов. Склад представлен в виде неориентированного графа, где вершины – места хранения товаров и вход/выход, а ребра – пути перемещения между ними с заданной стоимостью (расстоянием или временем). Цель – найти оптимальное расположение товаров и маршрут их сбора для минимизации общего времени комплектации заказов.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3197E8-F720-F5C6-D8A3-CCAC89C5A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339E4-40B1-4D92-B7C0-C9A646EEDAE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7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Актуальность задачи заключается в том, что ее решение позволит:</a:t>
            </a:r>
            <a:b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</a:b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- уменьшить операционные расходы склада, которые составляют около 60% на сбор и комплектацию заказов за счет автоматизации</a:t>
            </a:r>
            <a:b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</a:b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- увеличить прибыль за счет большего числа обрабатываемых заказов</a:t>
            </a:r>
          </a:p>
          <a:p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- повысить лояльность клиентов за счет повышения скорости доставки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339E4-40B1-4D92-B7C0-C9A646EEDAE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53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B739B-DA57-F97D-EC57-6C42E9FA7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8326578-1B60-66F7-8B0D-4CC18B59A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42D407E-FDCE-0701-7CDE-1EC80D39D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None/>
            </a:pP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Рассмотрены существующие алгоритмы поиска кратчайших маршрутов и оптимального размещения товаров, в частности, применимость задачи коммивояжера (TSP). </a:t>
            </a:r>
            <a:endParaRPr lang="ru-RU" sz="2800" b="0" dirty="0"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FDE0F8-84FF-FD44-8CCD-12832841C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339E4-40B1-4D92-B7C0-C9A646EEDAE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6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поступают в виде списка заказов за определенное время и матрицы смежности для склада.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339E4-40B1-4D92-B7C0-C9A646EEDAE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11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Использование эвристических алгоритмов, таких как генетический алгоритм (ГА), для решения задачи размещения обосновано их приемлемым временем выполнения по сравнению с алгоритмами точного решения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339E4-40B1-4D92-B7C0-C9A646EEDAE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18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None/>
            </a:pP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Планируется </a:t>
            </a:r>
            <a:b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</a:b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 экспериментальная проверка алгоритма на реальных данных</a:t>
            </a:r>
            <a:endParaRPr lang="en-US" sz="1800" b="0" i="0" u="none" strike="noStrike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marL="0" indent="0" rtl="0">
              <a:buFontTx/>
              <a:buNone/>
            </a:pPr>
            <a:r>
              <a:rPr lang="en-US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разработка пользовательского приложения для практического применения</a:t>
            </a:r>
            <a:r>
              <a:rPr lang="en-US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;</a:t>
            </a: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1800" b="0" i="0" u="none" strike="noStrike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marL="0" indent="0" rtl="0">
              <a:buFontTx/>
              <a:buNone/>
            </a:pPr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 разработка программы для алгоритма оптимального размещения товаров на складе, основанной на генетическом алгоритме, и алгоритме поиска кратчайших маршрутов комплектации заказов. </a:t>
            </a:r>
          </a:p>
          <a:p>
            <a:pPr rtl="0">
              <a:buNone/>
            </a:pPr>
            <a:b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</a:br>
            <a:endParaRPr lang="ru-RU" b="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339E4-40B1-4D92-B7C0-C9A646EEDAE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3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Предложенный алгоритм позволяет оптимизировать размещение товаров на складе с учетом частоты заказов и минимизировать время комплектации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339E4-40B1-4D92-B7C0-C9A646EEDAE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1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47FAE-7CEB-1A8C-07CF-0A835A55A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E4B55-3AE2-2F9C-865A-3CE6CB47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1C815E-B9CA-B7A4-6B23-9383689F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D526F-CBC4-0AC5-A5DE-DDE3A3A2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CA680-0AD8-6302-CBBB-4946ACAA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9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8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DFA2F-77F1-8EB3-684A-4E926B9F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BB0E2F-EE73-1E97-A84E-6F47F88A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C3890-4EDC-8027-03CC-95CA1C7A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5E2E5-3107-6C9E-560D-E110A60C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D7735-BC02-B7FF-ACAD-CB3D46C0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9D3597-2524-CD9D-AD3C-0DC905AFD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BE3D2-65C8-4853-31F6-C55F578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6249E-8C62-A318-9F82-E7F6D4F3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55BF8-3977-2E2A-4E85-641F45A9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D9A94-207A-44F8-4B19-A5C6418E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8644-0E93-3363-3ED5-F0605CBF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D669B-9116-B294-8072-A3545204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78E6C-54A6-F97D-9E94-9602823C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1DC0-E238-6CD3-36D4-F5E0E6D4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82655-82CF-DE05-DD65-ED338ACB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84D4D-9753-D3A9-E24A-8F26BC8C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3DF50E-439B-5297-0538-8D873C36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A2CC4-8C45-718E-8748-56850C79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C9CBC-1164-0D6B-3DDE-FCA552C7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C1296-FFC1-D80C-5F05-236EE18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1B36E-A635-31E5-20FC-0A28C044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DA0CE-33EB-ACB6-5D8C-62771B2C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55FB84-3B62-11FC-BADB-0CC331F53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203222-BCF8-BC93-199A-FB0117EA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A7554A-E3FF-755B-791D-EA0C4C6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680759-B447-516E-6784-B830157C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3F4A-7B16-2DD9-D313-E9D893C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5B86F8-F692-920D-005E-A59C5021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CD940E-B132-92E1-2C20-04B44AAD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CE11D4-8557-FA7E-D927-71CB8BF0B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C9D972-1075-143C-B071-2E1788BDA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C52461-0BB6-1488-ECA3-9EE735B7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B6AA5F-FFFF-4FA9-5310-67F009D1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473069-0C6C-D3F7-BC81-C6DC0271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5F4A0-94D6-0D4C-C348-EF56CA7A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3EC721-A186-358E-F85C-D0F77F44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6EAB19-BA8F-EBBC-11E3-D375A887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C69F74-1E52-FF2F-8D0C-62EEC424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4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2EE020-CA6F-9108-4FF8-26A77D17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DB28F2-528A-7DE4-AFCF-8C38E2AD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F57E9B-279D-DACC-2910-C5584558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455E4-588B-0775-6008-828B0A65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47F7F-BCF0-E21A-2815-ADCF7DF7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3AFC81-F203-EAFC-0025-66C06C636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AD4733-9180-06BF-F88D-EFAB9D39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EC1BBB-16DB-F7A9-B6A6-2BCDADFB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F6C7F0-D6BF-4AB3-9BEC-3B042560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2DED5-04C7-4AAE-DF4B-39398207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1EAA2A-1A22-06A7-1C92-EF67D656E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6676A4-CF17-4211-8EDE-3ED2696B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DF13EE-27AF-BDC3-F473-83CB6B6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39E47E-6F7E-81A7-C925-1B194492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43A82-87B5-7738-E6F4-9A5C3CF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30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1F760-EE1A-B1A1-CEC9-9330EF33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49959F-23B6-55D9-353A-FDD49907D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2F3B0-A1C7-E96A-B0AA-5B3D1B7E6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B4CF7-4AF6-4F22-BEAD-2FF1E49FC00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9A8AFD-931A-32B7-8484-1510FD869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58EC8-F0E9-FD89-1484-1F138B39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6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7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23" userDrawn="1">
          <p15:clr>
            <a:srgbClr val="F26B43"/>
          </p15:clr>
        </p15:guide>
        <p15:guide id="4" orient="horz" pos="1457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2840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pos="665" userDrawn="1">
          <p15:clr>
            <a:srgbClr val="F26B43"/>
          </p15:clr>
        </p15:guide>
        <p15:guide id="9" pos="70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955EB-07EA-A618-5BD6-A23E49C7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185"/>
            <a:ext cx="9144000" cy="1526830"/>
          </a:xfrm>
        </p:spPr>
        <p:txBody>
          <a:bodyPr>
            <a:spAutoFit/>
          </a:bodyPr>
          <a:lstStyle/>
          <a:p>
            <a:r>
              <a:rPr lang="ru-RU" sz="5000" dirty="0"/>
              <a:t>Оптимальное распределение товаров на складе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67FEE4-C78F-3821-024E-152305C8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767" y="3947823"/>
            <a:ext cx="6736125" cy="1626151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ru-RU" dirty="0"/>
              <a:t>Выполнил: студент группы ПС–21 очной формы обучения </a:t>
            </a:r>
            <a:r>
              <a:rPr lang="ru-RU" dirty="0" err="1"/>
              <a:t>Яшметов</a:t>
            </a:r>
            <a:r>
              <a:rPr lang="ru-RU" dirty="0"/>
              <a:t> Кирилл Романович</a:t>
            </a:r>
          </a:p>
          <a:p>
            <a:pPr algn="l"/>
            <a:r>
              <a:rPr lang="ru-RU" dirty="0"/>
              <a:t>Руководитель: доцент, кандидат </a:t>
            </a:r>
            <a:r>
              <a:rPr lang="ru-RU" dirty="0" err="1"/>
              <a:t>физ</a:t>
            </a:r>
            <a:r>
              <a:rPr lang="ru-RU" dirty="0"/>
              <a:t>-мат наук</a:t>
            </a:r>
            <a:br>
              <a:rPr lang="ru-RU" dirty="0"/>
            </a:br>
            <a:r>
              <a:rPr lang="ru-RU" dirty="0"/>
              <a:t>Козлов Александр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40404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C9069-FB9C-1755-02B0-ABF188AE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1A7B0-ED6D-E1AF-4DD6-9B957B05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52" y="738602"/>
            <a:ext cx="10080625" cy="649922"/>
          </a:xfrm>
        </p:spPr>
        <p:txBody>
          <a:bodyPr>
            <a:spAutoFit/>
          </a:bodyPr>
          <a:lstStyle/>
          <a:p>
            <a:r>
              <a:rPr lang="ru-RU" sz="4000" dirty="0"/>
              <a:t>Формулировка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97113-EFD0-0687-4015-4E39CA3C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50" y="1665288"/>
            <a:ext cx="6020230" cy="3732368"/>
          </a:xfrm>
        </p:spPr>
        <p:txBody>
          <a:bodyPr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Имеется склад и список заказов. </a:t>
            </a:r>
            <a:br>
              <a:rPr lang="ru-RU" sz="2400" dirty="0"/>
            </a:br>
            <a:r>
              <a:rPr lang="ru-RU" sz="2400" dirty="0"/>
              <a:t>Нужно автоматизировать нахождение оптимального размещения товаров </a:t>
            </a:r>
            <a:br>
              <a:rPr lang="ru-RU" sz="2400" dirty="0"/>
            </a:br>
            <a:r>
              <a:rPr lang="ru-RU" sz="2400" dirty="0"/>
              <a:t>на складе и поиск маршрута для сбора товаров в заказ. Оптимальным размещением товаров считается размещение, при котором для текущего списка заказов заказы соберутся быстрее всего.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B4921E-8473-D24E-247B-181E4C2DD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839" y="1694995"/>
            <a:ext cx="3269473" cy="42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1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DABDE-1979-0E88-26E9-520CE993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52" y="738602"/>
            <a:ext cx="10080625" cy="649922"/>
          </a:xfrm>
        </p:spPr>
        <p:txBody>
          <a:bodyPr>
            <a:spAutoFit/>
          </a:bodyPr>
          <a:lstStyle/>
          <a:p>
            <a:r>
              <a:rPr lang="ru-RU" sz="4000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31CA5-7026-0B76-A8C7-C1EDB1DE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49" y="1665288"/>
            <a:ext cx="5658519" cy="1957524"/>
          </a:xfr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60% операционных расходов склада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Количество обрабатываемых заказов за единицу времени</a:t>
            </a:r>
          </a:p>
          <a:p>
            <a:pPr>
              <a:lnSpc>
                <a:spcPct val="110000"/>
              </a:lnSpc>
            </a:pPr>
            <a:r>
              <a:rPr lang="ru-RU" sz="2400" dirty="0"/>
              <a:t>Повышение скорости доставки</a:t>
            </a:r>
          </a:p>
        </p:txBody>
      </p:sp>
    </p:spTree>
    <p:extLst>
      <p:ext uri="{BB962C8B-B14F-4D97-AF65-F5344CB8AC3E}">
        <p14:creationId xmlns:p14="http://schemas.microsoft.com/office/powerpoint/2010/main" val="31265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71566-617C-9DED-0332-359829E0B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1074B-B37C-B2ED-805F-3C330789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52" y="738602"/>
            <a:ext cx="10080625" cy="649922"/>
          </a:xfrm>
        </p:spPr>
        <p:txBody>
          <a:bodyPr>
            <a:spAutoFit/>
          </a:bodyPr>
          <a:lstStyle/>
          <a:p>
            <a:r>
              <a:rPr lang="ru-RU" sz="4000" dirty="0"/>
              <a:t>Альтернативные способы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A8E6E9-79BE-F1BC-2192-138746AE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50" y="1665288"/>
            <a:ext cx="6020230" cy="482248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Решение полным перебором</a:t>
            </a:r>
          </a:p>
        </p:txBody>
      </p:sp>
    </p:spTree>
    <p:extLst>
      <p:ext uri="{BB962C8B-B14F-4D97-AF65-F5344CB8AC3E}">
        <p14:creationId xmlns:p14="http://schemas.microsoft.com/office/powerpoint/2010/main" val="192977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79EC4-F600-73AE-8AE2-3FC98C5F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8FA83B-C007-B31E-DD71-0D43970FF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050" y="1967391"/>
            <a:ext cx="3363405" cy="30613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F6143B-CF67-0218-1AF5-B3462FE35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2546" y="1665288"/>
            <a:ext cx="3363404" cy="336340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3E1646B-243A-EB4E-CE2C-7BEDFB41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28663"/>
            <a:ext cx="6134807" cy="649922"/>
          </a:xfrm>
        </p:spPr>
        <p:txBody>
          <a:bodyPr wrap="square">
            <a:spAutoFit/>
          </a:bodyPr>
          <a:lstStyle/>
          <a:p>
            <a:r>
              <a:rPr lang="ru-RU" sz="4000" dirty="0"/>
              <a:t>Получение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6CA6B-2888-7A25-055E-091B7FECFE08}"/>
              </a:ext>
            </a:extLst>
          </p:cNvPr>
          <p:cNvSpPr txBox="1"/>
          <p:nvPr/>
        </p:nvSpPr>
        <p:spPr>
          <a:xfrm>
            <a:off x="1746435" y="1967391"/>
            <a:ext cx="2026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Заказы:	</a:t>
            </a:r>
            <a:r>
              <a:rPr lang="en-US" sz="1600" dirty="0">
                <a:solidFill>
                  <a:srgbClr val="404040"/>
                </a:solidFill>
                <a:latin typeface="DeepSeek-CJK-patch"/>
              </a:rPr>
              <a:t>{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A, B, </a:t>
            </a:r>
            <a:r>
              <a:rPr lang="en-US" sz="1600" dirty="0">
                <a:solidFill>
                  <a:srgbClr val="404040"/>
                </a:solidFill>
                <a:latin typeface="DeepSeek-CJK-patch"/>
              </a:rPr>
              <a:t>D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sz="1600" dirty="0">
                <a:solidFill>
                  <a:srgbClr val="404040"/>
                </a:solidFill>
                <a:latin typeface="DeepSeek-CJK-patch"/>
              </a:rPr>
              <a:t>F},</a:t>
            </a:r>
          </a:p>
          <a:p>
            <a:r>
              <a:rPr lang="en-US" sz="1600" dirty="0">
                <a:solidFill>
                  <a:srgbClr val="404040"/>
                </a:solidFill>
                <a:latin typeface="DeepSeek-CJK-patch"/>
              </a:rPr>
              <a:t>	{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A, D},</a:t>
            </a:r>
          </a:p>
          <a:p>
            <a:r>
              <a:rPr lang="en-US" sz="1600" dirty="0">
                <a:solidFill>
                  <a:srgbClr val="404040"/>
                </a:solidFill>
                <a:latin typeface="DeepSeek-CJK-patch"/>
              </a:rPr>
              <a:t>	{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C, D, E}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755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6FBC2-1138-E0EF-71AE-788C91C3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7CE62A-451C-D6FE-6DA3-F03C5042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226" y="119686"/>
            <a:ext cx="7896390" cy="64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C63D9-31C4-A62A-2EA8-08CF4D737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E6F0C-A57A-E750-79F0-C87E6A60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52" y="739623"/>
            <a:ext cx="10072461" cy="649922"/>
          </a:xfrm>
        </p:spPr>
        <p:txBody>
          <a:bodyPr>
            <a:spAutoFit/>
          </a:bodyPr>
          <a:lstStyle/>
          <a:p>
            <a:r>
              <a:rPr lang="ru-RU" sz="4000" dirty="0"/>
              <a:t>Перспективы развития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2B7D0DB7-5A21-62B0-F04F-1ABA49CE0BF2}"/>
              </a:ext>
            </a:extLst>
          </p:cNvPr>
          <p:cNvSpPr txBox="1">
            <a:spLocks/>
          </p:cNvSpPr>
          <p:nvPr/>
        </p:nvSpPr>
        <p:spPr>
          <a:xfrm>
            <a:off x="1060448" y="1676410"/>
            <a:ext cx="10484919" cy="211141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ru-RU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Реализовать алгоритм в виде программы</a:t>
            </a:r>
          </a:p>
          <a:p>
            <a:pPr marL="5143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Протестировать на реальных данных</a:t>
            </a:r>
          </a:p>
          <a:p>
            <a:pPr marL="5143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Разработать приложение для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4594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710B0-44F4-1E17-A651-D241E976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266E8-D874-B049-3779-4A413F33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52" y="739623"/>
            <a:ext cx="10072461" cy="649922"/>
          </a:xfrm>
        </p:spPr>
        <p:txBody>
          <a:bodyPr>
            <a:spAutoFit/>
          </a:bodyPr>
          <a:lstStyle/>
          <a:p>
            <a:r>
              <a:rPr lang="ru-RU" sz="4000" dirty="0"/>
              <a:t>Итоги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9743211F-8BEF-FA70-8872-FB56FB77DDFD}"/>
              </a:ext>
            </a:extLst>
          </p:cNvPr>
          <p:cNvSpPr txBox="1">
            <a:spLocks/>
          </p:cNvSpPr>
          <p:nvPr/>
        </p:nvSpPr>
        <p:spPr>
          <a:xfrm>
            <a:off x="1416051" y="1665288"/>
            <a:ext cx="9359900" cy="17010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Анализ показал, что существующий алгоритм подходит для поиска кратчайших маршрутов комплектации заказов и оптимального размещения товаров на складе.</a:t>
            </a:r>
          </a:p>
        </p:txBody>
      </p:sp>
    </p:spTree>
    <p:extLst>
      <p:ext uri="{BB962C8B-B14F-4D97-AF65-F5344CB8AC3E}">
        <p14:creationId xmlns:p14="http://schemas.microsoft.com/office/powerpoint/2010/main" val="199695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4EBA-09FE-C70C-6D0B-A02D1BD1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00AB6-DA09-8FEF-7E1D-9331C0EB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185"/>
            <a:ext cx="9144000" cy="1526830"/>
          </a:xfrm>
        </p:spPr>
        <p:txBody>
          <a:bodyPr>
            <a:spAutoFit/>
          </a:bodyPr>
          <a:lstStyle/>
          <a:p>
            <a:r>
              <a:rPr lang="ru-RU" sz="5000" dirty="0"/>
              <a:t>Оптимальное распределение товаров на складе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4F06D9-4128-7A24-7D55-66AC3725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767" y="3947823"/>
            <a:ext cx="6736125" cy="1626151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ru-RU" dirty="0"/>
              <a:t>Выполнил: студент группы ПС–21 очной формы обучения </a:t>
            </a:r>
            <a:r>
              <a:rPr lang="ru-RU" dirty="0" err="1"/>
              <a:t>Яшметов</a:t>
            </a:r>
            <a:r>
              <a:rPr lang="ru-RU" dirty="0"/>
              <a:t> Кирилл Романович</a:t>
            </a:r>
          </a:p>
          <a:p>
            <a:pPr algn="l"/>
            <a:r>
              <a:rPr lang="ru-RU" dirty="0"/>
              <a:t>Руководитель: доцент, кандидат </a:t>
            </a:r>
            <a:r>
              <a:rPr lang="ru-RU" dirty="0" err="1"/>
              <a:t>физ</a:t>
            </a:r>
            <a:r>
              <a:rPr lang="ru-RU" dirty="0"/>
              <a:t>-мат наук</a:t>
            </a:r>
            <a:br>
              <a:rPr lang="ru-RU" dirty="0"/>
            </a:br>
            <a:r>
              <a:rPr lang="ru-RU" dirty="0"/>
              <a:t>Козлов Александр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3864002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9594</TotalTime>
  <Words>432</Words>
  <Application>Microsoft Office PowerPoint</Application>
  <PresentationFormat>Широкоэкранный</PresentationFormat>
  <Paragraphs>42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DeepSeek-CJK-patch</vt:lpstr>
      <vt:lpstr>Roboto</vt:lpstr>
      <vt:lpstr>Тема Office</vt:lpstr>
      <vt:lpstr>Оптимальное распределение товаров на складе</vt:lpstr>
      <vt:lpstr>Формулировка задачи</vt:lpstr>
      <vt:lpstr>Актуальность задачи</vt:lpstr>
      <vt:lpstr>Альтернативные способы</vt:lpstr>
      <vt:lpstr>Получение данных</vt:lpstr>
      <vt:lpstr>Презентация PowerPoint</vt:lpstr>
      <vt:lpstr>Перспективы развития</vt:lpstr>
      <vt:lpstr>Итоги</vt:lpstr>
      <vt:lpstr>Оптимальное распределение товаров на складе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Расстановка охранников  в художественной галерее</dc:title>
  <dc:creator>Степашка Модняш</dc:creator>
  <cp:lastModifiedBy>Kirill</cp:lastModifiedBy>
  <cp:revision>32</cp:revision>
  <dcterms:created xsi:type="dcterms:W3CDTF">2025-03-02T06:42:24Z</dcterms:created>
  <dcterms:modified xsi:type="dcterms:W3CDTF">2025-05-21T10:41:37Z</dcterms:modified>
</cp:coreProperties>
</file>