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6"/>
  </p:notes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0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rimson Text" panose="020B0604020202020204" charset="0"/>
      <p:regular r:id="rId21"/>
      <p:bold r:id="rId22"/>
      <p:italic r:id="rId23"/>
      <p:boldItalic r:id="rId24"/>
    </p:embeddedFont>
    <p:embeddedFont>
      <p:font typeface="Montserrat" panose="020B0604020202020204" charset="-52"/>
      <p:regular r:id="rId25"/>
      <p:bold r:id="rId26"/>
      <p:italic r:id="rId27"/>
      <p:boldItalic r:id="rId28"/>
    </p:embeddedFont>
    <p:embeddedFont>
      <p:font typeface="Vidaloka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E018FA-4C57-4AD7-BA8D-F8117446A7AA}">
  <a:tblStyle styleId="{EFE018FA-4C57-4AD7-BA8D-F8117446A7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812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124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652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563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21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460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992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386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65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870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96" r:id="rId7"/>
    <p:sldLayoutId id="2147483697" r:id="rId8"/>
    <p:sldLayoutId id="2147483698" r:id="rId9"/>
    <p:sldLayoutId id="214748369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4200" dirty="0"/>
              <a:t>Требования к оформлению к курсовому и дипломному проекту</a:t>
            </a:r>
            <a:endParaRPr sz="4200" dirty="0">
              <a:latin typeface="+mj-lt"/>
            </a:endParaRPr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dk1"/>
                </a:solidFill>
                <a:latin typeface="+mj-lt"/>
              </a:rPr>
              <a:t>ПВКС-20 Филин В. А.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70591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j-lt"/>
              </a:rPr>
              <a:t>Стили заголовков и основного текста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169A5-C6B1-4EFF-9FCC-4720889C228E}"/>
              </a:ext>
            </a:extLst>
          </p:cNvPr>
          <p:cNvSpPr txBox="1"/>
          <p:nvPr/>
        </p:nvSpPr>
        <p:spPr>
          <a:xfrm>
            <a:off x="713224" y="2391996"/>
            <a:ext cx="270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Заголовок 3-го уровня: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4E37E-929B-4D97-93DA-0F3F982BEB52}"/>
              </a:ext>
            </a:extLst>
          </p:cNvPr>
          <p:cNvSpPr txBox="1"/>
          <p:nvPr/>
        </p:nvSpPr>
        <p:spPr>
          <a:xfrm>
            <a:off x="4134862" y="1422500"/>
            <a:ext cx="3994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Шрифт – </a:t>
            </a:r>
            <a:r>
              <a:rPr lang="ru-RU" dirty="0" err="1"/>
              <a:t>Arial</a:t>
            </a:r>
            <a:r>
              <a:rPr lang="ru-RU" dirty="0"/>
              <a:t>, 14пт, курсив, первая буква прописная.</a:t>
            </a:r>
          </a:p>
          <a:p>
            <a:r>
              <a:rPr lang="ru-RU" dirty="0"/>
              <a:t>В диалоговом окне «Абзац»: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выравнивание – по левому краю,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уровень – 3,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отступ слева – 1,25,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первая строка – отсутствует,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отступ справа – 0,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интервал перед абзацем – 6,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после – 6,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междустрочный – 1,5 строки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5186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70591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j-lt"/>
              </a:rPr>
              <a:t>Стили заголовков и основного текста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169A5-C6B1-4EFF-9FCC-4720889C228E}"/>
              </a:ext>
            </a:extLst>
          </p:cNvPr>
          <p:cNvSpPr txBox="1"/>
          <p:nvPr/>
        </p:nvSpPr>
        <p:spPr>
          <a:xfrm>
            <a:off x="713224" y="2391996"/>
            <a:ext cx="270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Основной текст: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4E37E-929B-4D97-93DA-0F3F982BEB52}"/>
              </a:ext>
            </a:extLst>
          </p:cNvPr>
          <p:cNvSpPr txBox="1"/>
          <p:nvPr/>
        </p:nvSpPr>
        <p:spPr>
          <a:xfrm>
            <a:off x="4134862" y="1422500"/>
            <a:ext cx="39941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Шрифт – </a:t>
            </a:r>
            <a:r>
              <a:rPr lang="ru-RU" dirty="0" err="1"/>
              <a:t>Arial</a:t>
            </a:r>
            <a:r>
              <a:rPr lang="ru-RU" dirty="0"/>
              <a:t>, 14пт.</a:t>
            </a:r>
          </a:p>
          <a:p>
            <a:r>
              <a:rPr lang="ru-RU" dirty="0"/>
              <a:t>В диалоговом окне «Абзац»: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выравнивание – по ширине,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отступ слева – 1,25,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первая строка – отсутствует,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отступ справа – 0,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интервал перед абзацем – 0,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после – 0,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междустрочный – 1,5 строки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37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70591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j-lt"/>
              </a:rPr>
              <a:t>Оформление графических элементов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169A5-C6B1-4EFF-9FCC-4720889C228E}"/>
              </a:ext>
            </a:extLst>
          </p:cNvPr>
          <p:cNvSpPr txBox="1"/>
          <p:nvPr/>
        </p:nvSpPr>
        <p:spPr>
          <a:xfrm>
            <a:off x="884674" y="2772996"/>
            <a:ext cx="270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 – Название</a:t>
            </a:r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384F4D-0415-4F86-BBCD-FC891EBA1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07" y="1282070"/>
            <a:ext cx="1836430" cy="149092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801FD4-002F-48B9-9556-D15478570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300" y="1842867"/>
            <a:ext cx="4735930" cy="4743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712BE2-B0F6-4913-A794-19E76BF91741}"/>
              </a:ext>
            </a:extLst>
          </p:cNvPr>
          <p:cNvSpPr txBox="1"/>
          <p:nvPr/>
        </p:nvSpPr>
        <p:spPr>
          <a:xfrm>
            <a:off x="3587750" y="1473535"/>
            <a:ext cx="270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– Название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59206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70591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j-lt"/>
              </a:rPr>
              <a:t>Оформление маркированных списков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CFF43-6AAE-4EF5-AD99-AFF928AA1EC9}"/>
              </a:ext>
            </a:extLst>
          </p:cNvPr>
          <p:cNvSpPr txBox="1"/>
          <p:nvPr/>
        </p:nvSpPr>
        <p:spPr>
          <a:xfrm>
            <a:off x="713224" y="1924050"/>
            <a:ext cx="358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Используется тире;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Формат как у основного текста.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357102-8B3F-48AA-9E5B-FBD316F97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76060"/>
            <a:ext cx="1732538" cy="14589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8265D73-51A9-4EEB-A711-CE4F4162C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138" y="2571750"/>
            <a:ext cx="2054580" cy="15582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3E6ED3-44FA-4CF7-B512-F1C908771FC9}"/>
              </a:ext>
            </a:extLst>
          </p:cNvPr>
          <p:cNvSpPr txBox="1"/>
          <p:nvPr/>
        </p:nvSpPr>
        <p:spPr>
          <a:xfrm>
            <a:off x="4972052" y="1169951"/>
            <a:ext cx="346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Установка «тире» как маркера списка</a:t>
            </a:r>
          </a:p>
        </p:txBody>
      </p:sp>
    </p:spTree>
    <p:extLst>
      <p:ext uri="{BB962C8B-B14F-4D97-AF65-F5344CB8AC3E}">
        <p14:creationId xmlns:p14="http://schemas.microsoft.com/office/powerpoint/2010/main" val="2824344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3"/>
          <p:cNvSpPr txBox="1">
            <a:spLocks noGrp="1"/>
          </p:cNvSpPr>
          <p:nvPr>
            <p:ph type="title"/>
          </p:nvPr>
        </p:nvSpPr>
        <p:spPr>
          <a:xfrm>
            <a:off x="0" y="2216150"/>
            <a:ext cx="9144000" cy="6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+mj-lt"/>
              </a:rPr>
              <a:t>Спасибо за внимание!</a:t>
            </a:r>
            <a:endParaRPr sz="36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1402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j-lt"/>
              </a:rPr>
              <a:t>Разделы документа</a:t>
            </a:r>
            <a:endParaRPr dirty="0">
              <a:latin typeface="+mj-lt"/>
            </a:endParaRPr>
          </a:p>
        </p:txBody>
      </p:sp>
      <p:sp>
        <p:nvSpPr>
          <p:cNvPr id="495" name="Google Shape;495;p61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j-lt"/>
              </a:rPr>
              <a:t>Титульный лист</a:t>
            </a:r>
            <a:endParaRPr dirty="0">
              <a:latin typeface="+mj-lt"/>
            </a:endParaRPr>
          </a:p>
        </p:txBody>
      </p:sp>
      <p:sp>
        <p:nvSpPr>
          <p:cNvPr id="496" name="Google Shape;496;p61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j-lt"/>
              </a:rPr>
              <a:t>Содержание</a:t>
            </a:r>
            <a:endParaRPr dirty="0">
              <a:latin typeface="+mj-lt"/>
            </a:endParaRPr>
          </a:p>
        </p:txBody>
      </p:sp>
      <p:sp>
        <p:nvSpPr>
          <p:cNvPr id="497" name="Google Shape;497;p61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j-lt"/>
              </a:rPr>
              <a:t>Описание структуры проекта, главы</a:t>
            </a:r>
            <a:endParaRPr dirty="0">
              <a:latin typeface="+mj-lt"/>
            </a:endParaRPr>
          </a:p>
        </p:txBody>
      </p:sp>
      <p:sp>
        <p:nvSpPr>
          <p:cNvPr id="498" name="Google Shape;498;p61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j-lt"/>
              </a:rPr>
              <a:t>Страница с главной информацией о работе</a:t>
            </a:r>
            <a:endParaRPr dirty="0">
              <a:latin typeface="+mj-lt"/>
            </a:endParaRPr>
          </a:p>
        </p:txBody>
      </p:sp>
      <p:sp>
        <p:nvSpPr>
          <p:cNvPr id="501" name="Google Shape;501;p61"/>
          <p:cNvSpPr txBox="1">
            <a:spLocks noGrp="1"/>
          </p:cNvSpPr>
          <p:nvPr>
            <p:ph type="subTitle" idx="7"/>
          </p:nvPr>
        </p:nvSpPr>
        <p:spPr>
          <a:xfrm>
            <a:off x="3328900" y="3586809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j-lt"/>
              </a:rPr>
              <a:t>Основной текст</a:t>
            </a:r>
            <a:endParaRPr dirty="0">
              <a:latin typeface="+mj-lt"/>
            </a:endParaRPr>
          </a:p>
        </p:txBody>
      </p:sp>
      <p:sp>
        <p:nvSpPr>
          <p:cNvPr id="502" name="Google Shape;502;p61"/>
          <p:cNvSpPr txBox="1">
            <a:spLocks noGrp="1"/>
          </p:cNvSpPr>
          <p:nvPr>
            <p:ph type="subTitle" idx="8"/>
          </p:nvPr>
        </p:nvSpPr>
        <p:spPr>
          <a:xfrm>
            <a:off x="3328950" y="3898984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j-lt"/>
              </a:rPr>
              <a:t>Основное содержание работы</a:t>
            </a:r>
            <a:endParaRPr dirty="0">
              <a:latin typeface="+mj-lt"/>
            </a:endParaRPr>
          </a:p>
        </p:txBody>
      </p:sp>
      <p:sp>
        <p:nvSpPr>
          <p:cNvPr id="503" name="Google Shape;503;p61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01</a:t>
            </a:r>
            <a:endParaRPr dirty="0">
              <a:latin typeface="+mj-lt"/>
            </a:endParaRPr>
          </a:p>
        </p:txBody>
      </p:sp>
      <p:sp>
        <p:nvSpPr>
          <p:cNvPr id="504" name="Google Shape;504;p61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02</a:t>
            </a:r>
            <a:endParaRPr dirty="0">
              <a:latin typeface="+mj-lt"/>
            </a:endParaRPr>
          </a:p>
        </p:txBody>
      </p:sp>
      <p:sp>
        <p:nvSpPr>
          <p:cNvPr id="505" name="Google Shape;505;p61"/>
          <p:cNvSpPr txBox="1">
            <a:spLocks noGrp="1"/>
          </p:cNvSpPr>
          <p:nvPr>
            <p:ph type="title" idx="14"/>
          </p:nvPr>
        </p:nvSpPr>
        <p:spPr>
          <a:xfrm>
            <a:off x="4052400" y="2945597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03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1408309" y="445025"/>
            <a:ext cx="63274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j-lt"/>
              </a:rPr>
              <a:t>Разделение проекта на разделы</a:t>
            </a:r>
            <a:endParaRPr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9F0D92-5F87-4D25-8A90-3498590B1F02}"/>
              </a:ext>
            </a:extLst>
          </p:cNvPr>
          <p:cNvSpPr txBox="1"/>
          <p:nvPr/>
        </p:nvSpPr>
        <p:spPr>
          <a:xfrm>
            <a:off x="225188" y="1309687"/>
            <a:ext cx="45003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того что бы установить разные параметры страницы, необходимо текст разделить на 3 раздела</a:t>
            </a:r>
          </a:p>
          <a:p>
            <a:endParaRPr lang="ru-RU" sz="1600" dirty="0"/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728203EB-5003-4C56-A7B6-511F43D92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587" y="1246288"/>
            <a:ext cx="3081654" cy="284264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60DA2E4-03E8-4C4C-85D8-413FE98CA329}"/>
              </a:ext>
            </a:extLst>
          </p:cNvPr>
          <p:cNvSpPr txBox="1"/>
          <p:nvPr/>
        </p:nvSpPr>
        <p:spPr>
          <a:xfrm>
            <a:off x="225188" y="2386905"/>
            <a:ext cx="4293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Меню -&gt; Макет -&gt; Разрывы -&gt; Разрывы разделов (Следующая страница)</a:t>
            </a:r>
          </a:p>
          <a:p>
            <a:endParaRPr lang="ru-RU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1402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j-lt"/>
              </a:rPr>
              <a:t>Настройки макета и полей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281241-0BE1-4B83-B60A-BA926186D976}"/>
              </a:ext>
            </a:extLst>
          </p:cNvPr>
          <p:cNvSpPr txBox="1"/>
          <p:nvPr/>
        </p:nvSpPr>
        <p:spPr>
          <a:xfrm>
            <a:off x="713224" y="1294083"/>
            <a:ext cx="47350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Установите отступы верхнего и нижнего колонтитула на нулевое значение.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Для этого перейдите в раздел "Макет", выберите "Поля", затем "Настраиваемые поля" и установите источник бумаги в "Верхний и нижний: 0".</a:t>
            </a: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F45A76F3-CE1C-4C25-9B44-DD678826B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264" y="2763201"/>
            <a:ext cx="1298115" cy="1625533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93115873-6468-4B82-A345-EBCF3BC2D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329" y="1758983"/>
            <a:ext cx="1395024" cy="1625533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67FF6427-8788-460F-9EE0-26C71889C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920" y="1181453"/>
            <a:ext cx="3616799" cy="38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2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713224" y="1212352"/>
            <a:ext cx="2557650" cy="5084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latin typeface="+mj-lt"/>
              </a:rPr>
              <a:t>Титульный лист:</a:t>
            </a:r>
            <a:endParaRPr dirty="0">
              <a:latin typeface="+mj-lt"/>
            </a:endParaRPr>
          </a:p>
        </p:txBody>
      </p:sp>
      <p:sp>
        <p:nvSpPr>
          <p:cNvPr id="4" name="Google Shape;494;p61">
            <a:extLst>
              <a:ext uri="{FF2B5EF4-FFF2-40B4-BE49-F238E27FC236}">
                <a16:creationId xmlns:a16="http://schemas.microsoft.com/office/drawing/2014/main" id="{B52AE5D2-09DD-444A-BE6D-D5109D889D20}"/>
              </a:ext>
            </a:extLst>
          </p:cNvPr>
          <p:cNvSpPr txBox="1">
            <a:spLocks/>
          </p:cNvSpPr>
          <p:nvPr/>
        </p:nvSpPr>
        <p:spPr>
          <a:xfrm>
            <a:off x="713224" y="445025"/>
            <a:ext cx="65892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ru-RU" dirty="0">
                <a:latin typeface="+mj-lt"/>
              </a:rPr>
              <a:t>Настройки полей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657BF-1883-4DD8-AA68-169418A52182}"/>
              </a:ext>
            </a:extLst>
          </p:cNvPr>
          <p:cNvSpPr txBox="1"/>
          <p:nvPr/>
        </p:nvSpPr>
        <p:spPr>
          <a:xfrm>
            <a:off x="713224" y="1668958"/>
            <a:ext cx="2360176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Верхнее: 1.5 см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Нижнее: 1.5 см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Правое: 1.3 см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Левое: 2.7 см</a:t>
            </a:r>
          </a:p>
        </p:txBody>
      </p:sp>
      <p:sp>
        <p:nvSpPr>
          <p:cNvPr id="8" name="Google Shape;541;p64">
            <a:extLst>
              <a:ext uri="{FF2B5EF4-FFF2-40B4-BE49-F238E27FC236}">
                <a16:creationId xmlns:a16="http://schemas.microsoft.com/office/drawing/2014/main" id="{9100E68C-C8E1-4FBD-BFD4-E737A77BB7A7}"/>
              </a:ext>
            </a:extLst>
          </p:cNvPr>
          <p:cNvSpPr txBox="1">
            <a:spLocks/>
          </p:cNvSpPr>
          <p:nvPr/>
        </p:nvSpPr>
        <p:spPr>
          <a:xfrm>
            <a:off x="5132824" y="1212352"/>
            <a:ext cx="2557650" cy="50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2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dirty="0">
                <a:latin typeface="+mj-lt"/>
              </a:rPr>
              <a:t>Содержание: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ED21CF-CA4A-4C1D-96F3-E8E15AD5517B}"/>
              </a:ext>
            </a:extLst>
          </p:cNvPr>
          <p:cNvSpPr txBox="1"/>
          <p:nvPr/>
        </p:nvSpPr>
        <p:spPr>
          <a:xfrm>
            <a:off x="5132824" y="1668958"/>
            <a:ext cx="2360176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Верхнее: 1.5 см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Нижнее: 5.5 см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Правое: 1.3 см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Левое: 2.7 см</a:t>
            </a:r>
          </a:p>
        </p:txBody>
      </p:sp>
      <p:sp>
        <p:nvSpPr>
          <p:cNvPr id="10" name="Google Shape;541;p64">
            <a:extLst>
              <a:ext uri="{FF2B5EF4-FFF2-40B4-BE49-F238E27FC236}">
                <a16:creationId xmlns:a16="http://schemas.microsoft.com/office/drawing/2014/main" id="{48D962BD-D836-4AB7-A037-18B378FD197B}"/>
              </a:ext>
            </a:extLst>
          </p:cNvPr>
          <p:cNvSpPr txBox="1">
            <a:spLocks/>
          </p:cNvSpPr>
          <p:nvPr/>
        </p:nvSpPr>
        <p:spPr>
          <a:xfrm>
            <a:off x="2824287" y="2672852"/>
            <a:ext cx="2557650" cy="50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2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dirty="0">
                <a:latin typeface="+mj-lt"/>
              </a:rPr>
              <a:t>Основной текст: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FF583E-3A3F-4FA5-962F-79F8974CD936}"/>
              </a:ext>
            </a:extLst>
          </p:cNvPr>
          <p:cNvSpPr txBox="1"/>
          <p:nvPr/>
        </p:nvSpPr>
        <p:spPr>
          <a:xfrm>
            <a:off x="2824287" y="3129458"/>
            <a:ext cx="2360176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Верхнее: 1.5 см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Нижнее: 3.5 см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Правое: 1.3 см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Левое: 2.7 см</a:t>
            </a:r>
          </a:p>
        </p:txBody>
      </p:sp>
    </p:spTree>
    <p:extLst>
      <p:ext uri="{BB962C8B-B14F-4D97-AF65-F5344CB8AC3E}">
        <p14:creationId xmlns:p14="http://schemas.microsoft.com/office/powerpoint/2010/main" val="77052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62781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j-lt"/>
              </a:rPr>
              <a:t>Раздел «Основной текст»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281241-0BE1-4B83-B60A-BA926186D976}"/>
              </a:ext>
            </a:extLst>
          </p:cNvPr>
          <p:cNvSpPr txBox="1"/>
          <p:nvPr/>
        </p:nvSpPr>
        <p:spPr>
          <a:xfrm>
            <a:off x="713224" y="2951802"/>
            <a:ext cx="4652092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Каждый из перечисленных элементов начинается с новой страницы;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Каждая глава нумеруется арабским цифрами (ведение, заключение, список литературы не нумеруются).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F14ED-B3F7-45D0-BD6C-A87CD2814603}"/>
              </a:ext>
            </a:extLst>
          </p:cNvPr>
          <p:cNvSpPr txBox="1"/>
          <p:nvPr/>
        </p:nvSpPr>
        <p:spPr>
          <a:xfrm>
            <a:off x="713224" y="1112744"/>
            <a:ext cx="36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Состав «Основного текста»:</a:t>
            </a:r>
          </a:p>
        </p:txBody>
      </p:sp>
      <p:sp>
        <p:nvSpPr>
          <p:cNvPr id="10" name="Google Shape;495;p61">
            <a:extLst>
              <a:ext uri="{FF2B5EF4-FFF2-40B4-BE49-F238E27FC236}">
                <a16:creationId xmlns:a16="http://schemas.microsoft.com/office/drawing/2014/main" id="{D1438B7A-EF51-40CA-A702-DB0FBE9EE878}"/>
              </a:ext>
            </a:extLst>
          </p:cNvPr>
          <p:cNvSpPr txBox="1">
            <a:spLocks/>
          </p:cNvSpPr>
          <p:nvPr/>
        </p:nvSpPr>
        <p:spPr>
          <a:xfrm>
            <a:off x="4089391" y="1471742"/>
            <a:ext cx="15875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ru-RU" sz="2000" dirty="0">
                <a:latin typeface="+mj-lt"/>
              </a:rPr>
              <a:t>Введение</a:t>
            </a:r>
          </a:p>
        </p:txBody>
      </p:sp>
      <p:sp>
        <p:nvSpPr>
          <p:cNvPr id="12" name="Google Shape;503;p61">
            <a:extLst>
              <a:ext uri="{FF2B5EF4-FFF2-40B4-BE49-F238E27FC236}">
                <a16:creationId xmlns:a16="http://schemas.microsoft.com/office/drawing/2014/main" id="{1E1C737E-D25B-406C-8FA7-8DB4E3C01388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4363541" y="1192127"/>
            <a:ext cx="1039200" cy="3077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+mj-lt"/>
              </a:rPr>
              <a:t>1</a:t>
            </a:r>
            <a:endParaRPr sz="2200" dirty="0">
              <a:latin typeface="+mj-lt"/>
            </a:endParaRPr>
          </a:p>
        </p:txBody>
      </p:sp>
      <p:sp>
        <p:nvSpPr>
          <p:cNvPr id="13" name="Google Shape;495;p61">
            <a:extLst>
              <a:ext uri="{FF2B5EF4-FFF2-40B4-BE49-F238E27FC236}">
                <a16:creationId xmlns:a16="http://schemas.microsoft.com/office/drawing/2014/main" id="{C235C1CD-8C02-430A-8DD0-73FB08AA948C}"/>
              </a:ext>
            </a:extLst>
          </p:cNvPr>
          <p:cNvSpPr txBox="1">
            <a:spLocks/>
          </p:cNvSpPr>
          <p:nvPr/>
        </p:nvSpPr>
        <p:spPr>
          <a:xfrm>
            <a:off x="6090732" y="1471742"/>
            <a:ext cx="15875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ru-RU" sz="2000" dirty="0">
                <a:latin typeface="+mj-lt"/>
              </a:rPr>
              <a:t>Главы</a:t>
            </a:r>
          </a:p>
        </p:txBody>
      </p:sp>
      <p:sp>
        <p:nvSpPr>
          <p:cNvPr id="14" name="Google Shape;503;p61">
            <a:extLst>
              <a:ext uri="{FF2B5EF4-FFF2-40B4-BE49-F238E27FC236}">
                <a16:creationId xmlns:a16="http://schemas.microsoft.com/office/drawing/2014/main" id="{888CF94E-EF06-4B73-8B2A-2177EDAD518C}"/>
              </a:ext>
            </a:extLst>
          </p:cNvPr>
          <p:cNvSpPr txBox="1">
            <a:spLocks/>
          </p:cNvSpPr>
          <p:nvPr/>
        </p:nvSpPr>
        <p:spPr>
          <a:xfrm>
            <a:off x="6364882" y="1192127"/>
            <a:ext cx="1039200" cy="30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idaloka"/>
              <a:buNone/>
              <a:defRPr sz="38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200" dirty="0">
                <a:latin typeface="+mj-lt"/>
              </a:rPr>
              <a:t>2</a:t>
            </a:r>
            <a:endParaRPr lang="en" sz="2200" dirty="0">
              <a:latin typeface="+mj-lt"/>
            </a:endParaRPr>
          </a:p>
        </p:txBody>
      </p:sp>
      <p:sp>
        <p:nvSpPr>
          <p:cNvPr id="15" name="Google Shape;495;p61">
            <a:extLst>
              <a:ext uri="{FF2B5EF4-FFF2-40B4-BE49-F238E27FC236}">
                <a16:creationId xmlns:a16="http://schemas.microsoft.com/office/drawing/2014/main" id="{B5661449-890C-4489-9221-2F9F1E8E808E}"/>
              </a:ext>
            </a:extLst>
          </p:cNvPr>
          <p:cNvSpPr txBox="1">
            <a:spLocks/>
          </p:cNvSpPr>
          <p:nvPr/>
        </p:nvSpPr>
        <p:spPr>
          <a:xfrm>
            <a:off x="3111491" y="2315759"/>
            <a:ext cx="165735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ru-RU" sz="2000" dirty="0">
                <a:latin typeface="+mj-lt"/>
              </a:rPr>
              <a:t>Заключение</a:t>
            </a:r>
          </a:p>
        </p:txBody>
      </p:sp>
      <p:sp>
        <p:nvSpPr>
          <p:cNvPr id="16" name="Google Shape;503;p61">
            <a:extLst>
              <a:ext uri="{FF2B5EF4-FFF2-40B4-BE49-F238E27FC236}">
                <a16:creationId xmlns:a16="http://schemas.microsoft.com/office/drawing/2014/main" id="{36231F7D-0766-4C85-90E0-E713B76FD4B8}"/>
              </a:ext>
            </a:extLst>
          </p:cNvPr>
          <p:cNvSpPr txBox="1">
            <a:spLocks/>
          </p:cNvSpPr>
          <p:nvPr/>
        </p:nvSpPr>
        <p:spPr>
          <a:xfrm>
            <a:off x="3385641" y="2036144"/>
            <a:ext cx="1039200" cy="30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idaloka"/>
              <a:buNone/>
              <a:defRPr sz="38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200" dirty="0">
                <a:latin typeface="+mj-lt"/>
              </a:rPr>
              <a:t>3</a:t>
            </a:r>
            <a:endParaRPr lang="en" sz="2200" dirty="0">
              <a:latin typeface="+mj-lt"/>
            </a:endParaRPr>
          </a:p>
        </p:txBody>
      </p:sp>
      <p:sp>
        <p:nvSpPr>
          <p:cNvPr id="17" name="Google Shape;495;p61">
            <a:extLst>
              <a:ext uri="{FF2B5EF4-FFF2-40B4-BE49-F238E27FC236}">
                <a16:creationId xmlns:a16="http://schemas.microsoft.com/office/drawing/2014/main" id="{F0F8A67D-EB4E-4AD8-8ACA-B9492F0F6BBE}"/>
              </a:ext>
            </a:extLst>
          </p:cNvPr>
          <p:cNvSpPr txBox="1">
            <a:spLocks/>
          </p:cNvSpPr>
          <p:nvPr/>
        </p:nvSpPr>
        <p:spPr>
          <a:xfrm>
            <a:off x="5226062" y="2290152"/>
            <a:ext cx="165735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ru-RU" sz="2000" dirty="0">
                <a:latin typeface="+mj-lt"/>
              </a:rPr>
              <a:t>Список литературы</a:t>
            </a:r>
          </a:p>
        </p:txBody>
      </p:sp>
      <p:sp>
        <p:nvSpPr>
          <p:cNvPr id="18" name="Google Shape;503;p61">
            <a:extLst>
              <a:ext uri="{FF2B5EF4-FFF2-40B4-BE49-F238E27FC236}">
                <a16:creationId xmlns:a16="http://schemas.microsoft.com/office/drawing/2014/main" id="{12553384-90F2-48DF-BD9B-7068E5BEEF8D}"/>
              </a:ext>
            </a:extLst>
          </p:cNvPr>
          <p:cNvSpPr txBox="1">
            <a:spLocks/>
          </p:cNvSpPr>
          <p:nvPr/>
        </p:nvSpPr>
        <p:spPr>
          <a:xfrm>
            <a:off x="5500212" y="1895231"/>
            <a:ext cx="1039200" cy="30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idaloka"/>
              <a:buNone/>
              <a:defRPr sz="38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200" dirty="0">
                <a:latin typeface="+mj-lt"/>
              </a:rPr>
              <a:t>4</a:t>
            </a:r>
            <a:endParaRPr lang="en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356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1408309" y="445024"/>
            <a:ext cx="6327482" cy="1028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j-lt"/>
              </a:rPr>
              <a:t>Создание стилей для заголовков и основного текста</a:t>
            </a:r>
            <a:endParaRPr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9F0D92-5F87-4D25-8A90-3498590B1F02}"/>
              </a:ext>
            </a:extLst>
          </p:cNvPr>
          <p:cNvSpPr txBox="1"/>
          <p:nvPr/>
        </p:nvSpPr>
        <p:spPr>
          <a:xfrm>
            <a:off x="225188" y="1423987"/>
            <a:ext cx="45003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создания стиле необходимо перейти в Главная-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Стили-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Открыть выпадающий список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стиль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0DA2E4-03E8-4C4C-85D8-413FE98CA329}"/>
              </a:ext>
            </a:extLst>
          </p:cNvPr>
          <p:cNvSpPr txBox="1"/>
          <p:nvPr/>
        </p:nvSpPr>
        <p:spPr>
          <a:xfrm>
            <a:off x="225188" y="3174305"/>
            <a:ext cx="4293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задаются параметры для каждого заголовка и основного текста</a:t>
            </a:r>
          </a:p>
          <a:p>
            <a:endParaRPr lang="ru-RU" sz="1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D83044-3C03-4BAA-8F43-14C94F3AC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871" y="1543049"/>
            <a:ext cx="2862529" cy="1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5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70591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j-lt"/>
              </a:rPr>
              <a:t>Стили заголовков и основного текста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169A5-C6B1-4EFF-9FCC-4720889C228E}"/>
              </a:ext>
            </a:extLst>
          </p:cNvPr>
          <p:cNvSpPr txBox="1"/>
          <p:nvPr/>
        </p:nvSpPr>
        <p:spPr>
          <a:xfrm>
            <a:off x="713224" y="2391996"/>
            <a:ext cx="270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Заголовок 1-го уровня: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4E37E-929B-4D97-93DA-0F3F982BEB52}"/>
              </a:ext>
            </a:extLst>
          </p:cNvPr>
          <p:cNvSpPr txBox="1"/>
          <p:nvPr/>
        </p:nvSpPr>
        <p:spPr>
          <a:xfrm>
            <a:off x="4134862" y="1422500"/>
            <a:ext cx="3994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Шрифт – </a:t>
            </a:r>
            <a:r>
              <a:rPr lang="ru-RU" dirty="0" err="1"/>
              <a:t>Arial</a:t>
            </a:r>
            <a:r>
              <a:rPr lang="ru-RU" dirty="0"/>
              <a:t>, 22пт, курсив, все буквы прописные.</a:t>
            </a:r>
          </a:p>
          <a:p>
            <a:r>
              <a:rPr lang="ru-RU" dirty="0"/>
              <a:t>В диалоговом окне «Абзац»: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выравнивание – по левому краю,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уровень – 1,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отступ слева – 1,25,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первая строка – отсутствует,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отступ справа – 0,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интервал перед абзацем – 0,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после – 12,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междустрочный – 1,5 строки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471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70591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j-lt"/>
              </a:rPr>
              <a:t>Стили заголовков и основного текста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169A5-C6B1-4EFF-9FCC-4720889C228E}"/>
              </a:ext>
            </a:extLst>
          </p:cNvPr>
          <p:cNvSpPr txBox="1"/>
          <p:nvPr/>
        </p:nvSpPr>
        <p:spPr>
          <a:xfrm>
            <a:off x="713224" y="2391996"/>
            <a:ext cx="270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Заголовок 2-го уровня: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4E37E-929B-4D97-93DA-0F3F982BEB52}"/>
              </a:ext>
            </a:extLst>
          </p:cNvPr>
          <p:cNvSpPr txBox="1"/>
          <p:nvPr/>
        </p:nvSpPr>
        <p:spPr>
          <a:xfrm>
            <a:off x="4134862" y="1422500"/>
            <a:ext cx="3994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Шрифт – </a:t>
            </a:r>
            <a:r>
              <a:rPr lang="ru-RU" dirty="0" err="1"/>
              <a:t>Arial</a:t>
            </a:r>
            <a:r>
              <a:rPr lang="ru-RU" dirty="0"/>
              <a:t>, 18пт, курсив, все буквы прописные.</a:t>
            </a:r>
          </a:p>
          <a:p>
            <a:r>
              <a:rPr lang="ru-RU" dirty="0"/>
              <a:t>В диалоговом окне «Абзац»: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выравнивание – по левому краю,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уровень – 2,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отступ слева – 1,25,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первая строка – отсутствует,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отступ справа – 0,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интервал перед абзацем – 6,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после – 6,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междустрочный – 1,5 строки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128459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532</Words>
  <Application>Microsoft Office PowerPoint</Application>
  <PresentationFormat>Экран (16:9)</PresentationFormat>
  <Paragraphs>105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Montserrat</vt:lpstr>
      <vt:lpstr>Crimson Text</vt:lpstr>
      <vt:lpstr>Vidaloka</vt:lpstr>
      <vt:lpstr>Calibri</vt:lpstr>
      <vt:lpstr>Arial</vt:lpstr>
      <vt:lpstr>Minimalist Business Slides XL by Slidesgo</vt:lpstr>
      <vt:lpstr>Требования к оформлению к курсовому и дипломному проекту</vt:lpstr>
      <vt:lpstr>Разделы документа</vt:lpstr>
      <vt:lpstr>Разделение проекта на разделы</vt:lpstr>
      <vt:lpstr>Настройки макета и полей</vt:lpstr>
      <vt:lpstr>Презентация PowerPoint</vt:lpstr>
      <vt:lpstr>Раздел «Основной текст»</vt:lpstr>
      <vt:lpstr>Создание стилей для заголовков и основного текста</vt:lpstr>
      <vt:lpstr>Стили заголовков и основного текста</vt:lpstr>
      <vt:lpstr>Стили заголовков и основного текста</vt:lpstr>
      <vt:lpstr>Стили заголовков и основного текста</vt:lpstr>
      <vt:lpstr>Стили заголовков и основного текста</vt:lpstr>
      <vt:lpstr>Оформление графических элементов</vt:lpstr>
      <vt:lpstr>Оформление маркированных списков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Slides</dc:title>
  <cp:lastModifiedBy>Пользователь</cp:lastModifiedBy>
  <cp:revision>148</cp:revision>
  <dcterms:modified xsi:type="dcterms:W3CDTF">2023-12-18T06:23:52Z</dcterms:modified>
</cp:coreProperties>
</file>