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59" r:id="rId6"/>
    <p:sldId id="260" r:id="rId7"/>
    <p:sldId id="261" r:id="rId8"/>
    <p:sldId id="265" r:id="rId9"/>
    <p:sldId id="267" r:id="rId10"/>
    <p:sldId id="262" r:id="rId11"/>
    <p:sldId id="263" r:id="rId12"/>
    <p:sldId id="264"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90" r:id="rId30"/>
    <p:sldId id="292" r:id="rId31"/>
    <p:sldId id="284" r:id="rId32"/>
    <p:sldId id="285" r:id="rId33"/>
    <p:sldId id="291" r:id="rId34"/>
    <p:sldId id="293" r:id="rId35"/>
    <p:sldId id="286" r:id="rId36"/>
    <p:sldId id="294" r:id="rId37"/>
    <p:sldId id="287" r:id="rId38"/>
    <p:sldId id="295" r:id="rId39"/>
    <p:sldId id="297" r:id="rId40"/>
    <p:sldId id="296" r:id="rId41"/>
    <p:sldId id="298" r:id="rId42"/>
    <p:sldId id="299" r:id="rId43"/>
    <p:sldId id="288" r:id="rId44"/>
    <p:sldId id="300" r:id="rId45"/>
    <p:sldId id="302" r:id="rId46"/>
    <p:sldId id="289" r:id="rId47"/>
    <p:sldId id="301" r:id="rId48"/>
    <p:sldId id="312" r:id="rId49"/>
    <p:sldId id="303" r:id="rId50"/>
    <p:sldId id="304" r:id="rId51"/>
    <p:sldId id="305" r:id="rId52"/>
    <p:sldId id="306" r:id="rId53"/>
    <p:sldId id="307" r:id="rId54"/>
    <p:sldId id="308" r:id="rId55"/>
    <p:sldId id="309" r:id="rId56"/>
    <p:sldId id="310" r:id="rId57"/>
    <p:sldId id="311"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5DB7382-4C9A-4814-BCA2-5968255244C5}">
          <p14:sldIdLst>
            <p14:sldId id="256"/>
            <p14:sldId id="257"/>
            <p14:sldId id="258"/>
            <p14:sldId id="266"/>
            <p14:sldId id="259"/>
            <p14:sldId id="260"/>
            <p14:sldId id="261"/>
            <p14:sldId id="265"/>
            <p14:sldId id="267"/>
            <p14:sldId id="262"/>
            <p14:sldId id="263"/>
            <p14:sldId id="264"/>
            <p14:sldId id="269"/>
            <p14:sldId id="268"/>
            <p14:sldId id="270"/>
            <p14:sldId id="271"/>
            <p14:sldId id="272"/>
            <p14:sldId id="273"/>
            <p14:sldId id="274"/>
            <p14:sldId id="275"/>
            <p14:sldId id="276"/>
            <p14:sldId id="277"/>
            <p14:sldId id="278"/>
            <p14:sldId id="279"/>
            <p14:sldId id="280"/>
            <p14:sldId id="281"/>
            <p14:sldId id="282"/>
            <p14:sldId id="283"/>
          </p14:sldIdLst>
        </p14:section>
        <p14:section name="无标题节" id="{5FE6199E-5988-4B4D-8020-8CE9A245293C}">
          <p14:sldIdLst>
            <p14:sldId id="290"/>
            <p14:sldId id="292"/>
            <p14:sldId id="284"/>
            <p14:sldId id="285"/>
            <p14:sldId id="291"/>
            <p14:sldId id="293"/>
            <p14:sldId id="286"/>
            <p14:sldId id="294"/>
            <p14:sldId id="287"/>
            <p14:sldId id="295"/>
            <p14:sldId id="297"/>
            <p14:sldId id="296"/>
            <p14:sldId id="298"/>
            <p14:sldId id="299"/>
            <p14:sldId id="288"/>
            <p14:sldId id="300"/>
            <p14:sldId id="302"/>
            <p14:sldId id="289"/>
            <p14:sldId id="301"/>
            <p14:sldId id="312"/>
            <p14:sldId id="303"/>
            <p14:sldId id="304"/>
            <p14:sldId id="305"/>
            <p14:sldId id="306"/>
            <p14:sldId id="307"/>
            <p14:sldId id="308"/>
            <p14:sldId id="309"/>
            <p14:sldId id="310"/>
            <p14:sldId id="31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630" y="-102"/>
      </p:cViewPr>
      <p:guideLst>
        <p:guide orient="horz" pos="2160"/>
        <p:guide pos="2880"/>
      </p:guideLst>
    </p:cSldViewPr>
  </p:slideViewPr>
  <p:notesTextViewPr>
    <p:cViewPr>
      <p:scale>
        <a:sx n="1" d="1"/>
        <a:sy n="1" d="1"/>
      </p:scale>
      <p:origin x="0" y="0"/>
    </p:cViewPr>
  </p:notesTextViewPr>
  <p:sorterViewPr>
    <p:cViewPr>
      <p:scale>
        <a:sx n="100" d="100"/>
        <a:sy n="100" d="100"/>
      </p:scale>
      <p:origin x="0" y="32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整体</c:v>
                </c:pt>
              </c:strCache>
            </c:strRef>
          </c:tx>
          <c:spPr>
            <a:solidFill>
              <a:schemeClr val="bg1">
                <a:lumMod val="95000"/>
              </a:schemeClr>
            </a:solidFill>
            <a:effectLst/>
          </c:spPr>
          <c:invertIfNegative val="0"/>
          <c:cat>
            <c:strRef>
              <c:f>Sheet1!$A$2:$A$6</c:f>
              <c:strCache>
                <c:ptCount val="5"/>
                <c:pt idx="0">
                  <c:v>开发周期长</c:v>
                </c:pt>
                <c:pt idx="1">
                  <c:v>开发代价高</c:v>
                </c:pt>
                <c:pt idx="2">
                  <c:v>理解鸿沟</c:v>
                </c:pt>
                <c:pt idx="3">
                  <c:v>变更敏感</c:v>
                </c:pt>
                <c:pt idx="4">
                  <c:v>维护复杂</c:v>
                </c:pt>
              </c:strCache>
            </c:strRef>
          </c:cat>
          <c:val>
            <c:numRef>
              <c:f>Sheet1!$B$2:$B$6</c:f>
              <c:numCache>
                <c:formatCode>0_ </c:formatCode>
                <c:ptCount val="5"/>
                <c:pt idx="0">
                  <c:v>90</c:v>
                </c:pt>
                <c:pt idx="1">
                  <c:v>80</c:v>
                </c:pt>
                <c:pt idx="2">
                  <c:v>95</c:v>
                </c:pt>
                <c:pt idx="3">
                  <c:v>95</c:v>
                </c:pt>
                <c:pt idx="4">
                  <c:v>100</c:v>
                </c:pt>
              </c:numCache>
            </c:numRef>
          </c:val>
        </c:ser>
        <c:ser>
          <c:idx val="1"/>
          <c:order val="1"/>
          <c:tx>
            <c:strRef>
              <c:f>Sheet1!$C$1</c:f>
              <c:strCache>
                <c:ptCount val="1"/>
                <c:pt idx="0">
                  <c:v>改善</c:v>
                </c:pt>
              </c:strCache>
            </c:strRef>
          </c:tx>
          <c:spPr>
            <a:solidFill>
              <a:srgbClr val="00B050"/>
            </a:solidFill>
            <a:effectLst>
              <a:outerShdw blurRad="50800" dist="38100" dir="2700000" algn="tl" rotWithShape="0">
                <a:prstClr val="black">
                  <a:alpha val="40000"/>
                </a:prstClr>
              </a:outerShdw>
            </a:effectLst>
          </c:spPr>
          <c:invertIfNegative val="0"/>
          <c:cat>
            <c:strRef>
              <c:f>Sheet1!$A$2:$A$6</c:f>
              <c:strCache>
                <c:ptCount val="5"/>
                <c:pt idx="0">
                  <c:v>开发周期长</c:v>
                </c:pt>
                <c:pt idx="1">
                  <c:v>开发代价高</c:v>
                </c:pt>
                <c:pt idx="2">
                  <c:v>理解鸿沟</c:v>
                </c:pt>
                <c:pt idx="3">
                  <c:v>变更敏感</c:v>
                </c:pt>
                <c:pt idx="4">
                  <c:v>维护复杂</c:v>
                </c:pt>
              </c:strCache>
            </c:strRef>
          </c:cat>
          <c:val>
            <c:numRef>
              <c:f>Sheet1!$C$2:$C$6</c:f>
              <c:numCache>
                <c:formatCode>0_ </c:formatCode>
                <c:ptCount val="5"/>
                <c:pt idx="0">
                  <c:v>10</c:v>
                </c:pt>
                <c:pt idx="1">
                  <c:v>20</c:v>
                </c:pt>
                <c:pt idx="2">
                  <c:v>5</c:v>
                </c:pt>
                <c:pt idx="3">
                  <c:v>5</c:v>
                </c:pt>
                <c:pt idx="4">
                  <c:v>0</c:v>
                </c:pt>
              </c:numCache>
            </c:numRef>
          </c:val>
        </c:ser>
        <c:dLbls>
          <c:showLegendKey val="0"/>
          <c:showVal val="0"/>
          <c:showCatName val="0"/>
          <c:showSerName val="0"/>
          <c:showPercent val="0"/>
          <c:showBubbleSize val="0"/>
        </c:dLbls>
        <c:gapWidth val="40"/>
        <c:overlap val="100"/>
        <c:axId val="36654592"/>
        <c:axId val="36576000"/>
      </c:barChart>
      <c:catAx>
        <c:axId val="36654592"/>
        <c:scaling>
          <c:orientation val="minMax"/>
        </c:scaling>
        <c:delete val="0"/>
        <c:axPos val="l"/>
        <c:majorTickMark val="out"/>
        <c:minorTickMark val="none"/>
        <c:tickLblPos val="nextTo"/>
        <c:crossAx val="36576000"/>
        <c:crosses val="autoZero"/>
        <c:auto val="1"/>
        <c:lblAlgn val="ctr"/>
        <c:lblOffset val="100"/>
        <c:noMultiLvlLbl val="0"/>
      </c:catAx>
      <c:valAx>
        <c:axId val="36576000"/>
        <c:scaling>
          <c:orientation val="minMax"/>
          <c:max val="1"/>
          <c:min val="0"/>
        </c:scaling>
        <c:delete val="0"/>
        <c:axPos val="b"/>
        <c:majorGridlines/>
        <c:numFmt formatCode="0%" sourceLinked="1"/>
        <c:majorTickMark val="out"/>
        <c:minorTickMark val="none"/>
        <c:tickLblPos val="nextTo"/>
        <c:crossAx val="36654592"/>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整体</c:v>
                </c:pt>
              </c:strCache>
            </c:strRef>
          </c:tx>
          <c:spPr>
            <a:solidFill>
              <a:schemeClr val="bg1">
                <a:lumMod val="95000"/>
              </a:schemeClr>
            </a:solidFill>
            <a:effectLst/>
          </c:spPr>
          <c:invertIfNegative val="0"/>
          <c:cat>
            <c:strRef>
              <c:f>Sheet1!$A$2:$A$6</c:f>
              <c:strCache>
                <c:ptCount val="5"/>
                <c:pt idx="0">
                  <c:v>开发周期长</c:v>
                </c:pt>
                <c:pt idx="1">
                  <c:v>开发代价高</c:v>
                </c:pt>
                <c:pt idx="2">
                  <c:v>理解鸿沟</c:v>
                </c:pt>
                <c:pt idx="3">
                  <c:v>变更敏感</c:v>
                </c:pt>
                <c:pt idx="4">
                  <c:v>维护复杂</c:v>
                </c:pt>
              </c:strCache>
            </c:strRef>
          </c:cat>
          <c:val>
            <c:numRef>
              <c:f>Sheet1!$B$2:$B$6</c:f>
              <c:numCache>
                <c:formatCode>0_ </c:formatCode>
                <c:ptCount val="5"/>
                <c:pt idx="0">
                  <c:v>90</c:v>
                </c:pt>
                <c:pt idx="1">
                  <c:v>80</c:v>
                </c:pt>
                <c:pt idx="2">
                  <c:v>95</c:v>
                </c:pt>
                <c:pt idx="3">
                  <c:v>95</c:v>
                </c:pt>
                <c:pt idx="4">
                  <c:v>100</c:v>
                </c:pt>
              </c:numCache>
            </c:numRef>
          </c:val>
        </c:ser>
        <c:ser>
          <c:idx val="1"/>
          <c:order val="1"/>
          <c:tx>
            <c:strRef>
              <c:f>Sheet1!$C$1</c:f>
              <c:strCache>
                <c:ptCount val="1"/>
                <c:pt idx="0">
                  <c:v>改善</c:v>
                </c:pt>
              </c:strCache>
            </c:strRef>
          </c:tx>
          <c:spPr>
            <a:solidFill>
              <a:srgbClr val="00B050"/>
            </a:solidFill>
            <a:effectLst>
              <a:outerShdw blurRad="50800" dist="38100" dir="2700000" algn="tl" rotWithShape="0">
                <a:prstClr val="black">
                  <a:alpha val="40000"/>
                </a:prstClr>
              </a:outerShdw>
            </a:effectLst>
          </c:spPr>
          <c:invertIfNegative val="0"/>
          <c:cat>
            <c:strRef>
              <c:f>Sheet1!$A$2:$A$6</c:f>
              <c:strCache>
                <c:ptCount val="5"/>
                <c:pt idx="0">
                  <c:v>开发周期长</c:v>
                </c:pt>
                <c:pt idx="1">
                  <c:v>开发代价高</c:v>
                </c:pt>
                <c:pt idx="2">
                  <c:v>理解鸿沟</c:v>
                </c:pt>
                <c:pt idx="3">
                  <c:v>变更敏感</c:v>
                </c:pt>
                <c:pt idx="4">
                  <c:v>维护复杂</c:v>
                </c:pt>
              </c:strCache>
            </c:strRef>
          </c:cat>
          <c:val>
            <c:numRef>
              <c:f>Sheet1!$C$2:$C$6</c:f>
              <c:numCache>
                <c:formatCode>0_ </c:formatCode>
                <c:ptCount val="5"/>
                <c:pt idx="0">
                  <c:v>10</c:v>
                </c:pt>
                <c:pt idx="1">
                  <c:v>20</c:v>
                </c:pt>
                <c:pt idx="2">
                  <c:v>5</c:v>
                </c:pt>
                <c:pt idx="3">
                  <c:v>5</c:v>
                </c:pt>
                <c:pt idx="4">
                  <c:v>0</c:v>
                </c:pt>
              </c:numCache>
            </c:numRef>
          </c:val>
        </c:ser>
        <c:dLbls>
          <c:showLegendKey val="0"/>
          <c:showVal val="0"/>
          <c:showCatName val="0"/>
          <c:showSerName val="0"/>
          <c:showPercent val="0"/>
          <c:showBubbleSize val="0"/>
        </c:dLbls>
        <c:gapWidth val="40"/>
        <c:overlap val="100"/>
        <c:axId val="36653568"/>
        <c:axId val="78808192"/>
      </c:barChart>
      <c:catAx>
        <c:axId val="36653568"/>
        <c:scaling>
          <c:orientation val="minMax"/>
        </c:scaling>
        <c:delete val="0"/>
        <c:axPos val="l"/>
        <c:majorTickMark val="out"/>
        <c:minorTickMark val="none"/>
        <c:tickLblPos val="nextTo"/>
        <c:crossAx val="78808192"/>
        <c:crosses val="autoZero"/>
        <c:auto val="1"/>
        <c:lblAlgn val="ctr"/>
        <c:lblOffset val="100"/>
        <c:noMultiLvlLbl val="0"/>
      </c:catAx>
      <c:valAx>
        <c:axId val="78808192"/>
        <c:scaling>
          <c:orientation val="minMax"/>
          <c:max val="1"/>
          <c:min val="0"/>
        </c:scaling>
        <c:delete val="0"/>
        <c:axPos val="b"/>
        <c:majorGridlines/>
        <c:numFmt formatCode="0%" sourceLinked="1"/>
        <c:majorTickMark val="out"/>
        <c:minorTickMark val="none"/>
        <c:tickLblPos val="nextTo"/>
        <c:crossAx val="36653568"/>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整体</c:v>
                </c:pt>
              </c:strCache>
            </c:strRef>
          </c:tx>
          <c:spPr>
            <a:solidFill>
              <a:schemeClr val="bg1">
                <a:lumMod val="95000"/>
              </a:schemeClr>
            </a:solidFill>
            <a:effectLst/>
          </c:spPr>
          <c:invertIfNegative val="0"/>
          <c:cat>
            <c:strRef>
              <c:f>Sheet1!$A$2:$A$6</c:f>
              <c:strCache>
                <c:ptCount val="5"/>
                <c:pt idx="0">
                  <c:v>开发周期长</c:v>
                </c:pt>
                <c:pt idx="1">
                  <c:v>开发代价高</c:v>
                </c:pt>
                <c:pt idx="2">
                  <c:v>理解鸿沟</c:v>
                </c:pt>
                <c:pt idx="3">
                  <c:v>变更敏感</c:v>
                </c:pt>
                <c:pt idx="4">
                  <c:v>维护复杂</c:v>
                </c:pt>
              </c:strCache>
            </c:strRef>
          </c:cat>
          <c:val>
            <c:numRef>
              <c:f>Sheet1!$B$2:$B$6</c:f>
              <c:numCache>
                <c:formatCode>0_ </c:formatCode>
                <c:ptCount val="5"/>
                <c:pt idx="0">
                  <c:v>80</c:v>
                </c:pt>
                <c:pt idx="1">
                  <c:v>60</c:v>
                </c:pt>
                <c:pt idx="2">
                  <c:v>90</c:v>
                </c:pt>
                <c:pt idx="3">
                  <c:v>90</c:v>
                </c:pt>
                <c:pt idx="4">
                  <c:v>100</c:v>
                </c:pt>
              </c:numCache>
            </c:numRef>
          </c:val>
        </c:ser>
        <c:ser>
          <c:idx val="1"/>
          <c:order val="1"/>
          <c:tx>
            <c:strRef>
              <c:f>Sheet1!$C$1</c:f>
              <c:strCache>
                <c:ptCount val="1"/>
                <c:pt idx="0">
                  <c:v>改善</c:v>
                </c:pt>
              </c:strCache>
            </c:strRef>
          </c:tx>
          <c:spPr>
            <a:solidFill>
              <a:srgbClr val="00B050"/>
            </a:solidFill>
            <a:effectLst>
              <a:outerShdw blurRad="50800" dist="38100" dir="2700000" algn="tl" rotWithShape="0">
                <a:prstClr val="black">
                  <a:alpha val="40000"/>
                </a:prstClr>
              </a:outerShdw>
            </a:effectLst>
          </c:spPr>
          <c:invertIfNegative val="0"/>
          <c:cat>
            <c:strRef>
              <c:f>Sheet1!$A$2:$A$6</c:f>
              <c:strCache>
                <c:ptCount val="5"/>
                <c:pt idx="0">
                  <c:v>开发周期长</c:v>
                </c:pt>
                <c:pt idx="1">
                  <c:v>开发代价高</c:v>
                </c:pt>
                <c:pt idx="2">
                  <c:v>理解鸿沟</c:v>
                </c:pt>
                <c:pt idx="3">
                  <c:v>变更敏感</c:v>
                </c:pt>
                <c:pt idx="4">
                  <c:v>维护复杂</c:v>
                </c:pt>
              </c:strCache>
            </c:strRef>
          </c:cat>
          <c:val>
            <c:numRef>
              <c:f>Sheet1!$C$2:$C$6</c:f>
              <c:numCache>
                <c:formatCode>0_ </c:formatCode>
                <c:ptCount val="5"/>
                <c:pt idx="0">
                  <c:v>20</c:v>
                </c:pt>
                <c:pt idx="1">
                  <c:v>40</c:v>
                </c:pt>
                <c:pt idx="2">
                  <c:v>10</c:v>
                </c:pt>
                <c:pt idx="3">
                  <c:v>10</c:v>
                </c:pt>
                <c:pt idx="4">
                  <c:v>0</c:v>
                </c:pt>
              </c:numCache>
            </c:numRef>
          </c:val>
        </c:ser>
        <c:dLbls>
          <c:showLegendKey val="0"/>
          <c:showVal val="0"/>
          <c:showCatName val="0"/>
          <c:showSerName val="0"/>
          <c:showPercent val="0"/>
          <c:showBubbleSize val="0"/>
        </c:dLbls>
        <c:gapWidth val="40"/>
        <c:overlap val="100"/>
        <c:axId val="36980224"/>
        <c:axId val="78812800"/>
      </c:barChart>
      <c:catAx>
        <c:axId val="36980224"/>
        <c:scaling>
          <c:orientation val="minMax"/>
        </c:scaling>
        <c:delete val="0"/>
        <c:axPos val="l"/>
        <c:majorTickMark val="out"/>
        <c:minorTickMark val="none"/>
        <c:tickLblPos val="nextTo"/>
        <c:crossAx val="78812800"/>
        <c:crosses val="autoZero"/>
        <c:auto val="1"/>
        <c:lblAlgn val="ctr"/>
        <c:lblOffset val="100"/>
        <c:noMultiLvlLbl val="0"/>
      </c:catAx>
      <c:valAx>
        <c:axId val="78812800"/>
        <c:scaling>
          <c:orientation val="minMax"/>
          <c:max val="1"/>
          <c:min val="0"/>
        </c:scaling>
        <c:delete val="0"/>
        <c:axPos val="b"/>
        <c:majorGridlines/>
        <c:numFmt formatCode="0%" sourceLinked="1"/>
        <c:majorTickMark val="out"/>
        <c:minorTickMark val="none"/>
        <c:tickLblPos val="nextTo"/>
        <c:crossAx val="36980224"/>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整体</c:v>
                </c:pt>
              </c:strCache>
            </c:strRef>
          </c:tx>
          <c:spPr>
            <a:solidFill>
              <a:schemeClr val="bg1">
                <a:lumMod val="95000"/>
              </a:schemeClr>
            </a:solidFill>
            <a:effectLst/>
          </c:spPr>
          <c:invertIfNegative val="0"/>
          <c:cat>
            <c:strRef>
              <c:f>Sheet1!$A$2:$A$6</c:f>
              <c:strCache>
                <c:ptCount val="5"/>
                <c:pt idx="0">
                  <c:v>开发周期长</c:v>
                </c:pt>
                <c:pt idx="1">
                  <c:v>开发代价高</c:v>
                </c:pt>
                <c:pt idx="2">
                  <c:v>理解鸿沟</c:v>
                </c:pt>
                <c:pt idx="3">
                  <c:v>变更敏感</c:v>
                </c:pt>
                <c:pt idx="4">
                  <c:v>维护复杂</c:v>
                </c:pt>
              </c:strCache>
            </c:strRef>
          </c:cat>
          <c:val>
            <c:numRef>
              <c:f>Sheet1!$B$2:$B$6</c:f>
              <c:numCache>
                <c:formatCode>0_ </c:formatCode>
                <c:ptCount val="5"/>
                <c:pt idx="0">
                  <c:v>70</c:v>
                </c:pt>
                <c:pt idx="1">
                  <c:v>60</c:v>
                </c:pt>
                <c:pt idx="2">
                  <c:v>70</c:v>
                </c:pt>
                <c:pt idx="3">
                  <c:v>70</c:v>
                </c:pt>
                <c:pt idx="4">
                  <c:v>90</c:v>
                </c:pt>
              </c:numCache>
            </c:numRef>
          </c:val>
        </c:ser>
        <c:ser>
          <c:idx val="1"/>
          <c:order val="1"/>
          <c:tx>
            <c:strRef>
              <c:f>Sheet1!$C$1</c:f>
              <c:strCache>
                <c:ptCount val="1"/>
                <c:pt idx="0">
                  <c:v>改善</c:v>
                </c:pt>
              </c:strCache>
            </c:strRef>
          </c:tx>
          <c:spPr>
            <a:solidFill>
              <a:srgbClr val="00B050"/>
            </a:solidFill>
            <a:effectLst>
              <a:outerShdw blurRad="50800" dist="38100" dir="2700000" algn="tl" rotWithShape="0">
                <a:prstClr val="black">
                  <a:alpha val="40000"/>
                </a:prstClr>
              </a:outerShdw>
            </a:effectLst>
          </c:spPr>
          <c:invertIfNegative val="0"/>
          <c:cat>
            <c:strRef>
              <c:f>Sheet1!$A$2:$A$6</c:f>
              <c:strCache>
                <c:ptCount val="5"/>
                <c:pt idx="0">
                  <c:v>开发周期长</c:v>
                </c:pt>
                <c:pt idx="1">
                  <c:v>开发代价高</c:v>
                </c:pt>
                <c:pt idx="2">
                  <c:v>理解鸿沟</c:v>
                </c:pt>
                <c:pt idx="3">
                  <c:v>变更敏感</c:v>
                </c:pt>
                <c:pt idx="4">
                  <c:v>维护复杂</c:v>
                </c:pt>
              </c:strCache>
            </c:strRef>
          </c:cat>
          <c:val>
            <c:numRef>
              <c:f>Sheet1!$C$2:$C$6</c:f>
              <c:numCache>
                <c:formatCode>0_ </c:formatCode>
                <c:ptCount val="5"/>
                <c:pt idx="0">
                  <c:v>30</c:v>
                </c:pt>
                <c:pt idx="1">
                  <c:v>40</c:v>
                </c:pt>
                <c:pt idx="2">
                  <c:v>30</c:v>
                </c:pt>
                <c:pt idx="3">
                  <c:v>30</c:v>
                </c:pt>
                <c:pt idx="4">
                  <c:v>10</c:v>
                </c:pt>
              </c:numCache>
            </c:numRef>
          </c:val>
        </c:ser>
        <c:dLbls>
          <c:showLegendKey val="0"/>
          <c:showVal val="0"/>
          <c:showCatName val="0"/>
          <c:showSerName val="0"/>
          <c:showPercent val="0"/>
          <c:showBubbleSize val="0"/>
        </c:dLbls>
        <c:gapWidth val="40"/>
        <c:overlap val="100"/>
        <c:axId val="36979712"/>
        <c:axId val="78882496"/>
      </c:barChart>
      <c:catAx>
        <c:axId val="36979712"/>
        <c:scaling>
          <c:orientation val="minMax"/>
        </c:scaling>
        <c:delete val="0"/>
        <c:axPos val="l"/>
        <c:majorTickMark val="out"/>
        <c:minorTickMark val="none"/>
        <c:tickLblPos val="nextTo"/>
        <c:crossAx val="78882496"/>
        <c:crosses val="autoZero"/>
        <c:auto val="1"/>
        <c:lblAlgn val="ctr"/>
        <c:lblOffset val="100"/>
        <c:noMultiLvlLbl val="0"/>
      </c:catAx>
      <c:valAx>
        <c:axId val="78882496"/>
        <c:scaling>
          <c:orientation val="minMax"/>
          <c:max val="1"/>
          <c:min val="0"/>
        </c:scaling>
        <c:delete val="0"/>
        <c:axPos val="b"/>
        <c:majorGridlines/>
        <c:numFmt formatCode="0%" sourceLinked="1"/>
        <c:majorTickMark val="out"/>
        <c:minorTickMark val="none"/>
        <c:tickLblPos val="nextTo"/>
        <c:crossAx val="36979712"/>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整体</c:v>
                </c:pt>
              </c:strCache>
            </c:strRef>
          </c:tx>
          <c:spPr>
            <a:solidFill>
              <a:schemeClr val="tx2">
                <a:lumMod val="60000"/>
                <a:lumOff val="40000"/>
              </a:schemeClr>
            </a:solidFill>
            <a:effectLst>
              <a:outerShdw blurRad="50800" dist="38100" dir="5400000" algn="t" rotWithShape="0">
                <a:prstClr val="black">
                  <a:alpha val="40000"/>
                </a:prstClr>
              </a:outerShdw>
            </a:effectLst>
          </c:spPr>
          <c:invertIfNegative val="0"/>
          <c:cat>
            <c:strRef>
              <c:f>Sheet1!$A$2:$A$6</c:f>
              <c:strCache>
                <c:ptCount val="5"/>
                <c:pt idx="0">
                  <c:v>开发周期长</c:v>
                </c:pt>
                <c:pt idx="1">
                  <c:v>开发代价高</c:v>
                </c:pt>
                <c:pt idx="2">
                  <c:v>理解鸿沟</c:v>
                </c:pt>
                <c:pt idx="3">
                  <c:v>变更敏感</c:v>
                </c:pt>
                <c:pt idx="4">
                  <c:v>维护复杂</c:v>
                </c:pt>
              </c:strCache>
            </c:strRef>
          </c:cat>
          <c:val>
            <c:numRef>
              <c:f>Sheet1!$B$2:$B$6</c:f>
              <c:numCache>
                <c:formatCode>0_ </c:formatCode>
                <c:ptCount val="5"/>
                <c:pt idx="0">
                  <c:v>30</c:v>
                </c:pt>
                <c:pt idx="1">
                  <c:v>30</c:v>
                </c:pt>
                <c:pt idx="2">
                  <c:v>30</c:v>
                </c:pt>
                <c:pt idx="3">
                  <c:v>20</c:v>
                </c:pt>
                <c:pt idx="4">
                  <c:v>10</c:v>
                </c:pt>
              </c:numCache>
            </c:numRef>
          </c:val>
        </c:ser>
        <c:ser>
          <c:idx val="1"/>
          <c:order val="1"/>
          <c:tx>
            <c:strRef>
              <c:f>Sheet1!$C$1</c:f>
              <c:strCache>
                <c:ptCount val="1"/>
                <c:pt idx="0">
                  <c:v>改善</c:v>
                </c:pt>
              </c:strCache>
            </c:strRef>
          </c:tx>
          <c:spPr>
            <a:noFill/>
            <a:effectLst/>
          </c:spPr>
          <c:invertIfNegative val="0"/>
          <c:cat>
            <c:strRef>
              <c:f>Sheet1!$A$2:$A$6</c:f>
              <c:strCache>
                <c:ptCount val="5"/>
                <c:pt idx="0">
                  <c:v>开发周期长</c:v>
                </c:pt>
                <c:pt idx="1">
                  <c:v>开发代价高</c:v>
                </c:pt>
                <c:pt idx="2">
                  <c:v>理解鸿沟</c:v>
                </c:pt>
                <c:pt idx="3">
                  <c:v>变更敏感</c:v>
                </c:pt>
                <c:pt idx="4">
                  <c:v>维护复杂</c:v>
                </c:pt>
              </c:strCache>
            </c:strRef>
          </c:cat>
          <c:val>
            <c:numRef>
              <c:f>Sheet1!$C$2:$C$6</c:f>
              <c:numCache>
                <c:formatCode>0_ </c:formatCode>
                <c:ptCount val="5"/>
                <c:pt idx="0">
                  <c:v>70</c:v>
                </c:pt>
                <c:pt idx="1">
                  <c:v>70</c:v>
                </c:pt>
                <c:pt idx="2">
                  <c:v>70</c:v>
                </c:pt>
                <c:pt idx="3">
                  <c:v>80</c:v>
                </c:pt>
                <c:pt idx="4">
                  <c:v>90</c:v>
                </c:pt>
              </c:numCache>
            </c:numRef>
          </c:val>
        </c:ser>
        <c:dLbls>
          <c:showLegendKey val="0"/>
          <c:showVal val="0"/>
          <c:showCatName val="0"/>
          <c:showSerName val="0"/>
          <c:showPercent val="0"/>
          <c:showBubbleSize val="0"/>
        </c:dLbls>
        <c:gapWidth val="40"/>
        <c:overlap val="100"/>
        <c:axId val="121911296"/>
        <c:axId val="78857344"/>
      </c:barChart>
      <c:catAx>
        <c:axId val="121911296"/>
        <c:scaling>
          <c:orientation val="minMax"/>
        </c:scaling>
        <c:delete val="0"/>
        <c:axPos val="l"/>
        <c:majorTickMark val="out"/>
        <c:minorTickMark val="none"/>
        <c:tickLblPos val="nextTo"/>
        <c:crossAx val="78857344"/>
        <c:crosses val="autoZero"/>
        <c:auto val="1"/>
        <c:lblAlgn val="ctr"/>
        <c:lblOffset val="100"/>
        <c:noMultiLvlLbl val="0"/>
      </c:catAx>
      <c:valAx>
        <c:axId val="78857344"/>
        <c:scaling>
          <c:orientation val="minMax"/>
          <c:max val="1"/>
          <c:min val="0"/>
        </c:scaling>
        <c:delete val="0"/>
        <c:axPos val="b"/>
        <c:majorGridlines/>
        <c:numFmt formatCode="0%" sourceLinked="1"/>
        <c:majorTickMark val="out"/>
        <c:minorTickMark val="none"/>
        <c:tickLblPos val="nextTo"/>
        <c:crossAx val="121911296"/>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7CD9FF0-3362-4B99-909B-460976322DF2}" type="datetimeFigureOut">
              <a:rPr lang="zh-CN" altLang="en-US" smtClean="0"/>
              <a:t>2014-01-11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F3DD5-675E-4BAD-911E-390CB4079958}" type="slidenum">
              <a:rPr lang="zh-CN" altLang="en-US" smtClean="0"/>
              <a:t>‹#›</a:t>
            </a:fld>
            <a:endParaRPr lang="zh-CN" altLang="en-US"/>
          </a:p>
        </p:txBody>
      </p:sp>
    </p:spTree>
    <p:extLst>
      <p:ext uri="{BB962C8B-B14F-4D97-AF65-F5344CB8AC3E}">
        <p14:creationId xmlns:p14="http://schemas.microsoft.com/office/powerpoint/2010/main" val="2386617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CD9FF0-3362-4B99-909B-460976322DF2}" type="datetimeFigureOut">
              <a:rPr lang="zh-CN" altLang="en-US" smtClean="0"/>
              <a:t>2014-01-11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F3DD5-675E-4BAD-911E-390CB4079958}" type="slidenum">
              <a:rPr lang="zh-CN" altLang="en-US" smtClean="0"/>
              <a:t>‹#›</a:t>
            </a:fld>
            <a:endParaRPr lang="zh-CN" altLang="en-US"/>
          </a:p>
        </p:txBody>
      </p:sp>
    </p:spTree>
    <p:extLst>
      <p:ext uri="{BB962C8B-B14F-4D97-AF65-F5344CB8AC3E}">
        <p14:creationId xmlns:p14="http://schemas.microsoft.com/office/powerpoint/2010/main" val="321432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CD9FF0-3362-4B99-909B-460976322DF2}" type="datetimeFigureOut">
              <a:rPr lang="zh-CN" altLang="en-US" smtClean="0"/>
              <a:t>2014-01-11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F3DD5-675E-4BAD-911E-390CB4079958}" type="slidenum">
              <a:rPr lang="zh-CN" altLang="en-US" smtClean="0"/>
              <a:t>‹#›</a:t>
            </a:fld>
            <a:endParaRPr lang="zh-CN" altLang="en-US"/>
          </a:p>
        </p:txBody>
      </p:sp>
    </p:spTree>
    <p:extLst>
      <p:ext uri="{BB962C8B-B14F-4D97-AF65-F5344CB8AC3E}">
        <p14:creationId xmlns:p14="http://schemas.microsoft.com/office/powerpoint/2010/main" val="408697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CD9FF0-3362-4B99-909B-460976322DF2}" type="datetimeFigureOut">
              <a:rPr lang="zh-CN" altLang="en-US" smtClean="0"/>
              <a:t>2014-01-11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F3DD5-675E-4BAD-911E-390CB4079958}" type="slidenum">
              <a:rPr lang="zh-CN" altLang="en-US" smtClean="0"/>
              <a:t>‹#›</a:t>
            </a:fld>
            <a:endParaRPr lang="zh-CN" altLang="en-US"/>
          </a:p>
        </p:txBody>
      </p:sp>
    </p:spTree>
    <p:extLst>
      <p:ext uri="{BB962C8B-B14F-4D97-AF65-F5344CB8AC3E}">
        <p14:creationId xmlns:p14="http://schemas.microsoft.com/office/powerpoint/2010/main" val="708670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7CD9FF0-3362-4B99-909B-460976322DF2}" type="datetimeFigureOut">
              <a:rPr lang="zh-CN" altLang="en-US" smtClean="0"/>
              <a:t>2014-01-11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F3DD5-675E-4BAD-911E-390CB4079958}" type="slidenum">
              <a:rPr lang="zh-CN" altLang="en-US" smtClean="0"/>
              <a:t>‹#›</a:t>
            </a:fld>
            <a:endParaRPr lang="zh-CN" altLang="en-US"/>
          </a:p>
        </p:txBody>
      </p:sp>
    </p:spTree>
    <p:extLst>
      <p:ext uri="{BB962C8B-B14F-4D97-AF65-F5344CB8AC3E}">
        <p14:creationId xmlns:p14="http://schemas.microsoft.com/office/powerpoint/2010/main" val="377674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7CD9FF0-3362-4B99-909B-460976322DF2}" type="datetimeFigureOut">
              <a:rPr lang="zh-CN" altLang="en-US" smtClean="0"/>
              <a:t>2014-01-11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F3DD5-675E-4BAD-911E-390CB4079958}" type="slidenum">
              <a:rPr lang="zh-CN" altLang="en-US" smtClean="0"/>
              <a:t>‹#›</a:t>
            </a:fld>
            <a:endParaRPr lang="zh-CN" altLang="en-US"/>
          </a:p>
        </p:txBody>
      </p:sp>
    </p:spTree>
    <p:extLst>
      <p:ext uri="{BB962C8B-B14F-4D97-AF65-F5344CB8AC3E}">
        <p14:creationId xmlns:p14="http://schemas.microsoft.com/office/powerpoint/2010/main" val="2561848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7CD9FF0-3362-4B99-909B-460976322DF2}" type="datetimeFigureOut">
              <a:rPr lang="zh-CN" altLang="en-US" smtClean="0"/>
              <a:t>2014-01-11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3F3DD5-675E-4BAD-911E-390CB4079958}" type="slidenum">
              <a:rPr lang="zh-CN" altLang="en-US" smtClean="0"/>
              <a:t>‹#›</a:t>
            </a:fld>
            <a:endParaRPr lang="zh-CN" altLang="en-US"/>
          </a:p>
        </p:txBody>
      </p:sp>
    </p:spTree>
    <p:extLst>
      <p:ext uri="{BB962C8B-B14F-4D97-AF65-F5344CB8AC3E}">
        <p14:creationId xmlns:p14="http://schemas.microsoft.com/office/powerpoint/2010/main" val="275033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7CD9FF0-3362-4B99-909B-460976322DF2}" type="datetimeFigureOut">
              <a:rPr lang="zh-CN" altLang="en-US" smtClean="0"/>
              <a:t>2014-01-11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3F3DD5-675E-4BAD-911E-390CB4079958}" type="slidenum">
              <a:rPr lang="zh-CN" altLang="en-US" smtClean="0"/>
              <a:t>‹#›</a:t>
            </a:fld>
            <a:endParaRPr lang="zh-CN" altLang="en-US"/>
          </a:p>
        </p:txBody>
      </p:sp>
    </p:spTree>
    <p:extLst>
      <p:ext uri="{BB962C8B-B14F-4D97-AF65-F5344CB8AC3E}">
        <p14:creationId xmlns:p14="http://schemas.microsoft.com/office/powerpoint/2010/main" val="3497925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CD9FF0-3362-4B99-909B-460976322DF2}" type="datetimeFigureOut">
              <a:rPr lang="zh-CN" altLang="en-US" smtClean="0"/>
              <a:t>2014-01-11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3F3DD5-675E-4BAD-911E-390CB4079958}" type="slidenum">
              <a:rPr lang="zh-CN" altLang="en-US" smtClean="0"/>
              <a:t>‹#›</a:t>
            </a:fld>
            <a:endParaRPr lang="zh-CN" altLang="en-US"/>
          </a:p>
        </p:txBody>
      </p:sp>
    </p:spTree>
    <p:extLst>
      <p:ext uri="{BB962C8B-B14F-4D97-AF65-F5344CB8AC3E}">
        <p14:creationId xmlns:p14="http://schemas.microsoft.com/office/powerpoint/2010/main" val="3838434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7CD9FF0-3362-4B99-909B-460976322DF2}" type="datetimeFigureOut">
              <a:rPr lang="zh-CN" altLang="en-US" smtClean="0"/>
              <a:t>2014-01-11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F3DD5-675E-4BAD-911E-390CB4079958}" type="slidenum">
              <a:rPr lang="zh-CN" altLang="en-US" smtClean="0"/>
              <a:t>‹#›</a:t>
            </a:fld>
            <a:endParaRPr lang="zh-CN" altLang="en-US"/>
          </a:p>
        </p:txBody>
      </p:sp>
    </p:spTree>
    <p:extLst>
      <p:ext uri="{BB962C8B-B14F-4D97-AF65-F5344CB8AC3E}">
        <p14:creationId xmlns:p14="http://schemas.microsoft.com/office/powerpoint/2010/main" val="2598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7CD9FF0-3362-4B99-909B-460976322DF2}" type="datetimeFigureOut">
              <a:rPr lang="zh-CN" altLang="en-US" smtClean="0"/>
              <a:t>2014-01-11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F3DD5-675E-4BAD-911E-390CB4079958}" type="slidenum">
              <a:rPr lang="zh-CN" altLang="en-US" smtClean="0"/>
              <a:t>‹#›</a:t>
            </a:fld>
            <a:endParaRPr lang="zh-CN" altLang="en-US"/>
          </a:p>
        </p:txBody>
      </p:sp>
    </p:spTree>
    <p:extLst>
      <p:ext uri="{BB962C8B-B14F-4D97-AF65-F5344CB8AC3E}">
        <p14:creationId xmlns:p14="http://schemas.microsoft.com/office/powerpoint/2010/main" val="1753240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D9FF0-3362-4B99-909B-460976322DF2}" type="datetimeFigureOut">
              <a:rPr lang="zh-CN" altLang="en-US" smtClean="0"/>
              <a:t>2014-01-11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F3DD5-675E-4BAD-911E-390CB4079958}" type="slidenum">
              <a:rPr lang="zh-CN" altLang="en-US" smtClean="0"/>
              <a:t>‹#›</a:t>
            </a:fld>
            <a:endParaRPr lang="zh-CN" altLang="en-US"/>
          </a:p>
        </p:txBody>
      </p:sp>
    </p:spTree>
    <p:extLst>
      <p:ext uri="{BB962C8B-B14F-4D97-AF65-F5344CB8AC3E}">
        <p14:creationId xmlns:p14="http://schemas.microsoft.com/office/powerpoint/2010/main" val="2250850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AppOne</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52793129"/>
      </p:ext>
    </p:extLst>
  </p:cSld>
  <p:clrMapOvr>
    <a:masterClrMapping/>
  </p:clrMapOvr>
  <mc:AlternateContent xmlns:mc="http://schemas.openxmlformats.org/markup-compatibility/2006">
    <mc:Choice xmlns:p14="http://schemas.microsoft.com/office/powerpoint/2010/main" Requires="p14">
      <p:transition spd="slow" p14:dur="2000" advTm="6502"/>
    </mc:Choice>
    <mc:Fallback>
      <p:transition spd="slow" advTm="650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自动生成工具</a:t>
            </a:r>
            <a:endParaRPr lang="zh-CN" altLang="en-US" dirty="0"/>
          </a:p>
        </p:txBody>
      </p:sp>
      <p:sp>
        <p:nvSpPr>
          <p:cNvPr id="9" name="内容占位符 8"/>
          <p:cNvSpPr>
            <a:spLocks noGrp="1"/>
          </p:cNvSpPr>
          <p:nvPr>
            <p:ph idx="1"/>
          </p:nvPr>
        </p:nvSpPr>
        <p:spPr/>
        <p:txBody>
          <a:bodyPr/>
          <a:lstStyle/>
          <a:p>
            <a:r>
              <a:rPr lang="zh-CN" altLang="en-US" dirty="0" smtClean="0"/>
              <a:t>各种</a:t>
            </a:r>
            <a:r>
              <a:rPr lang="en-US" altLang="zh-CN" dirty="0" smtClean="0"/>
              <a:t>DAO</a:t>
            </a:r>
            <a:r>
              <a:rPr lang="zh-CN" altLang="en-US" dirty="0" smtClean="0"/>
              <a:t>生成工具，框架代码生成工具</a:t>
            </a:r>
            <a:endParaRPr lang="zh-CN" altLang="en-US" dirty="0"/>
          </a:p>
        </p:txBody>
      </p:sp>
      <p:graphicFrame>
        <p:nvGraphicFramePr>
          <p:cNvPr id="10" name="内容占位符 5"/>
          <p:cNvGraphicFramePr>
            <a:graphicFrameLocks/>
          </p:cNvGraphicFramePr>
          <p:nvPr>
            <p:extLst>
              <p:ext uri="{D42A27DB-BD31-4B8C-83A1-F6EECF244321}">
                <p14:modId xmlns:p14="http://schemas.microsoft.com/office/powerpoint/2010/main" val="2695455580"/>
              </p:ext>
            </p:extLst>
          </p:nvPr>
        </p:nvGraphicFramePr>
        <p:xfrm>
          <a:off x="1506488" y="4077072"/>
          <a:ext cx="6131024" cy="21931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214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fade">
                                      <p:cBhvr>
                                        <p:cTn id="7" dur="500"/>
                                        <p:tgtEl>
                                          <p:spTgt spid="10">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graphicEl>
                                              <a:chart seriesIdx="-4" categoryIdx="0" bldStep="category"/>
                                            </p:graphicEl>
                                          </p:spTgt>
                                        </p:tgtEl>
                                        <p:attrNameLst>
                                          <p:attrName>style.visibility</p:attrName>
                                        </p:attrNameLst>
                                      </p:cBhvr>
                                      <p:to>
                                        <p:strVal val="visible"/>
                                      </p:to>
                                    </p:set>
                                    <p:animEffect transition="in" filter="fade">
                                      <p:cBhvr>
                                        <p:cTn id="12" dur="500"/>
                                        <p:tgtEl>
                                          <p:spTgt spid="10">
                                            <p:graphicEl>
                                              <a:chart seriesIdx="-4" categoryIdx="0"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graphicEl>
                                              <a:chart seriesIdx="-4" categoryIdx="1" bldStep="category"/>
                                            </p:graphicEl>
                                          </p:spTgt>
                                        </p:tgtEl>
                                        <p:attrNameLst>
                                          <p:attrName>style.visibility</p:attrName>
                                        </p:attrNameLst>
                                      </p:cBhvr>
                                      <p:to>
                                        <p:strVal val="visible"/>
                                      </p:to>
                                    </p:set>
                                    <p:animEffect transition="in" filter="fade">
                                      <p:cBhvr>
                                        <p:cTn id="17" dur="500"/>
                                        <p:tgtEl>
                                          <p:spTgt spid="10">
                                            <p:graphicEl>
                                              <a:chart seriesIdx="-4" categoryIdx="1"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graphicEl>
                                              <a:chart seriesIdx="-4" categoryIdx="2" bldStep="category"/>
                                            </p:graphicEl>
                                          </p:spTgt>
                                        </p:tgtEl>
                                        <p:attrNameLst>
                                          <p:attrName>style.visibility</p:attrName>
                                        </p:attrNameLst>
                                      </p:cBhvr>
                                      <p:to>
                                        <p:strVal val="visible"/>
                                      </p:to>
                                    </p:set>
                                    <p:animEffect transition="in" filter="fade">
                                      <p:cBhvr>
                                        <p:cTn id="22" dur="500"/>
                                        <p:tgtEl>
                                          <p:spTgt spid="10">
                                            <p:graphicEl>
                                              <a:chart seriesIdx="-4" categoryIdx="2" bldStep="category"/>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graphicEl>
                                              <a:chart seriesIdx="-4" categoryIdx="3" bldStep="category"/>
                                            </p:graphicEl>
                                          </p:spTgt>
                                        </p:tgtEl>
                                        <p:attrNameLst>
                                          <p:attrName>style.visibility</p:attrName>
                                        </p:attrNameLst>
                                      </p:cBhvr>
                                      <p:to>
                                        <p:strVal val="visible"/>
                                      </p:to>
                                    </p:set>
                                    <p:animEffect transition="in" filter="fade">
                                      <p:cBhvr>
                                        <p:cTn id="27" dur="500"/>
                                        <p:tgtEl>
                                          <p:spTgt spid="10">
                                            <p:graphicEl>
                                              <a:chart seriesIdx="-4" categoryIdx="3" bldStep="category"/>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graphicEl>
                                              <a:chart seriesIdx="-4" categoryIdx="4" bldStep="category"/>
                                            </p:graphicEl>
                                          </p:spTgt>
                                        </p:tgtEl>
                                        <p:attrNameLst>
                                          <p:attrName>style.visibility</p:attrName>
                                        </p:attrNameLst>
                                      </p:cBhvr>
                                      <p:to>
                                        <p:strVal val="visible"/>
                                      </p:to>
                                    </p:set>
                                    <p:animEffect transition="in" filter="fade">
                                      <p:cBhvr>
                                        <p:cTn id="32" dur="500"/>
                                        <p:tgtEl>
                                          <p:spTgt spid="10">
                                            <p:graphicEl>
                                              <a:chart seriesIdx="-4" categoryIdx="4"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Chart bld="category"/>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快速开发平台</a:t>
            </a:r>
            <a:endParaRPr lang="zh-CN" altLang="en-US" dirty="0"/>
          </a:p>
        </p:txBody>
      </p:sp>
      <p:sp>
        <p:nvSpPr>
          <p:cNvPr id="3" name="内容占位符 2"/>
          <p:cNvSpPr>
            <a:spLocks noGrp="1"/>
          </p:cNvSpPr>
          <p:nvPr>
            <p:ph idx="1"/>
          </p:nvPr>
        </p:nvSpPr>
        <p:spPr/>
        <p:txBody>
          <a:bodyPr/>
          <a:lstStyle/>
          <a:p>
            <a:r>
              <a:rPr lang="zh-CN" altLang="en-US" dirty="0" smtClean="0"/>
              <a:t>图形化前台编辑</a:t>
            </a:r>
            <a:endParaRPr lang="en-US" altLang="zh-CN" dirty="0" smtClean="0"/>
          </a:p>
          <a:p>
            <a:r>
              <a:rPr lang="zh-CN" altLang="en-US" dirty="0" smtClean="0"/>
              <a:t>图形化业务逻辑编辑</a:t>
            </a:r>
            <a:endParaRPr lang="zh-CN" altLang="en-US" dirty="0"/>
          </a:p>
        </p:txBody>
      </p:sp>
      <p:graphicFrame>
        <p:nvGraphicFramePr>
          <p:cNvPr id="5" name="内容占位符 5"/>
          <p:cNvGraphicFramePr>
            <a:graphicFrameLocks/>
          </p:cNvGraphicFramePr>
          <p:nvPr>
            <p:extLst>
              <p:ext uri="{D42A27DB-BD31-4B8C-83A1-F6EECF244321}">
                <p14:modId xmlns:p14="http://schemas.microsoft.com/office/powerpoint/2010/main" val="2453299130"/>
              </p:ext>
            </p:extLst>
          </p:nvPr>
        </p:nvGraphicFramePr>
        <p:xfrm>
          <a:off x="1506488" y="4077072"/>
          <a:ext cx="6131024" cy="21931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1047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fade">
                                      <p:cBhvr>
                                        <p:cTn id="7" dur="500"/>
                                        <p:tgtEl>
                                          <p:spTgt spid="5">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chart seriesIdx="-4" categoryIdx="0" bldStep="category"/>
                                            </p:graphicEl>
                                          </p:spTgt>
                                        </p:tgtEl>
                                        <p:attrNameLst>
                                          <p:attrName>style.visibility</p:attrName>
                                        </p:attrNameLst>
                                      </p:cBhvr>
                                      <p:to>
                                        <p:strVal val="visible"/>
                                      </p:to>
                                    </p:set>
                                    <p:animEffect transition="in" filter="fade">
                                      <p:cBhvr>
                                        <p:cTn id="12" dur="500"/>
                                        <p:tgtEl>
                                          <p:spTgt spid="5">
                                            <p:graphicEl>
                                              <a:chart seriesIdx="-4" categoryIdx="0"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chart seriesIdx="-4" categoryIdx="1" bldStep="category"/>
                                            </p:graphicEl>
                                          </p:spTgt>
                                        </p:tgtEl>
                                        <p:attrNameLst>
                                          <p:attrName>style.visibility</p:attrName>
                                        </p:attrNameLst>
                                      </p:cBhvr>
                                      <p:to>
                                        <p:strVal val="visible"/>
                                      </p:to>
                                    </p:set>
                                    <p:animEffect transition="in" filter="fade">
                                      <p:cBhvr>
                                        <p:cTn id="17" dur="500"/>
                                        <p:tgtEl>
                                          <p:spTgt spid="5">
                                            <p:graphicEl>
                                              <a:chart seriesIdx="-4" categoryIdx="1"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chart seriesIdx="-4" categoryIdx="2" bldStep="category"/>
                                            </p:graphicEl>
                                          </p:spTgt>
                                        </p:tgtEl>
                                        <p:attrNameLst>
                                          <p:attrName>style.visibility</p:attrName>
                                        </p:attrNameLst>
                                      </p:cBhvr>
                                      <p:to>
                                        <p:strVal val="visible"/>
                                      </p:to>
                                    </p:set>
                                    <p:animEffect transition="in" filter="fade">
                                      <p:cBhvr>
                                        <p:cTn id="22" dur="500"/>
                                        <p:tgtEl>
                                          <p:spTgt spid="5">
                                            <p:graphicEl>
                                              <a:chart seriesIdx="-4" categoryIdx="2" bldStep="category"/>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graphicEl>
                                              <a:chart seriesIdx="-4" categoryIdx="3" bldStep="category"/>
                                            </p:graphicEl>
                                          </p:spTgt>
                                        </p:tgtEl>
                                        <p:attrNameLst>
                                          <p:attrName>style.visibility</p:attrName>
                                        </p:attrNameLst>
                                      </p:cBhvr>
                                      <p:to>
                                        <p:strVal val="visible"/>
                                      </p:to>
                                    </p:set>
                                    <p:animEffect transition="in" filter="fade">
                                      <p:cBhvr>
                                        <p:cTn id="27" dur="500"/>
                                        <p:tgtEl>
                                          <p:spTgt spid="5">
                                            <p:graphicEl>
                                              <a:chart seriesIdx="-4" categoryIdx="3" bldStep="category"/>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graphicEl>
                                              <a:chart seriesIdx="-4" categoryIdx="4" bldStep="category"/>
                                            </p:graphicEl>
                                          </p:spTgt>
                                        </p:tgtEl>
                                        <p:attrNameLst>
                                          <p:attrName>style.visibility</p:attrName>
                                        </p:attrNameLst>
                                      </p:cBhvr>
                                      <p:to>
                                        <p:strVal val="visible"/>
                                      </p:to>
                                    </p:set>
                                    <p:animEffect transition="in" filter="fade">
                                      <p:cBhvr>
                                        <p:cTn id="32" dur="500"/>
                                        <p:tgtEl>
                                          <p:spTgt spid="5">
                                            <p:graphicEl>
                                              <a:chart seriesIdx="-4" categoryIdx="4"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快速开发</a:t>
            </a:r>
            <a:endParaRPr lang="zh-CN" altLang="en-US" dirty="0"/>
          </a:p>
        </p:txBody>
      </p:sp>
      <p:sp>
        <p:nvSpPr>
          <p:cNvPr id="3" name="内容占位符 2"/>
          <p:cNvSpPr>
            <a:spLocks noGrp="1"/>
          </p:cNvSpPr>
          <p:nvPr>
            <p:ph idx="1"/>
          </p:nvPr>
        </p:nvSpPr>
        <p:spPr/>
        <p:txBody>
          <a:bodyPr/>
          <a:lstStyle/>
          <a:p>
            <a:r>
              <a:rPr lang="zh-CN" altLang="en-US" dirty="0" smtClean="0"/>
              <a:t>快速开发方法论</a:t>
            </a:r>
            <a:endParaRPr lang="en-US" altLang="zh-CN" dirty="0" smtClean="0"/>
          </a:p>
          <a:p>
            <a:pPr lvl="1"/>
            <a:r>
              <a:rPr lang="zh-CN" altLang="en-US" dirty="0" smtClean="0"/>
              <a:t>迭代、看板等等</a:t>
            </a:r>
            <a:endParaRPr lang="en-US" altLang="zh-CN" dirty="0" smtClean="0"/>
          </a:p>
        </p:txBody>
      </p:sp>
      <p:graphicFrame>
        <p:nvGraphicFramePr>
          <p:cNvPr id="4" name="内容占位符 5"/>
          <p:cNvGraphicFramePr>
            <a:graphicFrameLocks/>
          </p:cNvGraphicFramePr>
          <p:nvPr>
            <p:extLst>
              <p:ext uri="{D42A27DB-BD31-4B8C-83A1-F6EECF244321}">
                <p14:modId xmlns:p14="http://schemas.microsoft.com/office/powerpoint/2010/main" val="1622108239"/>
              </p:ext>
            </p:extLst>
          </p:nvPr>
        </p:nvGraphicFramePr>
        <p:xfrm>
          <a:off x="1506488" y="4077072"/>
          <a:ext cx="6131024" cy="21931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7100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fade">
                                      <p:cBhvr>
                                        <p:cTn id="7" dur="500"/>
                                        <p:tgtEl>
                                          <p:spTgt spid="4">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chart seriesIdx="-4" categoryIdx="0" bldStep="category"/>
                                            </p:graphicEl>
                                          </p:spTgt>
                                        </p:tgtEl>
                                        <p:attrNameLst>
                                          <p:attrName>style.visibility</p:attrName>
                                        </p:attrNameLst>
                                      </p:cBhvr>
                                      <p:to>
                                        <p:strVal val="visible"/>
                                      </p:to>
                                    </p:set>
                                    <p:animEffect transition="in" filter="fade">
                                      <p:cBhvr>
                                        <p:cTn id="12" dur="500"/>
                                        <p:tgtEl>
                                          <p:spTgt spid="4">
                                            <p:graphicEl>
                                              <a:chart seriesIdx="-4" categoryIdx="0"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chart seriesIdx="-4" categoryIdx="1" bldStep="category"/>
                                            </p:graphicEl>
                                          </p:spTgt>
                                        </p:tgtEl>
                                        <p:attrNameLst>
                                          <p:attrName>style.visibility</p:attrName>
                                        </p:attrNameLst>
                                      </p:cBhvr>
                                      <p:to>
                                        <p:strVal val="visible"/>
                                      </p:to>
                                    </p:set>
                                    <p:animEffect transition="in" filter="fade">
                                      <p:cBhvr>
                                        <p:cTn id="17" dur="500"/>
                                        <p:tgtEl>
                                          <p:spTgt spid="4">
                                            <p:graphicEl>
                                              <a:chart seriesIdx="-4" categoryIdx="1"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chart seriesIdx="-4" categoryIdx="2" bldStep="category"/>
                                            </p:graphicEl>
                                          </p:spTgt>
                                        </p:tgtEl>
                                        <p:attrNameLst>
                                          <p:attrName>style.visibility</p:attrName>
                                        </p:attrNameLst>
                                      </p:cBhvr>
                                      <p:to>
                                        <p:strVal val="visible"/>
                                      </p:to>
                                    </p:set>
                                    <p:animEffect transition="in" filter="fade">
                                      <p:cBhvr>
                                        <p:cTn id="22" dur="500"/>
                                        <p:tgtEl>
                                          <p:spTgt spid="4">
                                            <p:graphicEl>
                                              <a:chart seriesIdx="-4" categoryIdx="2" bldStep="category"/>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chart seriesIdx="-4" categoryIdx="3" bldStep="category"/>
                                            </p:graphicEl>
                                          </p:spTgt>
                                        </p:tgtEl>
                                        <p:attrNameLst>
                                          <p:attrName>style.visibility</p:attrName>
                                        </p:attrNameLst>
                                      </p:cBhvr>
                                      <p:to>
                                        <p:strVal val="visible"/>
                                      </p:to>
                                    </p:set>
                                    <p:animEffect transition="in" filter="fade">
                                      <p:cBhvr>
                                        <p:cTn id="27" dur="500"/>
                                        <p:tgtEl>
                                          <p:spTgt spid="4">
                                            <p:graphicEl>
                                              <a:chart seriesIdx="-4" categoryIdx="3" bldStep="category"/>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chart seriesIdx="-4" categoryIdx="4" bldStep="category"/>
                                            </p:graphicEl>
                                          </p:spTgt>
                                        </p:tgtEl>
                                        <p:attrNameLst>
                                          <p:attrName>style.visibility</p:attrName>
                                        </p:attrNameLst>
                                      </p:cBhvr>
                                      <p:to>
                                        <p:strVal val="visible"/>
                                      </p:to>
                                    </p:set>
                                    <p:animEffect transition="in" filter="fade">
                                      <p:cBhvr>
                                        <p:cTn id="32" dur="500"/>
                                        <p:tgtEl>
                                          <p:spTgt spid="4">
                                            <p:graphicEl>
                                              <a:chart seriesIdx="-4" categoryIdx="4"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category"/>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难道只能这样了吗？？</a:t>
            </a:r>
            <a:endParaRPr lang="zh-CN" altLang="en-US" dirty="0"/>
          </a:p>
        </p:txBody>
      </p:sp>
      <p:sp>
        <p:nvSpPr>
          <p:cNvPr id="3" name="内容占位符 2"/>
          <p:cNvSpPr>
            <a:spLocks noGrp="1"/>
          </p:cNvSpPr>
          <p:nvPr>
            <p:ph idx="1"/>
          </p:nvPr>
        </p:nvSpPr>
        <p:spPr/>
        <p:txBody>
          <a:bodyPr/>
          <a:lstStyle/>
          <a:p>
            <a:r>
              <a:rPr lang="zh-CN" altLang="en-US" dirty="0"/>
              <a:t>这</a:t>
            </a:r>
            <a:r>
              <a:rPr lang="zh-CN" altLang="en-US" dirty="0" smtClean="0"/>
              <a:t>是</a:t>
            </a:r>
            <a:r>
              <a:rPr lang="en-US" altLang="zh-CN" dirty="0" smtClean="0"/>
              <a:t>10</a:t>
            </a:r>
            <a:r>
              <a:rPr lang="zh-CN" altLang="en-US" dirty="0" smtClean="0"/>
              <a:t>年前的手机！</a:t>
            </a:r>
            <a:endParaRPr lang="en-US" altLang="zh-CN" dirty="0" smtClean="0"/>
          </a:p>
          <a:p>
            <a:endParaRPr lang="en-US" altLang="zh-CN" dirty="0"/>
          </a:p>
          <a:p>
            <a:r>
              <a:rPr lang="zh-CN" altLang="en-US" dirty="0" smtClean="0"/>
              <a:t>这是现在的手机！</a:t>
            </a:r>
            <a:endParaRPr lang="zh-CN" altLang="en-US" dirty="0"/>
          </a:p>
        </p:txBody>
      </p:sp>
    </p:spTree>
    <p:extLst>
      <p:ext uri="{BB962C8B-B14F-4D97-AF65-F5344CB8AC3E}">
        <p14:creationId xmlns:p14="http://schemas.microsoft.com/office/powerpoint/2010/main" val="1023067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软件开发规则</a:t>
            </a:r>
            <a:endParaRPr lang="zh-CN" altLang="en-US" dirty="0"/>
          </a:p>
        </p:txBody>
      </p:sp>
      <p:grpSp>
        <p:nvGrpSpPr>
          <p:cNvPr id="15" name="组合 14"/>
          <p:cNvGrpSpPr/>
          <p:nvPr/>
        </p:nvGrpSpPr>
        <p:grpSpPr>
          <a:xfrm>
            <a:off x="1979712" y="1484784"/>
            <a:ext cx="3024000" cy="3024000"/>
            <a:chOff x="1979712" y="1484784"/>
            <a:chExt cx="3024000" cy="3024000"/>
          </a:xfrm>
        </p:grpSpPr>
        <p:sp>
          <p:nvSpPr>
            <p:cNvPr id="6" name="椭圆 5"/>
            <p:cNvSpPr/>
            <p:nvPr/>
          </p:nvSpPr>
          <p:spPr>
            <a:xfrm>
              <a:off x="1979712" y="1484784"/>
              <a:ext cx="3024000" cy="3024000"/>
            </a:xfrm>
            <a:prstGeom prst="ellipse">
              <a:avLst/>
            </a:prstGeom>
            <a:solidFill>
              <a:srgbClr val="00B05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8"/>
            <p:cNvSpPr txBox="1"/>
            <p:nvPr/>
          </p:nvSpPr>
          <p:spPr>
            <a:xfrm>
              <a:off x="2591960" y="2348880"/>
              <a:ext cx="1187952" cy="646331"/>
            </a:xfrm>
            <a:prstGeom prst="rect">
              <a:avLst/>
            </a:prstGeom>
            <a:noFill/>
          </p:spPr>
          <p:txBody>
            <a:bodyPr wrap="square" rtlCol="0">
              <a:spAutoFit/>
            </a:bodyPr>
            <a:lstStyle/>
            <a:p>
              <a:pPr algn="ctr"/>
              <a:r>
                <a:rPr lang="zh-CN" altLang="en-US" sz="3600" b="1" dirty="0" smtClean="0">
                  <a:solidFill>
                    <a:schemeClr val="bg1"/>
                  </a:solidFill>
                  <a:latin typeface="+mj-ea"/>
                  <a:ea typeface="+mj-ea"/>
                </a:rPr>
                <a:t>要快</a:t>
              </a:r>
              <a:endParaRPr lang="zh-CN" altLang="en-US" sz="3600" b="1" dirty="0">
                <a:solidFill>
                  <a:schemeClr val="bg1"/>
                </a:solidFill>
                <a:latin typeface="+mj-ea"/>
                <a:ea typeface="+mj-ea"/>
              </a:endParaRPr>
            </a:p>
          </p:txBody>
        </p:sp>
      </p:grpSp>
      <p:grpSp>
        <p:nvGrpSpPr>
          <p:cNvPr id="16" name="组合 15"/>
          <p:cNvGrpSpPr/>
          <p:nvPr/>
        </p:nvGrpSpPr>
        <p:grpSpPr>
          <a:xfrm>
            <a:off x="4212296" y="1484784"/>
            <a:ext cx="3024000" cy="3024000"/>
            <a:chOff x="4212296" y="1484784"/>
            <a:chExt cx="3024000" cy="3024000"/>
          </a:xfrm>
        </p:grpSpPr>
        <p:sp>
          <p:nvSpPr>
            <p:cNvPr id="7" name="椭圆 6"/>
            <p:cNvSpPr/>
            <p:nvPr/>
          </p:nvSpPr>
          <p:spPr>
            <a:xfrm>
              <a:off x="4212296" y="1484784"/>
              <a:ext cx="3024000" cy="3024000"/>
            </a:xfrm>
            <a:prstGeom prst="ellipse">
              <a:avLst/>
            </a:prstGeom>
            <a:solidFill>
              <a:srgbClr val="FFC000">
                <a:alpha val="66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0" name="TextBox 9"/>
            <p:cNvSpPr txBox="1"/>
            <p:nvPr/>
          </p:nvSpPr>
          <p:spPr>
            <a:xfrm>
              <a:off x="5118392" y="2348880"/>
              <a:ext cx="1685856" cy="646331"/>
            </a:xfrm>
            <a:prstGeom prst="rect">
              <a:avLst/>
            </a:prstGeom>
            <a:noFill/>
          </p:spPr>
          <p:txBody>
            <a:bodyPr wrap="square" rtlCol="0">
              <a:spAutoFit/>
            </a:bodyPr>
            <a:lstStyle/>
            <a:p>
              <a:pPr algn="ctr"/>
              <a:r>
                <a:rPr lang="zh-CN" altLang="en-US" sz="3600" b="1" dirty="0" smtClean="0">
                  <a:solidFill>
                    <a:schemeClr val="bg1"/>
                  </a:solidFill>
                  <a:latin typeface="+mj-ea"/>
                  <a:ea typeface="+mj-ea"/>
                </a:rPr>
                <a:t>要便宜</a:t>
              </a:r>
              <a:endParaRPr lang="zh-CN" altLang="en-US" sz="3600" b="1" dirty="0">
                <a:solidFill>
                  <a:schemeClr val="bg1"/>
                </a:solidFill>
                <a:latin typeface="+mj-ea"/>
                <a:ea typeface="+mj-ea"/>
              </a:endParaRPr>
            </a:p>
          </p:txBody>
        </p:sp>
      </p:grpSp>
      <p:grpSp>
        <p:nvGrpSpPr>
          <p:cNvPr id="17" name="组合 16"/>
          <p:cNvGrpSpPr/>
          <p:nvPr/>
        </p:nvGrpSpPr>
        <p:grpSpPr>
          <a:xfrm>
            <a:off x="3131840" y="3284984"/>
            <a:ext cx="3024000" cy="3024000"/>
            <a:chOff x="3131840" y="3284984"/>
            <a:chExt cx="3024000" cy="3024000"/>
          </a:xfrm>
        </p:grpSpPr>
        <p:sp>
          <p:nvSpPr>
            <p:cNvPr id="8" name="椭圆 7"/>
            <p:cNvSpPr/>
            <p:nvPr/>
          </p:nvSpPr>
          <p:spPr>
            <a:xfrm>
              <a:off x="3131840" y="3284984"/>
              <a:ext cx="3024000" cy="3024000"/>
            </a:xfrm>
            <a:prstGeom prst="ellipse">
              <a:avLst/>
            </a:prstGeom>
            <a:solidFill>
              <a:srgbClr val="FF0000">
                <a:alpha val="66000"/>
              </a:srgb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1" name="TextBox 10"/>
            <p:cNvSpPr txBox="1"/>
            <p:nvPr/>
          </p:nvSpPr>
          <p:spPr>
            <a:xfrm>
              <a:off x="3800912" y="5157192"/>
              <a:ext cx="1685856" cy="646331"/>
            </a:xfrm>
            <a:prstGeom prst="rect">
              <a:avLst/>
            </a:prstGeom>
            <a:noFill/>
          </p:spPr>
          <p:txBody>
            <a:bodyPr wrap="square" rtlCol="0">
              <a:spAutoFit/>
            </a:bodyPr>
            <a:lstStyle/>
            <a:p>
              <a:pPr algn="ctr"/>
              <a:r>
                <a:rPr lang="zh-CN" altLang="en-US" sz="3600" b="1" dirty="0" smtClean="0">
                  <a:solidFill>
                    <a:schemeClr val="bg1"/>
                  </a:solidFill>
                  <a:latin typeface="+mj-ea"/>
                  <a:ea typeface="+mj-ea"/>
                </a:rPr>
                <a:t>要好</a:t>
              </a:r>
              <a:endParaRPr lang="zh-CN" altLang="en-US" sz="3600" b="1" dirty="0">
                <a:solidFill>
                  <a:schemeClr val="bg1"/>
                </a:solidFill>
                <a:latin typeface="+mj-ea"/>
                <a:ea typeface="+mj-ea"/>
              </a:endParaRPr>
            </a:p>
          </p:txBody>
        </p:sp>
      </p:grpSp>
      <p:sp>
        <p:nvSpPr>
          <p:cNvPr id="12" name="TextBox 11"/>
          <p:cNvSpPr txBox="1"/>
          <p:nvPr/>
        </p:nvSpPr>
        <p:spPr>
          <a:xfrm>
            <a:off x="3491712" y="3685024"/>
            <a:ext cx="913576" cy="646331"/>
          </a:xfrm>
          <a:prstGeom prst="rect">
            <a:avLst/>
          </a:prstGeom>
          <a:noFill/>
        </p:spPr>
        <p:txBody>
          <a:bodyPr wrap="square" rtlCol="0">
            <a:spAutoFit/>
          </a:bodyPr>
          <a:lstStyle/>
          <a:p>
            <a:pPr algn="ctr"/>
            <a:r>
              <a:rPr lang="zh-CN" altLang="en-US" sz="3600" b="1" dirty="0" smtClean="0">
                <a:solidFill>
                  <a:schemeClr val="bg1"/>
                </a:solidFill>
                <a:latin typeface="+mj-ea"/>
                <a:ea typeface="+mj-ea"/>
              </a:rPr>
              <a:t>贵</a:t>
            </a:r>
            <a:endParaRPr lang="zh-CN" altLang="en-US" sz="3600" b="1" dirty="0">
              <a:solidFill>
                <a:schemeClr val="bg1"/>
              </a:solidFill>
              <a:latin typeface="+mj-ea"/>
              <a:ea typeface="+mj-ea"/>
            </a:endParaRPr>
          </a:p>
        </p:txBody>
      </p:sp>
      <p:sp>
        <p:nvSpPr>
          <p:cNvPr id="13" name="TextBox 12"/>
          <p:cNvSpPr txBox="1"/>
          <p:nvPr/>
        </p:nvSpPr>
        <p:spPr>
          <a:xfrm>
            <a:off x="4932040" y="3669853"/>
            <a:ext cx="913576" cy="646331"/>
          </a:xfrm>
          <a:prstGeom prst="rect">
            <a:avLst/>
          </a:prstGeom>
          <a:noFill/>
        </p:spPr>
        <p:txBody>
          <a:bodyPr wrap="square" rtlCol="0">
            <a:spAutoFit/>
          </a:bodyPr>
          <a:lstStyle/>
          <a:p>
            <a:pPr algn="ctr"/>
            <a:r>
              <a:rPr lang="zh-CN" altLang="en-US" sz="3600" b="1" dirty="0">
                <a:solidFill>
                  <a:schemeClr val="bg1"/>
                </a:solidFill>
                <a:latin typeface="+mj-ea"/>
                <a:ea typeface="+mj-ea"/>
              </a:rPr>
              <a:t>慢</a:t>
            </a:r>
          </a:p>
        </p:txBody>
      </p:sp>
      <p:sp>
        <p:nvSpPr>
          <p:cNvPr id="14" name="TextBox 13"/>
          <p:cNvSpPr txBox="1"/>
          <p:nvPr/>
        </p:nvSpPr>
        <p:spPr>
          <a:xfrm>
            <a:off x="4212296" y="2350453"/>
            <a:ext cx="913576" cy="646331"/>
          </a:xfrm>
          <a:prstGeom prst="rect">
            <a:avLst/>
          </a:prstGeom>
          <a:noFill/>
        </p:spPr>
        <p:txBody>
          <a:bodyPr wrap="square" rtlCol="0">
            <a:spAutoFit/>
          </a:bodyPr>
          <a:lstStyle/>
          <a:p>
            <a:pPr algn="ctr"/>
            <a:r>
              <a:rPr lang="zh-CN" altLang="en-US" sz="3600" b="1" dirty="0" smtClean="0">
                <a:solidFill>
                  <a:schemeClr val="bg1"/>
                </a:solidFill>
                <a:latin typeface="+mj-ea"/>
                <a:ea typeface="+mj-ea"/>
              </a:rPr>
              <a:t>差</a:t>
            </a:r>
            <a:endParaRPr lang="zh-CN" altLang="en-US" sz="3600" b="1" dirty="0">
              <a:solidFill>
                <a:schemeClr val="bg1"/>
              </a:solidFill>
              <a:latin typeface="+mj-ea"/>
              <a:ea typeface="+mj-ea"/>
            </a:endParaRPr>
          </a:p>
        </p:txBody>
      </p:sp>
      <p:sp>
        <p:nvSpPr>
          <p:cNvPr id="19" name="TextBox 18"/>
          <p:cNvSpPr txBox="1"/>
          <p:nvPr/>
        </p:nvSpPr>
        <p:spPr>
          <a:xfrm>
            <a:off x="4187052" y="3347700"/>
            <a:ext cx="913576" cy="369332"/>
          </a:xfrm>
          <a:prstGeom prst="rect">
            <a:avLst/>
          </a:prstGeom>
          <a:noFill/>
        </p:spPr>
        <p:txBody>
          <a:bodyPr wrap="square" rtlCol="0">
            <a:spAutoFit/>
          </a:bodyPr>
          <a:lstStyle/>
          <a:p>
            <a:pPr algn="ctr"/>
            <a:r>
              <a:rPr lang="zh-CN" altLang="en-US" b="1" dirty="0">
                <a:solidFill>
                  <a:schemeClr val="bg1"/>
                </a:solidFill>
                <a:latin typeface="+mj-ea"/>
                <a:ea typeface="+mj-ea"/>
              </a:rPr>
              <a:t>不存在</a:t>
            </a:r>
          </a:p>
        </p:txBody>
      </p:sp>
    </p:spTree>
    <p:extLst>
      <p:ext uri="{BB962C8B-B14F-4D97-AF65-F5344CB8AC3E}">
        <p14:creationId xmlns:p14="http://schemas.microsoft.com/office/powerpoint/2010/main" val="142830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规则是用来打破的</a:t>
            </a:r>
            <a:endParaRPr lang="zh-CN" altLang="en-US" dirty="0"/>
          </a:p>
        </p:txBody>
      </p:sp>
      <p:sp>
        <p:nvSpPr>
          <p:cNvPr id="3" name="内容占位符 2"/>
          <p:cNvSpPr>
            <a:spLocks noGrp="1"/>
          </p:cNvSpPr>
          <p:nvPr>
            <p:ph idx="1"/>
          </p:nvPr>
        </p:nvSpPr>
        <p:spPr/>
        <p:txBody>
          <a:bodyPr/>
          <a:lstStyle/>
          <a:p>
            <a:endParaRPr lang="en-US" altLang="zh-CN" dirty="0"/>
          </a:p>
        </p:txBody>
      </p:sp>
    </p:spTree>
    <p:extLst>
      <p:ext uri="{BB962C8B-B14F-4D97-AF65-F5344CB8AC3E}">
        <p14:creationId xmlns:p14="http://schemas.microsoft.com/office/powerpoint/2010/main" val="3065489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规则的打破</a:t>
            </a:r>
            <a:endParaRPr lang="zh-CN" altLang="en-US" dirty="0"/>
          </a:p>
        </p:txBody>
      </p:sp>
      <p:sp>
        <p:nvSpPr>
          <p:cNvPr id="3" name="内容占位符 2"/>
          <p:cNvSpPr>
            <a:spLocks noGrp="1"/>
          </p:cNvSpPr>
          <p:nvPr>
            <p:ph idx="1"/>
          </p:nvPr>
        </p:nvSpPr>
        <p:spPr/>
        <p:txBody>
          <a:bodyPr/>
          <a:lstStyle/>
          <a:p>
            <a:r>
              <a:rPr lang="zh-CN" altLang="en-US" dirty="0" smtClean="0"/>
              <a:t>不是反卫星</a:t>
            </a:r>
            <a:endParaRPr lang="en-US" altLang="zh-CN" dirty="0" smtClean="0"/>
          </a:p>
          <a:p>
            <a:r>
              <a:rPr lang="zh-CN" altLang="en-US" dirty="0" smtClean="0"/>
              <a:t>不是人有多大胆地有多大产</a:t>
            </a:r>
            <a:endParaRPr lang="zh-CN" altLang="en-US" dirty="0"/>
          </a:p>
        </p:txBody>
      </p:sp>
    </p:spTree>
    <p:extLst>
      <p:ext uri="{BB962C8B-B14F-4D97-AF65-F5344CB8AC3E}">
        <p14:creationId xmlns:p14="http://schemas.microsoft.com/office/powerpoint/2010/main" val="2737457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规则的打破需要</a:t>
            </a:r>
            <a:endParaRPr lang="zh-CN" altLang="en-US" dirty="0"/>
          </a:p>
        </p:txBody>
      </p:sp>
      <p:sp>
        <p:nvSpPr>
          <p:cNvPr id="3" name="内容占位符 2"/>
          <p:cNvSpPr>
            <a:spLocks noGrp="1"/>
          </p:cNvSpPr>
          <p:nvPr>
            <p:ph idx="1"/>
          </p:nvPr>
        </p:nvSpPr>
        <p:spPr/>
        <p:txBody>
          <a:bodyPr/>
          <a:lstStyle/>
          <a:p>
            <a:r>
              <a:rPr lang="zh-CN" altLang="en-US" dirty="0" smtClean="0"/>
              <a:t>创新的思想</a:t>
            </a:r>
            <a:endParaRPr lang="en-US" altLang="zh-CN" dirty="0" smtClean="0"/>
          </a:p>
          <a:p>
            <a:r>
              <a:rPr lang="zh-CN" altLang="en-US" dirty="0" smtClean="0"/>
              <a:t>缜密的实施</a:t>
            </a:r>
            <a:endParaRPr lang="en-US" altLang="zh-CN" dirty="0" smtClean="0"/>
          </a:p>
          <a:p>
            <a:endParaRPr lang="zh-CN" altLang="en-US" dirty="0"/>
          </a:p>
        </p:txBody>
      </p:sp>
    </p:spTree>
    <p:extLst>
      <p:ext uri="{BB962C8B-B14F-4D97-AF65-F5344CB8AC3E}">
        <p14:creationId xmlns:p14="http://schemas.microsoft.com/office/powerpoint/2010/main" val="24827641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iPhone</a:t>
            </a:r>
            <a:endParaRPr lang="zh-CN" altLang="en-US" dirty="0"/>
          </a:p>
        </p:txBody>
      </p:sp>
      <p:sp>
        <p:nvSpPr>
          <p:cNvPr id="3" name="内容占位符 2"/>
          <p:cNvSpPr>
            <a:spLocks noGrp="1"/>
          </p:cNvSpPr>
          <p:nvPr>
            <p:ph idx="1"/>
          </p:nvPr>
        </p:nvSpPr>
        <p:spPr/>
        <p:txBody>
          <a:bodyPr/>
          <a:lstStyle/>
          <a:p>
            <a:r>
              <a:rPr lang="zh-CN" altLang="en-US" dirty="0" smtClean="0"/>
              <a:t>无键盘</a:t>
            </a:r>
            <a:endParaRPr lang="en-US" altLang="zh-CN" dirty="0" smtClean="0"/>
          </a:p>
          <a:p>
            <a:r>
              <a:rPr lang="zh-CN" altLang="en-US" dirty="0"/>
              <a:t>不可更换</a:t>
            </a:r>
            <a:r>
              <a:rPr lang="zh-CN" altLang="en-US" dirty="0" smtClean="0"/>
              <a:t>电池</a:t>
            </a:r>
            <a:endParaRPr lang="en-US" altLang="zh-CN" dirty="0" smtClean="0"/>
          </a:p>
          <a:p>
            <a:r>
              <a:rPr lang="zh-CN" altLang="en-US" dirty="0"/>
              <a:t>无触摸笔</a:t>
            </a:r>
          </a:p>
        </p:txBody>
      </p:sp>
    </p:spTree>
    <p:extLst>
      <p:ext uri="{BB962C8B-B14F-4D97-AF65-F5344CB8AC3E}">
        <p14:creationId xmlns:p14="http://schemas.microsoft.com/office/powerpoint/2010/main" val="20045444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我们可以怎么解决问题呢？</a:t>
            </a:r>
            <a:endParaRPr lang="zh-CN" altLang="en-US" dirty="0"/>
          </a:p>
        </p:txBody>
      </p:sp>
      <p:sp>
        <p:nvSpPr>
          <p:cNvPr id="3" name="内容占位符 2"/>
          <p:cNvSpPr>
            <a:spLocks noGrp="1"/>
          </p:cNvSpPr>
          <p:nvPr>
            <p:ph idx="1"/>
          </p:nvPr>
        </p:nvSpPr>
        <p:spPr/>
        <p:txBody>
          <a:bodyPr/>
          <a:lstStyle/>
          <a:p>
            <a:r>
              <a:rPr lang="zh-CN" altLang="en-US" dirty="0" smtClean="0"/>
              <a:t>让我们回到最初</a:t>
            </a:r>
            <a:endParaRPr lang="zh-CN" altLang="en-US" dirty="0"/>
          </a:p>
        </p:txBody>
      </p:sp>
    </p:spTree>
    <p:extLst>
      <p:ext uri="{BB962C8B-B14F-4D97-AF65-F5344CB8AC3E}">
        <p14:creationId xmlns:p14="http://schemas.microsoft.com/office/powerpoint/2010/main" val="3107218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典型开发流程</a:t>
            </a:r>
            <a:endParaRPr lang="zh-CN" altLang="en-US" dirty="0"/>
          </a:p>
        </p:txBody>
      </p:sp>
      <p:sp>
        <p:nvSpPr>
          <p:cNvPr id="3" name="内容占位符 2"/>
          <p:cNvSpPr>
            <a:spLocks noGrp="1"/>
          </p:cNvSpPr>
          <p:nvPr>
            <p:ph idx="1"/>
          </p:nvPr>
        </p:nvSpPr>
        <p:spPr/>
        <p:txBody>
          <a:bodyPr/>
          <a:lstStyle/>
          <a:p>
            <a:r>
              <a:rPr lang="zh-CN" altLang="en-US" dirty="0" smtClean="0"/>
              <a:t>概要设计 </a:t>
            </a:r>
            <a:r>
              <a:rPr lang="en-US" altLang="zh-CN" dirty="0" smtClean="0"/>
              <a:t>2M</a:t>
            </a:r>
          </a:p>
          <a:p>
            <a:r>
              <a:rPr lang="zh-CN" altLang="en-US" dirty="0"/>
              <a:t>基本</a:t>
            </a:r>
            <a:r>
              <a:rPr lang="zh-CN" altLang="en-US" dirty="0" smtClean="0"/>
              <a:t>设计 </a:t>
            </a:r>
            <a:r>
              <a:rPr lang="en-US" altLang="zh-CN" dirty="0" smtClean="0"/>
              <a:t>2M</a:t>
            </a:r>
          </a:p>
          <a:p>
            <a:r>
              <a:rPr lang="zh-CN" altLang="en-US" dirty="0" smtClean="0"/>
              <a:t>详细设计</a:t>
            </a:r>
            <a:endParaRPr lang="en-US" altLang="zh-CN" dirty="0" smtClean="0"/>
          </a:p>
          <a:p>
            <a:r>
              <a:rPr lang="zh-CN" altLang="en-US" dirty="0" smtClean="0"/>
              <a:t>开发实施</a:t>
            </a:r>
            <a:endParaRPr lang="en-US" altLang="zh-CN" dirty="0" smtClean="0"/>
          </a:p>
          <a:p>
            <a:r>
              <a:rPr lang="zh-CN" altLang="en-US" dirty="0"/>
              <a:t>连接</a:t>
            </a:r>
            <a:r>
              <a:rPr lang="zh-CN" altLang="en-US" dirty="0" smtClean="0"/>
              <a:t>测试</a:t>
            </a:r>
            <a:endParaRPr lang="en-US" altLang="zh-CN" dirty="0" smtClean="0"/>
          </a:p>
          <a:p>
            <a:r>
              <a:rPr lang="zh-CN" altLang="en-US" dirty="0" smtClean="0"/>
              <a:t>综合测试</a:t>
            </a:r>
            <a:endParaRPr lang="en-US" altLang="zh-CN" dirty="0" smtClean="0"/>
          </a:p>
          <a:p>
            <a:r>
              <a:rPr lang="zh-CN" altLang="en-US" dirty="0" smtClean="0"/>
              <a:t>验收测试</a:t>
            </a:r>
            <a:endParaRPr lang="zh-CN" altLang="en-US" dirty="0"/>
          </a:p>
        </p:txBody>
      </p:sp>
    </p:spTree>
    <p:extLst>
      <p:ext uri="{BB962C8B-B14F-4D97-AF65-F5344CB8AC3E}">
        <p14:creationId xmlns:p14="http://schemas.microsoft.com/office/powerpoint/2010/main" val="31928003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企业客户需要什么？</a:t>
            </a:r>
            <a:endParaRPr lang="zh-CN" altLang="en-US" dirty="0"/>
          </a:p>
        </p:txBody>
      </p:sp>
      <p:sp>
        <p:nvSpPr>
          <p:cNvPr id="3" name="内容占位符 2"/>
          <p:cNvSpPr>
            <a:spLocks noGrp="1"/>
          </p:cNvSpPr>
          <p:nvPr>
            <p:ph idx="1"/>
          </p:nvPr>
        </p:nvSpPr>
        <p:spPr/>
        <p:txBody>
          <a:bodyPr/>
          <a:lstStyle/>
          <a:p>
            <a:r>
              <a:rPr lang="zh-CN" altLang="en-US" dirty="0" smtClean="0"/>
              <a:t>录入资料</a:t>
            </a:r>
            <a:endParaRPr lang="en-US" altLang="zh-CN" dirty="0" smtClean="0"/>
          </a:p>
          <a:p>
            <a:r>
              <a:rPr lang="zh-CN" altLang="en-US" dirty="0" smtClean="0"/>
              <a:t>审批流程</a:t>
            </a:r>
            <a:endParaRPr lang="en-US" altLang="zh-CN" dirty="0" smtClean="0"/>
          </a:p>
          <a:p>
            <a:r>
              <a:rPr lang="zh-CN" altLang="en-US" dirty="0" smtClean="0"/>
              <a:t>自动执行</a:t>
            </a:r>
            <a:endParaRPr lang="en-US" altLang="zh-CN" dirty="0" smtClean="0"/>
          </a:p>
          <a:p>
            <a:r>
              <a:rPr lang="zh-CN" altLang="en-US" dirty="0" smtClean="0"/>
              <a:t>适时提醒</a:t>
            </a:r>
            <a:endParaRPr lang="en-US" altLang="zh-CN" dirty="0" smtClean="0"/>
          </a:p>
          <a:p>
            <a:endParaRPr lang="en-US" altLang="zh-CN" dirty="0"/>
          </a:p>
          <a:p>
            <a:r>
              <a:rPr lang="zh-CN" altLang="en-US" dirty="0" smtClean="0"/>
              <a:t>顺便好看、好用</a:t>
            </a:r>
            <a:endParaRPr lang="zh-CN" altLang="en-US" dirty="0"/>
          </a:p>
        </p:txBody>
      </p:sp>
    </p:spTree>
    <p:extLst>
      <p:ext uri="{BB962C8B-B14F-4D97-AF65-F5344CB8AC3E}">
        <p14:creationId xmlns:p14="http://schemas.microsoft.com/office/powerpoint/2010/main" val="3186986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对应的</a:t>
            </a:r>
            <a:endParaRPr lang="zh-CN" altLang="en-US" dirty="0"/>
          </a:p>
        </p:txBody>
      </p:sp>
      <p:sp>
        <p:nvSpPr>
          <p:cNvPr id="3" name="内容占位符 2"/>
          <p:cNvSpPr>
            <a:spLocks noGrp="1"/>
          </p:cNvSpPr>
          <p:nvPr>
            <p:ph idx="1"/>
          </p:nvPr>
        </p:nvSpPr>
        <p:spPr/>
        <p:txBody>
          <a:bodyPr/>
          <a:lstStyle/>
          <a:p>
            <a:r>
              <a:rPr lang="zh-CN" altLang="en-US" dirty="0" smtClean="0"/>
              <a:t>上述内容是客户需要的核心</a:t>
            </a:r>
            <a:endParaRPr lang="en-US" altLang="zh-CN" dirty="0" smtClean="0"/>
          </a:p>
          <a:p>
            <a:r>
              <a:rPr lang="zh-CN" altLang="en-US" dirty="0"/>
              <a:t>不</a:t>
            </a:r>
            <a:r>
              <a:rPr lang="zh-CN" altLang="en-US" dirty="0" smtClean="0"/>
              <a:t>核心的内容剥离</a:t>
            </a:r>
            <a:endParaRPr lang="en-US" altLang="zh-CN" dirty="0" smtClean="0"/>
          </a:p>
          <a:p>
            <a:r>
              <a:rPr lang="zh-CN" altLang="en-US" dirty="0" smtClean="0"/>
              <a:t>通过技术手段让非核心内容灵活可变</a:t>
            </a:r>
            <a:endParaRPr lang="zh-CN" altLang="en-US" dirty="0"/>
          </a:p>
        </p:txBody>
      </p:sp>
    </p:spTree>
    <p:extLst>
      <p:ext uri="{BB962C8B-B14F-4D97-AF65-F5344CB8AC3E}">
        <p14:creationId xmlns:p14="http://schemas.microsoft.com/office/powerpoint/2010/main" val="35403383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a:stretch/>
        </p:blipFill>
        <p:spPr bwMode="auto">
          <a:xfrm>
            <a:off x="179512" y="1772816"/>
            <a:ext cx="8964488" cy="3898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03766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客户期待的</a:t>
            </a:r>
            <a:endParaRPr lang="zh-CN" altLang="en-US" dirty="0"/>
          </a:p>
        </p:txBody>
      </p:sp>
      <p:pic>
        <p:nvPicPr>
          <p:cNvPr id="5"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a:stretch/>
        </p:blipFill>
        <p:spPr bwMode="auto">
          <a:xfrm>
            <a:off x="1619672" y="2276872"/>
            <a:ext cx="5132979" cy="2053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403648" y="4653136"/>
            <a:ext cx="6048672" cy="369332"/>
          </a:xfrm>
          <a:prstGeom prst="rect">
            <a:avLst/>
          </a:prstGeom>
          <a:noFill/>
        </p:spPr>
        <p:txBody>
          <a:bodyPr wrap="square" rtlCol="0">
            <a:spAutoFit/>
          </a:bodyPr>
          <a:lstStyle/>
          <a:p>
            <a:r>
              <a:rPr lang="zh-CN" altLang="en-US" dirty="0" smtClean="0"/>
              <a:t>简单吧！</a:t>
            </a:r>
            <a:endParaRPr lang="zh-CN" altLang="en-US" dirty="0"/>
          </a:p>
        </p:txBody>
      </p:sp>
    </p:spTree>
    <p:extLst>
      <p:ext uri="{BB962C8B-B14F-4D97-AF65-F5344CB8AC3E}">
        <p14:creationId xmlns:p14="http://schemas.microsoft.com/office/powerpoint/2010/main" val="41868186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简化无止境</a:t>
            </a:r>
            <a:endParaRPr lang="zh-CN" altLang="en-US" dirty="0"/>
          </a:p>
        </p:txBody>
      </p:sp>
      <p:sp>
        <p:nvSpPr>
          <p:cNvPr id="3" name="内容占位符 2"/>
          <p:cNvSpPr>
            <a:spLocks noGrp="1"/>
          </p:cNvSpPr>
          <p:nvPr>
            <p:ph idx="1"/>
          </p:nvPr>
        </p:nvSpPr>
        <p:spPr/>
        <p:txBody>
          <a:bodyPr/>
          <a:lstStyle/>
          <a:p>
            <a:r>
              <a:rPr lang="zh-CN" altLang="en-US" dirty="0" smtClean="0"/>
              <a:t>大部分时候真的就这么多！</a:t>
            </a:r>
            <a:endParaRPr lang="en-US" altLang="zh-CN" dirty="0" smtClean="0"/>
          </a:p>
          <a:p>
            <a:r>
              <a:rPr lang="zh-CN" altLang="en-US" dirty="0" smtClean="0"/>
              <a:t>因为信息散步到各个地方，导致理解困难，而且需要花很多的代价统一。</a:t>
            </a:r>
            <a:endParaRPr lang="en-US" altLang="zh-CN" dirty="0" smtClean="0"/>
          </a:p>
          <a:p>
            <a:r>
              <a:rPr lang="zh-CN" altLang="en-US" dirty="0" smtClean="0"/>
              <a:t>我们这里只要共通在一处定义名称应该是什么样的长度、什么样的格式等等，那么需要客户看到的就是这样！</a:t>
            </a:r>
            <a:endParaRPr lang="en-US" altLang="zh-CN" dirty="0" smtClean="0"/>
          </a:p>
          <a:p>
            <a:endParaRPr lang="zh-CN" altLang="en-US" dirty="0"/>
          </a:p>
        </p:txBody>
      </p:sp>
    </p:spTree>
    <p:extLst>
      <p:ext uri="{BB962C8B-B14F-4D97-AF65-F5344CB8AC3E}">
        <p14:creationId xmlns:p14="http://schemas.microsoft.com/office/powerpoint/2010/main" val="10466979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这里只是一个例子</a:t>
            </a:r>
            <a:endParaRPr lang="zh-CN" altLang="en-US" dirty="0"/>
          </a:p>
        </p:txBody>
      </p:sp>
      <p:sp>
        <p:nvSpPr>
          <p:cNvPr id="3" name="内容占位符 2"/>
          <p:cNvSpPr>
            <a:spLocks noGrp="1"/>
          </p:cNvSpPr>
          <p:nvPr>
            <p:ph idx="1"/>
          </p:nvPr>
        </p:nvSpPr>
        <p:spPr/>
        <p:txBody>
          <a:bodyPr/>
          <a:lstStyle/>
          <a:p>
            <a:r>
              <a:rPr lang="zh-CN" altLang="en-US" dirty="0" smtClean="0"/>
              <a:t>在企业软件开发范围内，有大量的可以利用的规则，但是各种原因我们都没有很好的利用起来</a:t>
            </a: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24007631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数据种类对处理方式的影响</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lstStyle/>
          <a:p>
            <a:r>
              <a:rPr lang="zh-CN" altLang="en-US" dirty="0" smtClean="0"/>
              <a:t>订单数据</a:t>
            </a:r>
            <a:endParaRPr lang="en-US" altLang="zh-CN" dirty="0" smtClean="0"/>
          </a:p>
          <a:p>
            <a:pPr lvl="1"/>
            <a:r>
              <a:rPr lang="zh-CN" altLang="en-US" dirty="0"/>
              <a:t>用</a:t>
            </a:r>
            <a:r>
              <a:rPr lang="zh-CN" altLang="en-US" dirty="0" smtClean="0"/>
              <a:t>到是经常变更</a:t>
            </a:r>
            <a:endParaRPr lang="en-US" altLang="zh-CN" dirty="0" smtClean="0"/>
          </a:p>
          <a:p>
            <a:pPr lvl="1"/>
            <a:r>
              <a:rPr lang="zh-CN" altLang="en-US" dirty="0" smtClean="0"/>
              <a:t>完成后不再变更，极少被使用</a:t>
            </a:r>
            <a:endParaRPr lang="en-US" altLang="zh-CN" dirty="0" smtClean="0"/>
          </a:p>
          <a:p>
            <a:pPr lvl="1"/>
            <a:r>
              <a:rPr lang="zh-CN" altLang="en-US" dirty="0" smtClean="0"/>
              <a:t>数量极大</a:t>
            </a:r>
            <a:endParaRPr lang="en-US" altLang="zh-CN" dirty="0" smtClean="0"/>
          </a:p>
          <a:p>
            <a:r>
              <a:rPr lang="zh-CN" altLang="en-US" dirty="0" smtClean="0"/>
              <a:t>员工数据</a:t>
            </a:r>
            <a:endParaRPr lang="en-US" altLang="zh-CN" dirty="0" smtClean="0"/>
          </a:p>
          <a:p>
            <a:pPr lvl="1"/>
            <a:r>
              <a:rPr lang="zh-CN" altLang="en-US" dirty="0" smtClean="0"/>
              <a:t>一直会用到，极少被变更</a:t>
            </a:r>
            <a:endParaRPr lang="en-US" altLang="zh-CN" dirty="0" smtClean="0"/>
          </a:p>
          <a:p>
            <a:pPr lvl="1"/>
            <a:r>
              <a:rPr lang="zh-CN" altLang="en-US" dirty="0"/>
              <a:t>数量极少</a:t>
            </a:r>
            <a:endParaRPr lang="en-US" altLang="zh-CN" dirty="0" smtClean="0"/>
          </a:p>
          <a:p>
            <a:endParaRPr lang="zh-CN" altLang="en-US" dirty="0"/>
          </a:p>
        </p:txBody>
      </p:sp>
    </p:spTree>
    <p:extLst>
      <p:ext uri="{BB962C8B-B14F-4D97-AF65-F5344CB8AC3E}">
        <p14:creationId xmlns:p14="http://schemas.microsoft.com/office/powerpoint/2010/main" val="22526735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关系种类</a:t>
            </a:r>
            <a:endParaRPr lang="zh-CN" altLang="en-US" dirty="0"/>
          </a:p>
        </p:txBody>
      </p:sp>
      <p:sp>
        <p:nvSpPr>
          <p:cNvPr id="3" name="内容占位符 2"/>
          <p:cNvSpPr>
            <a:spLocks noGrp="1"/>
          </p:cNvSpPr>
          <p:nvPr>
            <p:ph idx="1"/>
          </p:nvPr>
        </p:nvSpPr>
        <p:spPr/>
        <p:txBody>
          <a:bodyPr>
            <a:normAutofit/>
          </a:bodyPr>
          <a:lstStyle/>
          <a:p>
            <a:r>
              <a:rPr lang="zh-CN" altLang="en-US" dirty="0" smtClean="0"/>
              <a:t>订单</a:t>
            </a:r>
            <a:r>
              <a:rPr lang="en-US" altLang="zh-CN" dirty="0" smtClean="0"/>
              <a:t>-</a:t>
            </a:r>
            <a:r>
              <a:rPr lang="zh-CN" altLang="en-US" dirty="0" smtClean="0"/>
              <a:t>订单明细</a:t>
            </a:r>
            <a:endParaRPr lang="en-US" altLang="zh-CN" dirty="0" smtClean="0"/>
          </a:p>
          <a:p>
            <a:pPr lvl="1"/>
            <a:r>
              <a:rPr lang="zh-CN" altLang="en-US" dirty="0"/>
              <a:t>永不</a:t>
            </a:r>
            <a:r>
              <a:rPr lang="zh-CN" altLang="en-US" dirty="0" smtClean="0"/>
              <a:t>会被变更</a:t>
            </a:r>
            <a:endParaRPr lang="en-US" altLang="zh-CN" dirty="0" smtClean="0"/>
          </a:p>
          <a:p>
            <a:pPr lvl="1"/>
            <a:r>
              <a:rPr lang="zh-CN" altLang="en-US" dirty="0" smtClean="0"/>
              <a:t>虽然两张表，但是一个整体</a:t>
            </a:r>
            <a:endParaRPr lang="en-US" altLang="zh-CN" dirty="0" smtClean="0"/>
          </a:p>
          <a:p>
            <a:r>
              <a:rPr lang="zh-CN" altLang="en-US" dirty="0" smtClean="0"/>
              <a:t>人员</a:t>
            </a:r>
            <a:r>
              <a:rPr lang="en-US" altLang="zh-CN" dirty="0" smtClean="0"/>
              <a:t>-</a:t>
            </a:r>
            <a:r>
              <a:rPr lang="zh-CN" altLang="en-US" dirty="0" smtClean="0"/>
              <a:t>组织</a:t>
            </a:r>
            <a:endParaRPr lang="en-US" altLang="zh-CN" dirty="0" smtClean="0"/>
          </a:p>
          <a:p>
            <a:pPr lvl="1"/>
            <a:r>
              <a:rPr lang="zh-CN" altLang="en-US" dirty="0"/>
              <a:t>有时间</a:t>
            </a:r>
            <a:r>
              <a:rPr lang="zh-CN" altLang="en-US" dirty="0" smtClean="0"/>
              <a:t>段</a:t>
            </a:r>
            <a:endParaRPr lang="en-US" altLang="zh-CN" dirty="0" smtClean="0"/>
          </a:p>
          <a:p>
            <a:pPr lvl="1"/>
            <a:r>
              <a:rPr lang="zh-CN" altLang="en-US" dirty="0" smtClean="0"/>
              <a:t>开始结束跟随业务上的动作</a:t>
            </a:r>
            <a:endParaRPr lang="en-US" altLang="zh-CN" dirty="0" smtClean="0"/>
          </a:p>
          <a:p>
            <a:r>
              <a:rPr lang="zh-CN" altLang="en-US" dirty="0" smtClean="0"/>
              <a:t>订单明细</a:t>
            </a:r>
            <a:r>
              <a:rPr lang="en-US" altLang="zh-CN" dirty="0" smtClean="0"/>
              <a:t>-</a:t>
            </a:r>
            <a:r>
              <a:rPr lang="zh-CN" altLang="en-US" dirty="0" smtClean="0"/>
              <a:t>产品</a:t>
            </a:r>
            <a:endParaRPr lang="en-US" altLang="zh-CN" dirty="0" smtClean="0"/>
          </a:p>
          <a:p>
            <a:pPr lvl="1"/>
            <a:r>
              <a:rPr lang="zh-CN" altLang="en-US" dirty="0" smtClean="0"/>
              <a:t>不是一个整体，但也不跟随变化</a:t>
            </a:r>
            <a:endParaRPr lang="en-US" altLang="zh-CN" dirty="0" smtClean="0"/>
          </a:p>
        </p:txBody>
      </p:sp>
    </p:spTree>
    <p:extLst>
      <p:ext uri="{BB962C8B-B14F-4D97-AF65-F5344CB8AC3E}">
        <p14:creationId xmlns:p14="http://schemas.microsoft.com/office/powerpoint/2010/main" val="2628668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合理利用规则</a:t>
            </a:r>
            <a:endParaRPr lang="zh-CN" altLang="en-US" dirty="0"/>
          </a:p>
        </p:txBody>
      </p:sp>
      <p:sp>
        <p:nvSpPr>
          <p:cNvPr id="3" name="内容占位符 2"/>
          <p:cNvSpPr>
            <a:spLocks noGrp="1"/>
          </p:cNvSpPr>
          <p:nvPr>
            <p:ph idx="1"/>
          </p:nvPr>
        </p:nvSpPr>
        <p:spPr/>
        <p:txBody>
          <a:bodyPr/>
          <a:lstStyle/>
          <a:p>
            <a:r>
              <a:rPr lang="zh-CN" altLang="en-US" dirty="0" smtClean="0"/>
              <a:t>通过类似的深入研究，结合十数年的项目实施经验，我们创建了一个全新的开发方式</a:t>
            </a:r>
            <a:endParaRPr lang="zh-CN" altLang="en-US" dirty="0"/>
          </a:p>
        </p:txBody>
      </p:sp>
    </p:spTree>
    <p:extLst>
      <p:ext uri="{BB962C8B-B14F-4D97-AF65-F5344CB8AC3E}">
        <p14:creationId xmlns:p14="http://schemas.microsoft.com/office/powerpoint/2010/main" val="41408159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我们提供了</a:t>
            </a:r>
            <a:endParaRPr lang="zh-CN" altLang="en-US" dirty="0"/>
          </a:p>
        </p:txBody>
      </p:sp>
      <p:sp>
        <p:nvSpPr>
          <p:cNvPr id="7" name="文本占位符 6"/>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89658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开发周期长</a:t>
            </a:r>
            <a:endParaRPr lang="zh-CN" altLang="en-US" dirty="0"/>
          </a:p>
        </p:txBody>
      </p:sp>
      <p:sp>
        <p:nvSpPr>
          <p:cNvPr id="3" name="内容占位符 2"/>
          <p:cNvSpPr>
            <a:spLocks noGrp="1"/>
          </p:cNvSpPr>
          <p:nvPr>
            <p:ph idx="1"/>
          </p:nvPr>
        </p:nvSpPr>
        <p:spPr/>
        <p:txBody>
          <a:bodyPr/>
          <a:lstStyle/>
          <a:p>
            <a:r>
              <a:rPr lang="zh-CN" altLang="en-US" dirty="0" smtClean="0"/>
              <a:t>从构思项目到项目实际上线典型</a:t>
            </a:r>
            <a:r>
              <a:rPr lang="en-US" altLang="zh-CN" dirty="0" smtClean="0"/>
              <a:t>1</a:t>
            </a:r>
            <a:r>
              <a:rPr lang="zh-CN" altLang="en-US" dirty="0" smtClean="0"/>
              <a:t>年</a:t>
            </a:r>
            <a:endParaRPr lang="en-US" altLang="zh-CN" dirty="0" smtClean="0"/>
          </a:p>
          <a:p>
            <a:r>
              <a:rPr lang="en-US" altLang="zh-CN" dirty="0" smtClean="0"/>
              <a:t>1</a:t>
            </a:r>
            <a:r>
              <a:rPr lang="zh-CN" altLang="en-US" dirty="0"/>
              <a:t>年</a:t>
            </a:r>
            <a:r>
              <a:rPr lang="zh-CN" altLang="en-US" dirty="0" smtClean="0"/>
              <a:t>中商业环境可能有很大变化，当初构思的内容可能很多已经不合时宜</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835800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smtClean="0"/>
              <a:t>什么是我们编写的程序中与我们使用的平台，使用的语言，使用的开发环境甚至个人偏好完全不管的东西！</a:t>
            </a:r>
            <a:endParaRPr lang="zh-CN" altLang="en-US" dirty="0"/>
          </a:p>
        </p:txBody>
      </p:sp>
    </p:spTree>
    <p:extLst>
      <p:ext uri="{BB962C8B-B14F-4D97-AF65-F5344CB8AC3E}">
        <p14:creationId xmlns:p14="http://schemas.microsoft.com/office/powerpoint/2010/main" val="26138264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一个新的业务特定领域语言</a:t>
            </a:r>
            <a:endParaRPr lang="en-US" altLang="zh-CN" dirty="0" smtClean="0"/>
          </a:p>
        </p:txBody>
      </p:sp>
      <p:sp>
        <p:nvSpPr>
          <p:cNvPr id="3" name="内容占位符 2"/>
          <p:cNvSpPr>
            <a:spLocks noGrp="1"/>
          </p:cNvSpPr>
          <p:nvPr>
            <p:ph idx="1"/>
          </p:nvPr>
        </p:nvSpPr>
        <p:spPr/>
        <p:txBody>
          <a:bodyPr/>
          <a:lstStyle/>
          <a:p>
            <a:r>
              <a:rPr lang="zh-CN" altLang="en-US" dirty="0" smtClean="0"/>
              <a:t>客户看得懂</a:t>
            </a:r>
            <a:endParaRPr lang="en-US" altLang="zh-CN" dirty="0" smtClean="0"/>
          </a:p>
          <a:p>
            <a:pPr lvl="1"/>
            <a:r>
              <a:rPr lang="zh-CN" altLang="en-US" dirty="0" smtClean="0"/>
              <a:t>以客户看得懂的格式提供基本设计作为沟通基础</a:t>
            </a:r>
            <a:endParaRPr lang="en-US" altLang="zh-CN" dirty="0" smtClean="0"/>
          </a:p>
          <a:p>
            <a:r>
              <a:rPr lang="zh-CN" altLang="en-US" dirty="0" smtClean="0"/>
              <a:t>顾问可编写</a:t>
            </a:r>
            <a:endParaRPr lang="en-US" altLang="zh-CN" dirty="0" smtClean="0"/>
          </a:p>
          <a:p>
            <a:r>
              <a:rPr lang="zh-CN" altLang="en-US" dirty="0" smtClean="0"/>
              <a:t>引擎可执行</a:t>
            </a:r>
            <a:endParaRPr lang="en-US" altLang="zh-CN" dirty="0" smtClean="0"/>
          </a:p>
          <a:p>
            <a:endParaRPr lang="en-US" altLang="zh-CN" dirty="0"/>
          </a:p>
          <a:p>
            <a:endParaRPr lang="en-US" altLang="zh-CN" dirty="0" smtClean="0"/>
          </a:p>
          <a:p>
            <a:r>
              <a:rPr lang="zh-CN" altLang="en-US" dirty="0"/>
              <a:t>超</a:t>
            </a:r>
            <a:r>
              <a:rPr lang="zh-CN" altLang="en-US" dirty="0" smtClean="0"/>
              <a:t>强类型的业务特定领域语言</a:t>
            </a:r>
            <a:endParaRPr lang="en-US" altLang="zh-CN" dirty="0" smtClean="0"/>
          </a:p>
        </p:txBody>
      </p:sp>
    </p:spTree>
    <p:extLst>
      <p:ext uri="{BB962C8B-B14F-4D97-AF65-F5344CB8AC3E}">
        <p14:creationId xmlns:p14="http://schemas.microsoft.com/office/powerpoint/2010/main" val="15227710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特别</a:t>
            </a:r>
            <a:endParaRPr lang="zh-CN" altLang="en-US" dirty="0"/>
          </a:p>
        </p:txBody>
      </p:sp>
      <p:sp>
        <p:nvSpPr>
          <p:cNvPr id="3" name="内容占位符 2"/>
          <p:cNvSpPr>
            <a:spLocks noGrp="1"/>
          </p:cNvSpPr>
          <p:nvPr>
            <p:ph idx="1"/>
          </p:nvPr>
        </p:nvSpPr>
        <p:spPr/>
        <p:txBody>
          <a:bodyPr/>
          <a:lstStyle/>
          <a:p>
            <a:r>
              <a:rPr lang="zh-CN" altLang="en-US" dirty="0" smtClean="0"/>
              <a:t>非图形化</a:t>
            </a:r>
            <a:endParaRPr lang="en-US" altLang="zh-CN" dirty="0" smtClean="0"/>
          </a:p>
          <a:p>
            <a:pPr lvl="1"/>
            <a:r>
              <a:rPr lang="zh-CN" altLang="en-US" dirty="0" smtClean="0"/>
              <a:t>比较难以清除描述业务逻辑，编辑处理不便</a:t>
            </a:r>
            <a:endParaRPr lang="en-US" altLang="zh-CN" dirty="0" smtClean="0"/>
          </a:p>
          <a:p>
            <a:pPr lvl="1"/>
            <a:r>
              <a:rPr lang="zh-CN" altLang="en-US" dirty="0" smtClean="0"/>
              <a:t>引擎比较难以处理</a:t>
            </a:r>
            <a:endParaRPr lang="en-US" altLang="zh-CN" dirty="0" smtClean="0"/>
          </a:p>
          <a:p>
            <a:pPr lvl="1"/>
            <a:r>
              <a:rPr lang="zh-CN" altLang="en-US" dirty="0" smtClean="0"/>
              <a:t>图形化可由引擎自动生成</a:t>
            </a:r>
            <a:endParaRPr lang="en-US" altLang="zh-CN" dirty="0" smtClean="0"/>
          </a:p>
          <a:p>
            <a:r>
              <a:rPr lang="zh-CN" altLang="en-US" dirty="0" smtClean="0"/>
              <a:t>不苛求用户可编辑</a:t>
            </a:r>
            <a:endParaRPr lang="en-US" altLang="zh-CN" dirty="0" smtClean="0"/>
          </a:p>
          <a:p>
            <a:pPr lvl="1"/>
            <a:r>
              <a:rPr lang="zh-CN" altLang="en-US" dirty="0" smtClean="0"/>
              <a:t>用户可以看懂，能够确认，能够作为讨论的基础</a:t>
            </a: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37942175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从客户到顾问到开发人员同一种语言沟通</a:t>
            </a:r>
            <a:endParaRPr lang="en-US" altLang="zh-CN" dirty="0" smtClean="0"/>
          </a:p>
          <a:p>
            <a:r>
              <a:rPr lang="zh-CN" altLang="en-US" dirty="0" smtClean="0"/>
              <a:t>任何信息只会记述在一个地方</a:t>
            </a:r>
            <a:endParaRPr lang="en-US" altLang="zh-CN" dirty="0" smtClean="0"/>
          </a:p>
          <a:p>
            <a:r>
              <a:rPr lang="zh-CN" altLang="en-US" dirty="0" smtClean="0"/>
              <a:t>所有重要相关信息都汇集在一个地方</a:t>
            </a:r>
            <a:endParaRPr lang="en-US" altLang="zh-CN" dirty="0" smtClean="0"/>
          </a:p>
          <a:p>
            <a:endParaRPr lang="en-US" altLang="zh-CN" dirty="0"/>
          </a:p>
          <a:p>
            <a:r>
              <a:rPr lang="zh-CN" altLang="en-US" dirty="0" smtClean="0"/>
              <a:t>开发快</a:t>
            </a:r>
            <a:endParaRPr lang="en-US" altLang="zh-CN" dirty="0" smtClean="0"/>
          </a:p>
          <a:p>
            <a:r>
              <a:rPr lang="zh-CN" altLang="en-US" dirty="0" smtClean="0"/>
              <a:t>理解偏差小</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7305173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怎样最好的使用！</a:t>
            </a:r>
            <a:endParaRPr lang="zh-CN" altLang="en-US" dirty="0"/>
          </a:p>
        </p:txBody>
      </p:sp>
      <p:sp>
        <p:nvSpPr>
          <p:cNvPr id="3" name="内容占位符 2"/>
          <p:cNvSpPr>
            <a:spLocks noGrp="1"/>
          </p:cNvSpPr>
          <p:nvPr>
            <p:ph idx="1"/>
          </p:nvPr>
        </p:nvSpPr>
        <p:spPr/>
        <p:txBody>
          <a:bodyPr/>
          <a:lstStyle/>
          <a:p>
            <a:r>
              <a:rPr lang="zh-CN" altLang="en-US" dirty="0" smtClean="0"/>
              <a:t>更易读</a:t>
            </a:r>
            <a:endParaRPr lang="en-US" altLang="zh-CN" dirty="0" smtClean="0"/>
          </a:p>
          <a:p>
            <a:r>
              <a:rPr lang="zh-CN" altLang="en-US" dirty="0" smtClean="0"/>
              <a:t>可以改起来试试看</a:t>
            </a:r>
            <a:endParaRPr lang="en-US" altLang="zh-CN" dirty="0" smtClean="0"/>
          </a:p>
          <a:p>
            <a:r>
              <a:rPr lang="zh-CN" altLang="en-US" dirty="0" smtClean="0"/>
              <a:t>知道我任何时候改了什么</a:t>
            </a:r>
            <a:endParaRPr lang="en-US" altLang="zh-CN" dirty="0" smtClean="0"/>
          </a:p>
          <a:p>
            <a:r>
              <a:rPr lang="zh-CN" altLang="en-US" dirty="0"/>
              <a:t>试</a:t>
            </a:r>
            <a:r>
              <a:rPr lang="zh-CN" altLang="en-US" dirty="0" smtClean="0"/>
              <a:t>的好了能够直接发布</a:t>
            </a:r>
            <a:endParaRPr lang="en-US" altLang="zh-CN" dirty="0" smtClean="0"/>
          </a:p>
          <a:p>
            <a:endParaRPr lang="en-US" altLang="zh-CN" dirty="0"/>
          </a:p>
          <a:p>
            <a:r>
              <a:rPr lang="zh-CN" altLang="en-US" dirty="0" smtClean="0"/>
              <a:t>我喜欢红色的输入框</a:t>
            </a:r>
            <a:r>
              <a:rPr lang="en-US" altLang="zh-CN" dirty="0" smtClean="0"/>
              <a:t>---</a:t>
            </a:r>
          </a:p>
          <a:p>
            <a:endParaRPr lang="zh-CN" altLang="en-US" dirty="0"/>
          </a:p>
        </p:txBody>
      </p:sp>
    </p:spTree>
    <p:extLst>
      <p:ext uri="{BB962C8B-B14F-4D97-AF65-F5344CB8AC3E}">
        <p14:creationId xmlns:p14="http://schemas.microsoft.com/office/powerpoint/2010/main" val="3990723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一个开发执行引擎</a:t>
            </a:r>
            <a:endParaRPr lang="zh-CN" altLang="en-US" dirty="0"/>
          </a:p>
        </p:txBody>
      </p:sp>
      <p:sp>
        <p:nvSpPr>
          <p:cNvPr id="3" name="内容占位符 2"/>
          <p:cNvSpPr>
            <a:spLocks noGrp="1"/>
          </p:cNvSpPr>
          <p:nvPr>
            <p:ph idx="1"/>
          </p:nvPr>
        </p:nvSpPr>
        <p:spPr/>
        <p:txBody>
          <a:bodyPr>
            <a:normAutofit/>
          </a:bodyPr>
          <a:lstStyle/>
          <a:p>
            <a:r>
              <a:rPr lang="zh-CN" altLang="en-US" dirty="0" smtClean="0"/>
              <a:t>前述语言可直接在引擎上执行，形成可以使用的程序</a:t>
            </a:r>
            <a:endParaRPr lang="en-US" altLang="zh-CN" dirty="0" smtClean="0"/>
          </a:p>
          <a:p>
            <a:r>
              <a:rPr lang="zh-CN" altLang="en-US" dirty="0" smtClean="0"/>
              <a:t>可以即时编辑生成，不断迭代，直到满意为止</a:t>
            </a:r>
            <a:endParaRPr lang="en-US" altLang="zh-CN" dirty="0" smtClean="0"/>
          </a:p>
          <a:p>
            <a:r>
              <a:rPr lang="zh-CN" altLang="en-US" dirty="0" smtClean="0"/>
              <a:t>任何真正业务逻辑之外的内容都由平台处理</a:t>
            </a:r>
            <a:endParaRPr lang="en-US" altLang="zh-CN" dirty="0" smtClean="0"/>
          </a:p>
          <a:p>
            <a:r>
              <a:rPr lang="zh-CN" altLang="en-US" dirty="0" smtClean="0"/>
              <a:t>个人偏好可直接设定</a:t>
            </a:r>
            <a:endParaRPr lang="en-US" altLang="zh-CN" dirty="0" smtClean="0"/>
          </a:p>
          <a:p>
            <a:pPr lvl="1"/>
            <a:r>
              <a:rPr lang="zh-CN" altLang="en-US" dirty="0" smtClean="0"/>
              <a:t>布局、输入方式选择、隐藏显示、检索条件等</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6360580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我们还需对应多平台挑战</a:t>
            </a:r>
            <a:endParaRPr lang="zh-CN" altLang="en-US" dirty="0"/>
          </a:p>
        </p:txBody>
      </p:sp>
      <p:sp>
        <p:nvSpPr>
          <p:cNvPr id="3" name="内容占位符 2"/>
          <p:cNvSpPr>
            <a:spLocks noGrp="1"/>
          </p:cNvSpPr>
          <p:nvPr>
            <p:ph idx="1"/>
          </p:nvPr>
        </p:nvSpPr>
        <p:spPr/>
        <p:txBody>
          <a:bodyPr/>
          <a:lstStyle/>
          <a:p>
            <a:r>
              <a:rPr lang="zh-CN" altLang="en-US" dirty="0" smtClean="0"/>
              <a:t>昨天</a:t>
            </a:r>
            <a:endParaRPr lang="en-US" altLang="zh-CN" dirty="0" smtClean="0"/>
          </a:p>
          <a:p>
            <a:pPr lvl="1"/>
            <a:r>
              <a:rPr lang="en-US" altLang="zh-CN" dirty="0" smtClean="0"/>
              <a:t>PC</a:t>
            </a:r>
            <a:r>
              <a:rPr lang="zh-CN" altLang="en-US" dirty="0" smtClean="0"/>
              <a:t>浏览器、</a:t>
            </a:r>
            <a:r>
              <a:rPr lang="en-US" altLang="zh-CN" dirty="0" smtClean="0"/>
              <a:t>Flex</a:t>
            </a:r>
          </a:p>
          <a:p>
            <a:r>
              <a:rPr lang="zh-CN" altLang="en-US" dirty="0" smtClean="0"/>
              <a:t>今天</a:t>
            </a:r>
            <a:endParaRPr lang="en-US" altLang="zh-CN" dirty="0" smtClean="0"/>
          </a:p>
          <a:p>
            <a:pPr lvl="1"/>
            <a:r>
              <a:rPr lang="en-US" altLang="zh-CN" dirty="0" smtClean="0"/>
              <a:t>iPhone</a:t>
            </a:r>
            <a:r>
              <a:rPr lang="zh-CN" altLang="en-US" dirty="0" smtClean="0"/>
              <a:t>、</a:t>
            </a:r>
            <a:r>
              <a:rPr lang="en-US" altLang="zh-CN" dirty="0" smtClean="0"/>
              <a:t>Android</a:t>
            </a:r>
            <a:r>
              <a:rPr lang="zh-CN" altLang="en-US" dirty="0" smtClean="0"/>
              <a:t>、</a:t>
            </a:r>
            <a:r>
              <a:rPr lang="en-US" altLang="zh-CN" dirty="0" err="1" smtClean="0"/>
              <a:t>iPad</a:t>
            </a:r>
            <a:endParaRPr lang="en-US" altLang="zh-CN" dirty="0" smtClean="0"/>
          </a:p>
          <a:p>
            <a:r>
              <a:rPr lang="zh-CN" altLang="en-US" dirty="0" smtClean="0"/>
              <a:t>明天</a:t>
            </a:r>
            <a:endParaRPr lang="en-US" altLang="zh-CN" dirty="0" smtClean="0"/>
          </a:p>
          <a:p>
            <a:pPr lvl="1"/>
            <a:r>
              <a:rPr lang="zh-CN" altLang="en-US" dirty="0" smtClean="0"/>
              <a:t>谁知道呢？</a:t>
            </a:r>
            <a:endParaRPr lang="zh-CN" altLang="en-US" dirty="0"/>
          </a:p>
        </p:txBody>
      </p:sp>
    </p:spTree>
    <p:extLst>
      <p:ext uri="{BB962C8B-B14F-4D97-AF65-F5344CB8AC3E}">
        <p14:creationId xmlns:p14="http://schemas.microsoft.com/office/powerpoint/2010/main" val="17878533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多客户端运行引擎</a:t>
            </a:r>
            <a:endParaRPr lang="zh-CN" altLang="en-US" dirty="0"/>
          </a:p>
        </p:txBody>
      </p:sp>
      <p:sp>
        <p:nvSpPr>
          <p:cNvPr id="3" name="内容占位符 2"/>
          <p:cNvSpPr>
            <a:spLocks noGrp="1"/>
          </p:cNvSpPr>
          <p:nvPr>
            <p:ph idx="1"/>
          </p:nvPr>
        </p:nvSpPr>
        <p:spPr/>
        <p:txBody>
          <a:bodyPr>
            <a:normAutofit/>
          </a:bodyPr>
          <a:lstStyle/>
          <a:p>
            <a:r>
              <a:rPr lang="zh-CN" altLang="en-US" dirty="0" smtClean="0"/>
              <a:t>多格式多平台运行引擎</a:t>
            </a:r>
            <a:endParaRPr lang="en-US" altLang="zh-CN" dirty="0" smtClean="0"/>
          </a:p>
          <a:p>
            <a:r>
              <a:rPr lang="en-US" altLang="zh-CN" dirty="0" smtClean="0"/>
              <a:t>Web</a:t>
            </a:r>
            <a:r>
              <a:rPr lang="zh-CN" altLang="en-US" dirty="0" smtClean="0"/>
              <a:t>系</a:t>
            </a:r>
            <a:endParaRPr lang="en-US" altLang="zh-CN" dirty="0" smtClean="0"/>
          </a:p>
          <a:p>
            <a:pPr lvl="1"/>
            <a:r>
              <a:rPr lang="zh-CN" altLang="en-US" dirty="0" smtClean="0"/>
              <a:t>电脑</a:t>
            </a:r>
            <a:endParaRPr lang="en-US" altLang="zh-CN" dirty="0" smtClean="0"/>
          </a:p>
          <a:p>
            <a:pPr lvl="1"/>
            <a:r>
              <a:rPr lang="en-US" altLang="zh-CN" dirty="0" err="1" smtClean="0"/>
              <a:t>iPad</a:t>
            </a:r>
            <a:endParaRPr lang="en-US" altLang="zh-CN" dirty="0" smtClean="0"/>
          </a:p>
          <a:p>
            <a:pPr lvl="1"/>
            <a:r>
              <a:rPr lang="zh-CN" altLang="en-US" dirty="0"/>
              <a:t>智能</a:t>
            </a:r>
            <a:r>
              <a:rPr lang="zh-CN" altLang="en-US" dirty="0" smtClean="0"/>
              <a:t>手机</a:t>
            </a:r>
            <a:endParaRPr lang="en-US" altLang="zh-CN" dirty="0" smtClean="0"/>
          </a:p>
          <a:p>
            <a:r>
              <a:rPr lang="en-US" altLang="zh-CN" dirty="0"/>
              <a:t>Flex</a:t>
            </a:r>
            <a:endParaRPr lang="en-US" altLang="zh-CN" dirty="0" smtClean="0"/>
          </a:p>
          <a:p>
            <a:r>
              <a:rPr lang="zh-CN" altLang="en-US" dirty="0"/>
              <a:t>智能</a:t>
            </a:r>
            <a:r>
              <a:rPr lang="zh-CN" altLang="en-US" dirty="0" smtClean="0"/>
              <a:t>手机本地程序</a:t>
            </a:r>
            <a:endParaRPr lang="en-US" altLang="zh-CN" dirty="0" smtClean="0"/>
          </a:p>
          <a:p>
            <a:r>
              <a:rPr lang="zh-CN" altLang="en-US" dirty="0" smtClean="0"/>
              <a:t>桌面本地程序</a:t>
            </a:r>
            <a:endParaRPr lang="en-US" altLang="zh-CN" dirty="0" smtClean="0"/>
          </a:p>
          <a:p>
            <a:endParaRPr lang="zh-CN" altLang="en-US" dirty="0"/>
          </a:p>
        </p:txBody>
      </p:sp>
    </p:spTree>
    <p:extLst>
      <p:ext uri="{BB962C8B-B14F-4D97-AF65-F5344CB8AC3E}">
        <p14:creationId xmlns:p14="http://schemas.microsoft.com/office/powerpoint/2010/main" val="32248876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最重要的</a:t>
            </a:r>
            <a:endParaRPr lang="zh-CN" altLang="en-US" dirty="0"/>
          </a:p>
        </p:txBody>
      </p:sp>
      <p:sp>
        <p:nvSpPr>
          <p:cNvPr id="3" name="内容占位符 2"/>
          <p:cNvSpPr>
            <a:spLocks noGrp="1"/>
          </p:cNvSpPr>
          <p:nvPr>
            <p:ph idx="1"/>
          </p:nvPr>
        </p:nvSpPr>
        <p:spPr/>
        <p:txBody>
          <a:bodyPr/>
          <a:lstStyle/>
          <a:p>
            <a:r>
              <a:rPr lang="zh-CN" altLang="en-US" dirty="0" smtClean="0"/>
              <a:t>你不需要为此另外花钱！</a:t>
            </a:r>
            <a:endParaRPr lang="zh-CN" altLang="en-US" dirty="0"/>
          </a:p>
        </p:txBody>
      </p:sp>
    </p:spTree>
    <p:extLst>
      <p:ext uri="{BB962C8B-B14F-4D97-AF65-F5344CB8AC3E}">
        <p14:creationId xmlns:p14="http://schemas.microsoft.com/office/powerpoint/2010/main" val="10500802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服务器呢？</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76434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开发代价高</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业务确定过程中需要各种相关文档</a:t>
            </a:r>
            <a:endParaRPr lang="en-US" altLang="zh-CN" dirty="0" smtClean="0"/>
          </a:p>
          <a:p>
            <a:pPr lvl="1"/>
            <a:r>
              <a:rPr lang="zh-CN" altLang="en-US" dirty="0" smtClean="0"/>
              <a:t>概要设计书、基本设计、详细设计</a:t>
            </a:r>
            <a:r>
              <a:rPr lang="en-US" altLang="zh-CN" dirty="0" smtClean="0"/>
              <a:t>------</a:t>
            </a:r>
          </a:p>
          <a:p>
            <a:r>
              <a:rPr lang="zh-CN" altLang="en-US" dirty="0" smtClean="0"/>
              <a:t>开发过程需要处理大量非实际业务功能</a:t>
            </a:r>
            <a:endParaRPr lang="en-US" altLang="zh-CN" dirty="0" smtClean="0"/>
          </a:p>
          <a:p>
            <a:pPr lvl="1"/>
            <a:r>
              <a:rPr lang="en-US" altLang="zh-CN" dirty="0" smtClean="0"/>
              <a:t>Db</a:t>
            </a:r>
            <a:r>
              <a:rPr lang="zh-CN" altLang="en-US" dirty="0" smtClean="0"/>
              <a:t>异常、画面布局细节、各控件表现具体逻辑、编码风格等等</a:t>
            </a:r>
            <a:endParaRPr lang="en-US" altLang="zh-CN" dirty="0" smtClean="0"/>
          </a:p>
          <a:p>
            <a:r>
              <a:rPr lang="zh-CN" altLang="en-US" dirty="0" smtClean="0"/>
              <a:t>因为这些无关业务逻辑，但在传统开发过程中为了业务逻辑的正确实现而不得不做的事情浪费了大量的经历，导致开发代价极度膨胀</a:t>
            </a:r>
            <a:endParaRPr lang="en-US" altLang="zh-CN" dirty="0" smtClean="0"/>
          </a:p>
          <a:p>
            <a:r>
              <a:rPr lang="zh-CN" altLang="en-US" dirty="0"/>
              <a:t>障</a:t>
            </a:r>
            <a:r>
              <a:rPr lang="zh-CN" altLang="en-US" dirty="0" smtClean="0"/>
              <a:t>害多、测试成本高</a:t>
            </a:r>
            <a:endParaRPr lang="zh-CN" altLang="en-US" dirty="0"/>
          </a:p>
        </p:txBody>
      </p:sp>
    </p:spTree>
    <p:extLst>
      <p:ext uri="{BB962C8B-B14F-4D97-AF65-F5344CB8AC3E}">
        <p14:creationId xmlns:p14="http://schemas.microsoft.com/office/powerpoint/2010/main" val="2731394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如果你是一家小公司！</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这一切都在两个手机大小的盒子里！</a:t>
            </a:r>
            <a:endParaRPr lang="en-US" altLang="zh-CN" dirty="0" smtClean="0"/>
          </a:p>
          <a:p>
            <a:r>
              <a:rPr lang="zh-CN" altLang="en-US" dirty="0" smtClean="0"/>
              <a:t>可以支持</a:t>
            </a:r>
            <a:r>
              <a:rPr lang="en-US" altLang="zh-CN" dirty="0" smtClean="0"/>
              <a:t>200</a:t>
            </a:r>
            <a:r>
              <a:rPr lang="zh-CN" altLang="en-US" dirty="0" smtClean="0"/>
              <a:t>人哦！</a:t>
            </a:r>
            <a:endParaRPr lang="en-US" altLang="zh-CN" dirty="0" smtClean="0"/>
          </a:p>
          <a:p>
            <a:endParaRPr lang="en-US" altLang="zh-CN" dirty="0"/>
          </a:p>
          <a:p>
            <a:r>
              <a:rPr lang="zh-CN" altLang="en-US" dirty="0" smtClean="0"/>
              <a:t>通过清除所有不需要的功能</a:t>
            </a:r>
            <a:endParaRPr lang="en-US" altLang="zh-CN" dirty="0" smtClean="0"/>
          </a:p>
          <a:p>
            <a:r>
              <a:rPr lang="zh-CN" altLang="en-US" dirty="0" smtClean="0"/>
              <a:t>我们把一切都放进了这么大的一个盒子里</a:t>
            </a:r>
            <a:endParaRPr lang="en-US" altLang="zh-CN" dirty="0" smtClean="0"/>
          </a:p>
          <a:p>
            <a:r>
              <a:rPr lang="zh-CN" altLang="en-US" dirty="0" smtClean="0"/>
              <a:t>没有病毒</a:t>
            </a:r>
            <a:endParaRPr lang="en-US" altLang="zh-CN" dirty="0" smtClean="0"/>
          </a:p>
          <a:p>
            <a:r>
              <a:rPr lang="zh-CN" altLang="en-US" dirty="0" smtClean="0"/>
              <a:t>不怕断电</a:t>
            </a:r>
            <a:endParaRPr lang="en-US" altLang="zh-CN" dirty="0" smtClean="0"/>
          </a:p>
          <a:p>
            <a:r>
              <a:rPr lang="zh-CN" altLang="en-US" dirty="0" smtClean="0"/>
              <a:t>轻松备份</a:t>
            </a:r>
            <a:endParaRPr lang="en-US" altLang="zh-CN" dirty="0" smtClean="0"/>
          </a:p>
          <a:p>
            <a:r>
              <a:rPr lang="zh-CN" altLang="en-US" dirty="0" smtClean="0"/>
              <a:t>还有热备份哦！</a:t>
            </a:r>
            <a:endParaRPr lang="zh-CN" altLang="en-US" dirty="0"/>
          </a:p>
        </p:txBody>
      </p:sp>
    </p:spTree>
    <p:extLst>
      <p:ext uri="{BB962C8B-B14F-4D97-AF65-F5344CB8AC3E}">
        <p14:creationId xmlns:p14="http://schemas.microsoft.com/office/powerpoint/2010/main" val="41872169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如果你这也不想管理</a:t>
            </a:r>
            <a:endParaRPr lang="zh-CN" altLang="en-US" dirty="0"/>
          </a:p>
        </p:txBody>
      </p:sp>
      <p:sp>
        <p:nvSpPr>
          <p:cNvPr id="3" name="内容占位符 2"/>
          <p:cNvSpPr>
            <a:spLocks noGrp="1"/>
          </p:cNvSpPr>
          <p:nvPr>
            <p:ph idx="1"/>
          </p:nvPr>
        </p:nvSpPr>
        <p:spPr/>
        <p:txBody>
          <a:bodyPr/>
          <a:lstStyle/>
          <a:p>
            <a:r>
              <a:rPr lang="en-US" altLang="zh-CN" dirty="0" smtClean="0"/>
              <a:t>Cloud</a:t>
            </a:r>
          </a:p>
          <a:p>
            <a:r>
              <a:rPr lang="zh-CN" altLang="en-US" dirty="0" smtClean="0"/>
              <a:t>一切都在这里！</a:t>
            </a:r>
            <a:endParaRPr lang="en-US" altLang="zh-CN" dirty="0" smtClean="0"/>
          </a:p>
          <a:p>
            <a:r>
              <a:rPr lang="zh-CN" altLang="en-US" dirty="0"/>
              <a:t>输入</a:t>
            </a:r>
            <a:r>
              <a:rPr lang="zh-CN" altLang="en-US" dirty="0" smtClean="0"/>
              <a:t>地址就可以了！</a:t>
            </a:r>
            <a:endParaRPr lang="en-US" altLang="zh-CN" dirty="0" smtClean="0"/>
          </a:p>
          <a:p>
            <a:endParaRPr lang="zh-CN" altLang="en-US" dirty="0"/>
          </a:p>
        </p:txBody>
      </p:sp>
    </p:spTree>
    <p:extLst>
      <p:ext uri="{BB962C8B-B14F-4D97-AF65-F5344CB8AC3E}">
        <p14:creationId xmlns:p14="http://schemas.microsoft.com/office/powerpoint/2010/main" val="1716502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我们公司比较传统</a:t>
            </a:r>
            <a:endParaRPr lang="zh-CN" altLang="en-US" dirty="0"/>
          </a:p>
        </p:txBody>
      </p:sp>
      <p:sp>
        <p:nvSpPr>
          <p:cNvPr id="3" name="内容占位符 2"/>
          <p:cNvSpPr>
            <a:spLocks noGrp="1"/>
          </p:cNvSpPr>
          <p:nvPr>
            <p:ph idx="1"/>
          </p:nvPr>
        </p:nvSpPr>
        <p:spPr/>
        <p:txBody>
          <a:bodyPr/>
          <a:lstStyle/>
          <a:p>
            <a:r>
              <a:rPr lang="zh-CN" altLang="en-US" dirty="0" smtClean="0"/>
              <a:t>没问题</a:t>
            </a:r>
            <a:endParaRPr lang="en-US" altLang="zh-CN" dirty="0" smtClean="0"/>
          </a:p>
          <a:p>
            <a:r>
              <a:rPr lang="zh-CN" altLang="en-US" dirty="0" smtClean="0"/>
              <a:t>我们支持所有主流的构建方式</a:t>
            </a:r>
            <a:endParaRPr lang="en-US" altLang="zh-CN" dirty="0" smtClean="0"/>
          </a:p>
          <a:p>
            <a:pPr lvl="1"/>
            <a:r>
              <a:rPr lang="en-US" altLang="zh-CN" dirty="0" smtClean="0"/>
              <a:t>LAMP OK</a:t>
            </a:r>
          </a:p>
          <a:p>
            <a:pPr lvl="1"/>
            <a:r>
              <a:rPr lang="en-US" altLang="zh-CN" dirty="0" smtClean="0"/>
              <a:t>J2EE OK</a:t>
            </a:r>
          </a:p>
          <a:p>
            <a:r>
              <a:rPr lang="zh-CN" altLang="en-US" dirty="0" smtClean="0"/>
              <a:t>我们支持所有主流的数据库</a:t>
            </a:r>
            <a:endParaRPr lang="en-US" altLang="zh-CN" dirty="0" smtClean="0"/>
          </a:p>
          <a:p>
            <a:pPr lvl="1"/>
            <a:r>
              <a:rPr lang="en-US" altLang="zh-CN" dirty="0" smtClean="0"/>
              <a:t>RDBMS OK</a:t>
            </a:r>
          </a:p>
          <a:p>
            <a:pPr lvl="1"/>
            <a:r>
              <a:rPr lang="en-US" altLang="zh-CN" dirty="0" err="1" smtClean="0"/>
              <a:t>NoSql</a:t>
            </a:r>
            <a:r>
              <a:rPr lang="en-US" altLang="zh-CN" dirty="0" smtClean="0"/>
              <a:t> OK</a:t>
            </a:r>
          </a:p>
          <a:p>
            <a:endParaRPr lang="zh-CN" altLang="en-US" dirty="0"/>
          </a:p>
        </p:txBody>
      </p:sp>
    </p:spTree>
    <p:extLst>
      <p:ext uri="{BB962C8B-B14F-4D97-AF65-F5344CB8AC3E}">
        <p14:creationId xmlns:p14="http://schemas.microsoft.com/office/powerpoint/2010/main" val="21414849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多服务方式</a:t>
            </a:r>
            <a:endParaRPr lang="zh-CN" altLang="en-US" dirty="0"/>
          </a:p>
        </p:txBody>
      </p:sp>
      <p:sp>
        <p:nvSpPr>
          <p:cNvPr id="3" name="内容占位符 2"/>
          <p:cNvSpPr>
            <a:spLocks noGrp="1"/>
          </p:cNvSpPr>
          <p:nvPr>
            <p:ph idx="1"/>
          </p:nvPr>
        </p:nvSpPr>
        <p:spPr/>
        <p:txBody>
          <a:bodyPr/>
          <a:lstStyle/>
          <a:p>
            <a:r>
              <a:rPr lang="zh-CN" altLang="en-US" dirty="0" smtClean="0"/>
              <a:t>特定硬件一站式</a:t>
            </a:r>
            <a:endParaRPr lang="en-US" altLang="zh-CN" dirty="0" smtClean="0"/>
          </a:p>
          <a:p>
            <a:pPr lvl="1"/>
            <a:r>
              <a:rPr lang="zh-CN" altLang="en-US" dirty="0"/>
              <a:t>免</a:t>
            </a:r>
            <a:r>
              <a:rPr lang="zh-CN" altLang="en-US" dirty="0" smtClean="0"/>
              <a:t>安装免维护自动备份</a:t>
            </a:r>
            <a:endParaRPr lang="en-US" altLang="zh-CN" dirty="0" smtClean="0"/>
          </a:p>
          <a:p>
            <a:r>
              <a:rPr lang="zh-CN" altLang="en-US" dirty="0" smtClean="0"/>
              <a:t>传统方式</a:t>
            </a:r>
            <a:endParaRPr lang="en-US" altLang="zh-CN" dirty="0" smtClean="0"/>
          </a:p>
          <a:p>
            <a:pPr lvl="1"/>
            <a:r>
              <a:rPr lang="zh-CN" altLang="en-US" dirty="0" smtClean="0"/>
              <a:t>兼容所有主流数据库服务器</a:t>
            </a:r>
            <a:r>
              <a:rPr lang="en-US" altLang="zh-CN" dirty="0" smtClean="0"/>
              <a:t>App</a:t>
            </a:r>
            <a:r>
              <a:rPr lang="zh-CN" altLang="en-US" dirty="0" smtClean="0"/>
              <a:t>服务器</a:t>
            </a:r>
            <a:endParaRPr lang="en-US" altLang="zh-CN" dirty="0" smtClean="0"/>
          </a:p>
          <a:p>
            <a:r>
              <a:rPr lang="en-US" altLang="zh-CN" dirty="0" smtClean="0"/>
              <a:t>Cloud</a:t>
            </a:r>
          </a:p>
          <a:p>
            <a:pPr lvl="1"/>
            <a:r>
              <a:rPr lang="zh-CN" altLang="en-US" dirty="0" smtClean="0"/>
              <a:t>无需安装无需维护无需考虑备份</a:t>
            </a:r>
            <a:endParaRPr lang="en-US" altLang="zh-CN" dirty="0" smtClean="0"/>
          </a:p>
          <a:p>
            <a:pPr lvl="1"/>
            <a:endParaRPr lang="en-US" altLang="zh-CN" dirty="0"/>
          </a:p>
          <a:p>
            <a:r>
              <a:rPr lang="zh-CN" altLang="en-US" dirty="0" smtClean="0"/>
              <a:t>均无需另外成本</a:t>
            </a:r>
            <a:endParaRPr lang="zh-CN" altLang="en-US" dirty="0"/>
          </a:p>
        </p:txBody>
      </p:sp>
    </p:spTree>
    <p:extLst>
      <p:ext uri="{BB962C8B-B14F-4D97-AF65-F5344CB8AC3E}">
        <p14:creationId xmlns:p14="http://schemas.microsoft.com/office/powerpoint/2010/main" val="3586162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我想改变主意！</a:t>
            </a:r>
            <a:endParaRPr lang="zh-CN" altLang="en-US" dirty="0"/>
          </a:p>
        </p:txBody>
      </p:sp>
      <p:sp>
        <p:nvSpPr>
          <p:cNvPr id="3" name="内容占位符 2"/>
          <p:cNvSpPr>
            <a:spLocks noGrp="1"/>
          </p:cNvSpPr>
          <p:nvPr>
            <p:ph idx="1"/>
          </p:nvPr>
        </p:nvSpPr>
        <p:spPr/>
        <p:txBody>
          <a:bodyPr/>
          <a:lstStyle/>
          <a:p>
            <a:r>
              <a:rPr lang="zh-CN" altLang="en-US" dirty="0" smtClean="0"/>
              <a:t>我不想要一体化设备了！我想要云！</a:t>
            </a:r>
            <a:endParaRPr lang="en-US" altLang="zh-CN" dirty="0" smtClean="0"/>
          </a:p>
          <a:p>
            <a:pPr lvl="1"/>
            <a:r>
              <a:rPr lang="zh-CN" altLang="en-US" dirty="0"/>
              <a:t>没</a:t>
            </a:r>
            <a:r>
              <a:rPr lang="zh-CN" altLang="en-US" dirty="0" smtClean="0"/>
              <a:t>问题</a:t>
            </a:r>
            <a:endParaRPr lang="en-US" altLang="zh-CN" dirty="0" smtClean="0"/>
          </a:p>
          <a:p>
            <a:r>
              <a:rPr lang="zh-CN" altLang="en-US" dirty="0"/>
              <a:t>你</a:t>
            </a:r>
            <a:r>
              <a:rPr lang="zh-CN" altLang="en-US" dirty="0" smtClean="0"/>
              <a:t>可以在三种设备间切换！</a:t>
            </a:r>
            <a:r>
              <a:rPr lang="en-US" altLang="zh-CN" dirty="0" smtClean="0"/>
              <a:t>0</a:t>
            </a:r>
            <a:r>
              <a:rPr lang="zh-CN" altLang="en-US" dirty="0" smtClean="0"/>
              <a:t>成本！</a:t>
            </a:r>
            <a:endParaRPr lang="en-US" altLang="zh-CN" dirty="0" smtClean="0"/>
          </a:p>
          <a:p>
            <a:pPr lvl="1"/>
            <a:r>
              <a:rPr lang="zh-CN" altLang="en-US" dirty="0" smtClean="0"/>
              <a:t>不好意思，传统方式的机器你自己要买的！</a:t>
            </a:r>
            <a:endParaRPr lang="en-US" altLang="zh-CN" dirty="0" smtClean="0"/>
          </a:p>
          <a:p>
            <a:pPr lvl="1"/>
            <a:endParaRPr lang="zh-CN" altLang="en-US" dirty="0"/>
          </a:p>
        </p:txBody>
      </p:sp>
    </p:spTree>
    <p:extLst>
      <p:ext uri="{BB962C8B-B14F-4D97-AF65-F5344CB8AC3E}">
        <p14:creationId xmlns:p14="http://schemas.microsoft.com/office/powerpoint/2010/main" val="12596261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我们还有</a:t>
            </a:r>
            <a:endParaRPr lang="zh-CN" altLang="en-US" dirty="0"/>
          </a:p>
        </p:txBody>
      </p:sp>
      <p:sp>
        <p:nvSpPr>
          <p:cNvPr id="3" name="内容占位符 2"/>
          <p:cNvSpPr>
            <a:spLocks noGrp="1"/>
          </p:cNvSpPr>
          <p:nvPr>
            <p:ph idx="1"/>
          </p:nvPr>
        </p:nvSpPr>
        <p:spPr/>
        <p:txBody>
          <a:bodyPr/>
          <a:lstStyle/>
          <a:p>
            <a:r>
              <a:rPr lang="zh-CN" altLang="en-US" dirty="0" smtClean="0"/>
              <a:t>人工智能分析优化引擎</a:t>
            </a:r>
            <a:endParaRPr lang="en-US" altLang="zh-CN" dirty="0" smtClean="0"/>
          </a:p>
          <a:p>
            <a:r>
              <a:rPr lang="zh-CN" altLang="en-US" dirty="0" smtClean="0"/>
              <a:t>使用习惯</a:t>
            </a:r>
            <a:endParaRPr lang="en-US" altLang="zh-CN" dirty="0" smtClean="0"/>
          </a:p>
          <a:p>
            <a:r>
              <a:rPr lang="zh-CN" altLang="en-US" dirty="0" smtClean="0"/>
              <a:t>布局合理性</a:t>
            </a:r>
            <a:endParaRPr lang="en-US" altLang="zh-CN" dirty="0" smtClean="0"/>
          </a:p>
          <a:p>
            <a:r>
              <a:rPr lang="zh-CN" altLang="en-US" dirty="0" smtClean="0"/>
              <a:t>性能调优</a:t>
            </a:r>
            <a:endParaRPr lang="en-US" altLang="zh-CN" dirty="0" smtClean="0"/>
          </a:p>
          <a:p>
            <a:endParaRPr lang="zh-CN" altLang="en-US" dirty="0"/>
          </a:p>
        </p:txBody>
      </p:sp>
    </p:spTree>
    <p:extLst>
      <p:ext uri="{BB962C8B-B14F-4D97-AF65-F5344CB8AC3E}">
        <p14:creationId xmlns:p14="http://schemas.microsoft.com/office/powerpoint/2010/main" val="27850108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现在我们得到什么？</a:t>
            </a:r>
            <a:endParaRPr lang="zh-CN" altLang="en-US" dirty="0"/>
          </a:p>
        </p:txBody>
      </p:sp>
      <p:sp>
        <p:nvSpPr>
          <p:cNvPr id="3" name="内容占位符 2"/>
          <p:cNvSpPr>
            <a:spLocks noGrp="1"/>
          </p:cNvSpPr>
          <p:nvPr>
            <p:ph idx="1"/>
          </p:nvPr>
        </p:nvSpPr>
        <p:spPr/>
        <p:txBody>
          <a:bodyPr/>
          <a:lstStyle/>
          <a:p>
            <a:r>
              <a:rPr lang="zh-CN" altLang="en-US" dirty="0" smtClean="0"/>
              <a:t>一个新的业务特定领域语言</a:t>
            </a:r>
            <a:endParaRPr lang="en-US" altLang="zh-CN" dirty="0" smtClean="0"/>
          </a:p>
          <a:p>
            <a:r>
              <a:rPr lang="zh-CN" altLang="en-US" dirty="0" smtClean="0"/>
              <a:t>一个开发执行引擎</a:t>
            </a:r>
            <a:endParaRPr lang="en-US" altLang="zh-CN" dirty="0" smtClean="0"/>
          </a:p>
          <a:p>
            <a:r>
              <a:rPr lang="zh-CN" altLang="en-US" dirty="0" smtClean="0"/>
              <a:t>多客户端运行引擎</a:t>
            </a:r>
            <a:endParaRPr lang="en-US" altLang="zh-CN" dirty="0" smtClean="0"/>
          </a:p>
          <a:p>
            <a:r>
              <a:rPr lang="zh-CN" altLang="en-US" dirty="0" smtClean="0"/>
              <a:t>多服务执行方式</a:t>
            </a:r>
            <a:endParaRPr lang="en-US" altLang="zh-CN" dirty="0" smtClean="0"/>
          </a:p>
          <a:p>
            <a:endParaRPr lang="zh-CN" altLang="en-US" dirty="0"/>
          </a:p>
        </p:txBody>
      </p:sp>
      <p:graphicFrame>
        <p:nvGraphicFramePr>
          <p:cNvPr id="4" name="内容占位符 5"/>
          <p:cNvGraphicFramePr>
            <a:graphicFrameLocks/>
          </p:cNvGraphicFramePr>
          <p:nvPr>
            <p:extLst>
              <p:ext uri="{D42A27DB-BD31-4B8C-83A1-F6EECF244321}">
                <p14:modId xmlns:p14="http://schemas.microsoft.com/office/powerpoint/2010/main" val="2186499203"/>
              </p:ext>
            </p:extLst>
          </p:nvPr>
        </p:nvGraphicFramePr>
        <p:xfrm>
          <a:off x="1506488" y="4077072"/>
          <a:ext cx="6131024" cy="21931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0875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fade">
                                      <p:cBhvr>
                                        <p:cTn id="7" dur="500"/>
                                        <p:tgtEl>
                                          <p:spTgt spid="4">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chart seriesIdx="-4" categoryIdx="0" bldStep="category"/>
                                            </p:graphicEl>
                                          </p:spTgt>
                                        </p:tgtEl>
                                        <p:attrNameLst>
                                          <p:attrName>style.visibility</p:attrName>
                                        </p:attrNameLst>
                                      </p:cBhvr>
                                      <p:to>
                                        <p:strVal val="visible"/>
                                      </p:to>
                                    </p:set>
                                    <p:animEffect transition="in" filter="fade">
                                      <p:cBhvr>
                                        <p:cTn id="12" dur="500"/>
                                        <p:tgtEl>
                                          <p:spTgt spid="4">
                                            <p:graphicEl>
                                              <a:chart seriesIdx="-4" categoryIdx="0"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chart seriesIdx="-4" categoryIdx="1" bldStep="category"/>
                                            </p:graphicEl>
                                          </p:spTgt>
                                        </p:tgtEl>
                                        <p:attrNameLst>
                                          <p:attrName>style.visibility</p:attrName>
                                        </p:attrNameLst>
                                      </p:cBhvr>
                                      <p:to>
                                        <p:strVal val="visible"/>
                                      </p:to>
                                    </p:set>
                                    <p:animEffect transition="in" filter="fade">
                                      <p:cBhvr>
                                        <p:cTn id="17" dur="500"/>
                                        <p:tgtEl>
                                          <p:spTgt spid="4">
                                            <p:graphicEl>
                                              <a:chart seriesIdx="-4" categoryIdx="1"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chart seriesIdx="-4" categoryIdx="2" bldStep="category"/>
                                            </p:graphicEl>
                                          </p:spTgt>
                                        </p:tgtEl>
                                        <p:attrNameLst>
                                          <p:attrName>style.visibility</p:attrName>
                                        </p:attrNameLst>
                                      </p:cBhvr>
                                      <p:to>
                                        <p:strVal val="visible"/>
                                      </p:to>
                                    </p:set>
                                    <p:animEffect transition="in" filter="fade">
                                      <p:cBhvr>
                                        <p:cTn id="22" dur="500"/>
                                        <p:tgtEl>
                                          <p:spTgt spid="4">
                                            <p:graphicEl>
                                              <a:chart seriesIdx="-4" categoryIdx="2" bldStep="category"/>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chart seriesIdx="-4" categoryIdx="3" bldStep="category"/>
                                            </p:graphicEl>
                                          </p:spTgt>
                                        </p:tgtEl>
                                        <p:attrNameLst>
                                          <p:attrName>style.visibility</p:attrName>
                                        </p:attrNameLst>
                                      </p:cBhvr>
                                      <p:to>
                                        <p:strVal val="visible"/>
                                      </p:to>
                                    </p:set>
                                    <p:animEffect transition="in" filter="fade">
                                      <p:cBhvr>
                                        <p:cTn id="27" dur="500"/>
                                        <p:tgtEl>
                                          <p:spTgt spid="4">
                                            <p:graphicEl>
                                              <a:chart seriesIdx="-4" categoryIdx="3" bldStep="category"/>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chart seriesIdx="-4" categoryIdx="4" bldStep="category"/>
                                            </p:graphicEl>
                                          </p:spTgt>
                                        </p:tgtEl>
                                        <p:attrNameLst>
                                          <p:attrName>style.visibility</p:attrName>
                                        </p:attrNameLst>
                                      </p:cBhvr>
                                      <p:to>
                                        <p:strVal val="visible"/>
                                      </p:to>
                                    </p:set>
                                    <p:animEffect transition="in" filter="fade">
                                      <p:cBhvr>
                                        <p:cTn id="32" dur="500"/>
                                        <p:tgtEl>
                                          <p:spTgt spid="4">
                                            <p:graphicEl>
                                              <a:chart seriesIdx="-4" categoryIdx="4"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category"/>
        </p:bldSub>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太完美了吧！</a:t>
            </a:r>
            <a:endParaRPr lang="zh-CN" altLang="en-US" dirty="0"/>
          </a:p>
        </p:txBody>
      </p:sp>
      <p:sp>
        <p:nvSpPr>
          <p:cNvPr id="3" name="内容占位符 2"/>
          <p:cNvSpPr>
            <a:spLocks noGrp="1"/>
          </p:cNvSpPr>
          <p:nvPr>
            <p:ph idx="1"/>
          </p:nvPr>
        </p:nvSpPr>
        <p:spPr/>
        <p:txBody>
          <a:bodyPr>
            <a:normAutofit/>
          </a:bodyPr>
          <a:lstStyle/>
          <a:p>
            <a:r>
              <a:rPr lang="zh-CN" altLang="en-US" dirty="0" smtClean="0"/>
              <a:t>嗯</a:t>
            </a:r>
            <a:r>
              <a:rPr lang="en-US" altLang="zh-CN" dirty="0" smtClean="0"/>
              <a:t>  </a:t>
            </a:r>
            <a:r>
              <a:rPr lang="zh-CN" altLang="en-US" dirty="0" smtClean="0"/>
              <a:t>我们也有缺点</a:t>
            </a:r>
            <a:endParaRPr lang="en-US" altLang="zh-CN" dirty="0" smtClean="0"/>
          </a:p>
          <a:p>
            <a:endParaRPr lang="en-US" altLang="zh-CN" dirty="0" smtClean="0"/>
          </a:p>
          <a:p>
            <a:r>
              <a:rPr lang="zh-CN" altLang="en-US" dirty="0" smtClean="0"/>
              <a:t>主要面向企业管理系统</a:t>
            </a:r>
            <a:endParaRPr lang="en-US" altLang="zh-CN" dirty="0" smtClean="0"/>
          </a:p>
          <a:p>
            <a:pPr lvl="1"/>
            <a:r>
              <a:rPr lang="zh-CN" altLang="en-US" dirty="0" smtClean="0"/>
              <a:t>规模 </a:t>
            </a:r>
            <a:r>
              <a:rPr lang="en-US" altLang="zh-CN" dirty="0" smtClean="0"/>
              <a:t>10</a:t>
            </a:r>
            <a:r>
              <a:rPr lang="zh-CN" altLang="en-US" dirty="0" smtClean="0"/>
              <a:t>～</a:t>
            </a:r>
            <a:r>
              <a:rPr lang="en-US" altLang="zh-CN" dirty="0" smtClean="0"/>
              <a:t>10,000</a:t>
            </a:r>
            <a:r>
              <a:rPr lang="zh-CN" altLang="en-US" dirty="0" smtClean="0"/>
              <a:t>人</a:t>
            </a:r>
            <a:endParaRPr lang="en-US" altLang="zh-CN" dirty="0" smtClean="0"/>
          </a:p>
          <a:p>
            <a:pPr lvl="1"/>
            <a:r>
              <a:rPr lang="zh-CN" altLang="en-US" dirty="0" smtClean="0"/>
              <a:t>功能优先于个性化显示</a:t>
            </a:r>
            <a:endParaRPr lang="en-US" altLang="zh-CN" dirty="0" smtClean="0"/>
          </a:p>
          <a:p>
            <a:r>
              <a:rPr lang="zh-CN" altLang="en-US" dirty="0" smtClean="0"/>
              <a:t>我们的框架不能处理</a:t>
            </a:r>
            <a:r>
              <a:rPr lang="en-US" altLang="zh-CN" dirty="0" err="1" smtClean="0"/>
              <a:t>Taobao</a:t>
            </a:r>
            <a:r>
              <a:rPr lang="zh-CN" altLang="en-US" dirty="0" smtClean="0"/>
              <a:t>级别的负载</a:t>
            </a:r>
            <a:endParaRPr lang="en-US" altLang="zh-CN" dirty="0" smtClean="0"/>
          </a:p>
          <a:p>
            <a:r>
              <a:rPr lang="zh-CN" altLang="en-US" dirty="0" smtClean="0"/>
              <a:t>我们的框架也不能处理电信级别的计费</a:t>
            </a:r>
            <a:endParaRPr lang="en-US" altLang="zh-CN" dirty="0" smtClean="0"/>
          </a:p>
        </p:txBody>
      </p:sp>
    </p:spTree>
    <p:extLst>
      <p:ext uri="{BB962C8B-B14F-4D97-AF65-F5344CB8AC3E}">
        <p14:creationId xmlns:p14="http://schemas.microsoft.com/office/powerpoint/2010/main" val="15174676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蓝图</a:t>
            </a:r>
            <a:r>
              <a:rPr lang="en-US" altLang="zh-CN" dirty="0" smtClean="0"/>
              <a:t>-</a:t>
            </a:r>
            <a:r>
              <a:rPr lang="zh-CN" altLang="en-US" dirty="0" smtClean="0"/>
              <a:t>当前状态</a:t>
            </a:r>
            <a:endParaRPr lang="zh-CN" altLang="en-US" dirty="0"/>
          </a:p>
        </p:txBody>
      </p:sp>
      <p:sp>
        <p:nvSpPr>
          <p:cNvPr id="3" name="内容占位符 2"/>
          <p:cNvSpPr>
            <a:spLocks noGrp="1"/>
          </p:cNvSpPr>
          <p:nvPr>
            <p:ph idx="1"/>
          </p:nvPr>
        </p:nvSpPr>
        <p:spPr/>
        <p:txBody>
          <a:bodyPr/>
          <a:lstStyle/>
          <a:p>
            <a:r>
              <a:rPr lang="zh-CN" altLang="en-US" dirty="0" smtClean="0"/>
              <a:t>一个新的业务特定领域语言</a:t>
            </a:r>
            <a:endParaRPr lang="en-US" altLang="zh-CN" dirty="0" smtClean="0"/>
          </a:p>
          <a:p>
            <a:pPr lvl="1"/>
            <a:r>
              <a:rPr lang="zh-CN" altLang="en-US" dirty="0"/>
              <a:t>已</a:t>
            </a:r>
            <a:r>
              <a:rPr lang="zh-CN" altLang="en-US" dirty="0" smtClean="0"/>
              <a:t>实现，</a:t>
            </a:r>
            <a:r>
              <a:rPr lang="en-US" altLang="zh-CN" dirty="0" smtClean="0"/>
              <a:t>0.7</a:t>
            </a:r>
            <a:r>
              <a:rPr lang="zh-CN" altLang="en-US" dirty="0" smtClean="0"/>
              <a:t>版</a:t>
            </a:r>
          </a:p>
          <a:p>
            <a:r>
              <a:rPr lang="zh-CN" altLang="en-US" dirty="0" smtClean="0"/>
              <a:t>一个开发执行引擎</a:t>
            </a:r>
            <a:endParaRPr lang="en-US" altLang="zh-CN" dirty="0" smtClean="0"/>
          </a:p>
          <a:p>
            <a:pPr lvl="1"/>
            <a:r>
              <a:rPr lang="zh-CN" altLang="en-US" dirty="0"/>
              <a:t>已</a:t>
            </a:r>
            <a:r>
              <a:rPr lang="zh-CN" altLang="en-US" dirty="0" smtClean="0"/>
              <a:t>实现，</a:t>
            </a:r>
            <a:r>
              <a:rPr lang="en-US" altLang="zh-CN" dirty="0" smtClean="0"/>
              <a:t>0.5</a:t>
            </a:r>
            <a:r>
              <a:rPr lang="zh-CN" altLang="en-US" dirty="0" smtClean="0"/>
              <a:t>版</a:t>
            </a:r>
          </a:p>
          <a:p>
            <a:r>
              <a:rPr lang="zh-CN" altLang="en-US" dirty="0" smtClean="0"/>
              <a:t>多客户端运行引擎</a:t>
            </a:r>
            <a:endParaRPr lang="en-US" altLang="zh-CN" dirty="0" smtClean="0"/>
          </a:p>
          <a:p>
            <a:pPr lvl="1"/>
            <a:r>
              <a:rPr lang="en-US" altLang="zh-CN" dirty="0" smtClean="0"/>
              <a:t>Web</a:t>
            </a:r>
            <a:r>
              <a:rPr lang="zh-CN" altLang="en-US" dirty="0" smtClean="0"/>
              <a:t>单</a:t>
            </a:r>
            <a:r>
              <a:rPr lang="en-US" altLang="zh-CN" dirty="0" smtClean="0"/>
              <a:t>Page</a:t>
            </a:r>
            <a:r>
              <a:rPr lang="zh-CN" altLang="en-US" dirty="0" smtClean="0"/>
              <a:t>客户端，</a:t>
            </a:r>
            <a:r>
              <a:rPr lang="en-US" altLang="zh-CN" dirty="0" smtClean="0"/>
              <a:t>0.7</a:t>
            </a:r>
            <a:r>
              <a:rPr lang="zh-CN" altLang="en-US" dirty="0" smtClean="0"/>
              <a:t>版</a:t>
            </a:r>
          </a:p>
          <a:p>
            <a:r>
              <a:rPr lang="zh-CN" altLang="en-US" dirty="0" smtClean="0"/>
              <a:t>多服务执行方式</a:t>
            </a:r>
            <a:endParaRPr lang="en-US" altLang="zh-CN" dirty="0" smtClean="0"/>
          </a:p>
          <a:p>
            <a:pPr lvl="1"/>
            <a:r>
              <a:rPr lang="zh-CN" altLang="en-US" dirty="0" smtClean="0"/>
              <a:t>独立</a:t>
            </a:r>
            <a:r>
              <a:rPr lang="en-US" altLang="zh-CN" dirty="0" smtClean="0"/>
              <a:t>Server</a:t>
            </a:r>
            <a:r>
              <a:rPr lang="zh-CN" altLang="en-US" dirty="0" smtClean="0"/>
              <a:t>，</a:t>
            </a:r>
            <a:r>
              <a:rPr lang="en-US" altLang="zh-CN" dirty="0" smtClean="0"/>
              <a:t>0.7</a:t>
            </a:r>
            <a:r>
              <a:rPr lang="zh-CN" altLang="en-US" dirty="0" smtClean="0"/>
              <a:t>版</a:t>
            </a:r>
          </a:p>
          <a:p>
            <a:pPr lvl="1"/>
            <a:endParaRPr lang="zh-CN" altLang="en-US" dirty="0"/>
          </a:p>
        </p:txBody>
      </p:sp>
    </p:spTree>
    <p:extLst>
      <p:ext uri="{BB962C8B-B14F-4D97-AF65-F5344CB8AC3E}">
        <p14:creationId xmlns:p14="http://schemas.microsoft.com/office/powerpoint/2010/main" val="2864442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合作</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802923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理解鸿沟</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客户是不懂系统构成的</a:t>
            </a:r>
            <a:endParaRPr lang="en-US" altLang="zh-CN" dirty="0" smtClean="0"/>
          </a:p>
          <a:p>
            <a:r>
              <a:rPr lang="zh-CN" altLang="en-US" dirty="0" smtClean="0"/>
              <a:t>信息</a:t>
            </a:r>
            <a:r>
              <a:rPr lang="zh-CN" altLang="en-US" dirty="0" smtClean="0"/>
              <a:t>传递中丢失</a:t>
            </a:r>
            <a:endParaRPr lang="en-US" altLang="zh-CN" dirty="0" smtClean="0"/>
          </a:p>
          <a:p>
            <a:r>
              <a:rPr lang="zh-CN" altLang="en-US" dirty="0" smtClean="0"/>
              <a:t>信息细化</a:t>
            </a:r>
            <a:r>
              <a:rPr lang="zh-CN" altLang="en-US" dirty="0" smtClean="0"/>
              <a:t>的过程中</a:t>
            </a:r>
            <a:r>
              <a:rPr lang="zh-CN" altLang="en-US" dirty="0" smtClean="0"/>
              <a:t>分散</a:t>
            </a:r>
            <a:endParaRPr lang="en-US" altLang="zh-CN" dirty="0" smtClean="0"/>
          </a:p>
          <a:p>
            <a:r>
              <a:rPr lang="zh-CN" altLang="en-US" dirty="0"/>
              <a:t>方</a:t>
            </a:r>
            <a:r>
              <a:rPr lang="zh-CN" altLang="en-US" dirty="0" smtClean="0"/>
              <a:t>的可能被理解成三角的，最后被实施成圆的</a:t>
            </a:r>
            <a:endParaRPr lang="en-US" altLang="zh-CN" dirty="0" smtClean="0"/>
          </a:p>
          <a:p>
            <a:r>
              <a:rPr lang="zh-CN" altLang="en-US" dirty="0" smtClean="0"/>
              <a:t>客户第一次看到画面是在验收测试时，离上线只有很短的时间了，即使发现差异，大的更改已经不可能了，降低了客户满意度低导致系统可用性差</a:t>
            </a:r>
            <a:endParaRPr lang="en-US" altLang="zh-CN" dirty="0" smtClean="0"/>
          </a:p>
          <a:p>
            <a:endParaRPr lang="zh-CN" altLang="en-US" dirty="0"/>
          </a:p>
        </p:txBody>
      </p:sp>
    </p:spTree>
    <p:extLst>
      <p:ext uri="{BB962C8B-B14F-4D97-AF65-F5344CB8AC3E}">
        <p14:creationId xmlns:p14="http://schemas.microsoft.com/office/powerpoint/2010/main" val="16442652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种子项目</a:t>
            </a:r>
            <a:endParaRPr lang="zh-CN" altLang="en-US" dirty="0"/>
          </a:p>
        </p:txBody>
      </p:sp>
      <p:sp>
        <p:nvSpPr>
          <p:cNvPr id="3" name="内容占位符 2"/>
          <p:cNvSpPr>
            <a:spLocks noGrp="1"/>
          </p:cNvSpPr>
          <p:nvPr>
            <p:ph idx="1"/>
          </p:nvPr>
        </p:nvSpPr>
        <p:spPr/>
        <p:txBody>
          <a:bodyPr/>
          <a:lstStyle/>
          <a:p>
            <a:r>
              <a:rPr lang="zh-CN" altLang="en-US" dirty="0" smtClean="0"/>
              <a:t>每个行业选择一到两个种子项目</a:t>
            </a:r>
            <a:endParaRPr lang="en-US" altLang="zh-CN" dirty="0" smtClean="0"/>
          </a:p>
          <a:p>
            <a:r>
              <a:rPr lang="zh-CN" altLang="en-US" dirty="0" smtClean="0"/>
              <a:t>优先免费使用平台下任何已发布内容</a:t>
            </a:r>
            <a:endParaRPr lang="en-US" altLang="zh-CN" dirty="0" smtClean="0"/>
          </a:p>
          <a:p>
            <a:r>
              <a:rPr lang="zh-CN" altLang="en-US" dirty="0" smtClean="0"/>
              <a:t>定制费用减半</a:t>
            </a:r>
            <a:endParaRPr lang="en-US" altLang="zh-CN" dirty="0" smtClean="0"/>
          </a:p>
          <a:p>
            <a:endParaRPr lang="zh-CN" altLang="en-US" dirty="0"/>
          </a:p>
        </p:txBody>
      </p:sp>
    </p:spTree>
    <p:extLst>
      <p:ext uri="{BB962C8B-B14F-4D97-AF65-F5344CB8AC3E}">
        <p14:creationId xmlns:p14="http://schemas.microsoft.com/office/powerpoint/2010/main" val="34221031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战略合作伙伴</a:t>
            </a:r>
            <a:endParaRPr lang="zh-CN" altLang="en-US" dirty="0"/>
          </a:p>
        </p:txBody>
      </p:sp>
      <p:sp>
        <p:nvSpPr>
          <p:cNvPr id="3" name="内容占位符 2"/>
          <p:cNvSpPr>
            <a:spLocks noGrp="1"/>
          </p:cNvSpPr>
          <p:nvPr>
            <p:ph idx="1"/>
          </p:nvPr>
        </p:nvSpPr>
        <p:spPr/>
        <p:txBody>
          <a:bodyPr/>
          <a:lstStyle/>
          <a:p>
            <a:r>
              <a:rPr lang="zh-CN" altLang="en-US" dirty="0" smtClean="0"/>
              <a:t>制定行业免费代理权</a:t>
            </a:r>
            <a:endParaRPr lang="en-US" altLang="zh-CN" dirty="0" smtClean="0"/>
          </a:p>
          <a:p>
            <a:r>
              <a:rPr lang="zh-CN" altLang="en-US" dirty="0" smtClean="0"/>
              <a:t>培训顾问</a:t>
            </a:r>
            <a:endParaRPr lang="en-US" altLang="zh-CN" dirty="0" smtClean="0"/>
          </a:p>
          <a:p>
            <a:r>
              <a:rPr lang="zh-CN" altLang="en-US" dirty="0" smtClean="0"/>
              <a:t>合作开发定制</a:t>
            </a:r>
            <a:endParaRPr lang="en-US" altLang="zh-CN" dirty="0" smtClean="0"/>
          </a:p>
          <a:p>
            <a:endParaRPr lang="zh-CN" altLang="en-US" dirty="0"/>
          </a:p>
        </p:txBody>
      </p:sp>
    </p:spTree>
    <p:extLst>
      <p:ext uri="{BB962C8B-B14F-4D97-AF65-F5344CB8AC3E}">
        <p14:creationId xmlns:p14="http://schemas.microsoft.com/office/powerpoint/2010/main" val="11193131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行业投资者</a:t>
            </a:r>
            <a:endParaRPr lang="zh-CN" altLang="en-US" dirty="0"/>
          </a:p>
        </p:txBody>
      </p:sp>
      <p:sp>
        <p:nvSpPr>
          <p:cNvPr id="3" name="内容占位符 2"/>
          <p:cNvSpPr>
            <a:spLocks noGrp="1"/>
          </p:cNvSpPr>
          <p:nvPr>
            <p:ph idx="1"/>
          </p:nvPr>
        </p:nvSpPr>
        <p:spPr/>
        <p:txBody>
          <a:bodyPr/>
          <a:lstStyle/>
          <a:p>
            <a:r>
              <a:rPr lang="zh-CN" altLang="en-US" dirty="0" smtClean="0"/>
              <a:t>行业内</a:t>
            </a:r>
            <a:r>
              <a:rPr lang="en-US" altLang="zh-CN" dirty="0" smtClean="0"/>
              <a:t>10</a:t>
            </a:r>
            <a:r>
              <a:rPr lang="zh-CN" altLang="en-US" dirty="0" smtClean="0"/>
              <a:t>年免费授权</a:t>
            </a:r>
            <a:endParaRPr lang="en-US" altLang="zh-CN" dirty="0" smtClean="0"/>
          </a:p>
          <a:p>
            <a:r>
              <a:rPr lang="zh-CN" altLang="en-US" dirty="0" smtClean="0"/>
              <a:t>合作开发行业特定优化平台</a:t>
            </a:r>
            <a:endParaRPr lang="zh-CN" altLang="en-US" dirty="0"/>
          </a:p>
        </p:txBody>
      </p:sp>
    </p:spTree>
    <p:extLst>
      <p:ext uri="{BB962C8B-B14F-4D97-AF65-F5344CB8AC3E}">
        <p14:creationId xmlns:p14="http://schemas.microsoft.com/office/powerpoint/2010/main" val="26838367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战略投资者</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9926798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硬件合作者</a:t>
            </a:r>
            <a:endParaRPr lang="zh-CN" altLang="en-US" dirty="0"/>
          </a:p>
        </p:txBody>
      </p:sp>
      <p:sp>
        <p:nvSpPr>
          <p:cNvPr id="3" name="内容占位符 2"/>
          <p:cNvSpPr>
            <a:spLocks noGrp="1"/>
          </p:cNvSpPr>
          <p:nvPr>
            <p:ph idx="1"/>
          </p:nvPr>
        </p:nvSpPr>
        <p:spPr/>
        <p:txBody>
          <a:bodyPr/>
          <a:lstStyle/>
          <a:p>
            <a:r>
              <a:rPr lang="zh-CN" altLang="en-US" dirty="0" smtClean="0"/>
              <a:t>定制</a:t>
            </a:r>
            <a:r>
              <a:rPr lang="en-US" altLang="zh-CN" dirty="0" smtClean="0"/>
              <a:t>ARM</a:t>
            </a:r>
            <a:r>
              <a:rPr lang="zh-CN" altLang="en-US" dirty="0" smtClean="0"/>
              <a:t>平台硬件</a:t>
            </a:r>
            <a:endParaRPr lang="en-US" altLang="zh-CN" dirty="0" smtClean="0"/>
          </a:p>
          <a:p>
            <a:r>
              <a:rPr lang="zh-CN" altLang="en-US" dirty="0" smtClean="0"/>
              <a:t>定制极度精简版</a:t>
            </a:r>
            <a:r>
              <a:rPr lang="en-US" altLang="zh-CN" dirty="0" smtClean="0"/>
              <a:t>Linux</a:t>
            </a:r>
          </a:p>
          <a:p>
            <a:r>
              <a:rPr lang="zh-CN" altLang="en-US" dirty="0" smtClean="0"/>
              <a:t>硬件支持热双机备份</a:t>
            </a:r>
            <a:endParaRPr lang="en-US" altLang="zh-CN" dirty="0" smtClean="0"/>
          </a:p>
          <a:p>
            <a:r>
              <a:rPr lang="zh-CN" altLang="en-US" dirty="0" smtClean="0"/>
              <a:t>硬件支持死活检测</a:t>
            </a:r>
            <a:endParaRPr lang="en-US" altLang="zh-CN" dirty="0" smtClean="0"/>
          </a:p>
          <a:p>
            <a:r>
              <a:rPr lang="zh-CN" altLang="en-US" dirty="0" smtClean="0"/>
              <a:t>硬件支持</a:t>
            </a:r>
            <a:r>
              <a:rPr lang="en-US" altLang="zh-CN" dirty="0" smtClean="0"/>
              <a:t>U</a:t>
            </a:r>
            <a:r>
              <a:rPr lang="zh-CN" altLang="en-US" dirty="0" smtClean="0"/>
              <a:t>盘备份策略</a:t>
            </a:r>
            <a:endParaRPr lang="en-US" altLang="zh-CN" dirty="0" smtClean="0"/>
          </a:p>
          <a:p>
            <a:r>
              <a:rPr lang="zh-CN" altLang="en-US" dirty="0"/>
              <a:t>自</a:t>
            </a:r>
            <a:r>
              <a:rPr lang="zh-CN" altLang="en-US" dirty="0" smtClean="0"/>
              <a:t>带电池支持</a:t>
            </a:r>
            <a:r>
              <a:rPr lang="en-US" altLang="zh-CN" dirty="0" smtClean="0"/>
              <a:t>3</a:t>
            </a:r>
            <a:r>
              <a:rPr lang="zh-CN" altLang="en-US" dirty="0" smtClean="0"/>
              <a:t>天</a:t>
            </a:r>
            <a:endParaRPr lang="en-US" altLang="zh-CN" dirty="0" smtClean="0"/>
          </a:p>
          <a:p>
            <a:endParaRPr lang="zh-CN" altLang="en-US" dirty="0"/>
          </a:p>
        </p:txBody>
      </p:sp>
    </p:spTree>
    <p:extLst>
      <p:ext uri="{BB962C8B-B14F-4D97-AF65-F5344CB8AC3E}">
        <p14:creationId xmlns:p14="http://schemas.microsoft.com/office/powerpoint/2010/main" val="7070817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云平台</a:t>
            </a:r>
            <a:r>
              <a:rPr lang="en-US" altLang="zh-CN" dirty="0" smtClean="0"/>
              <a:t>-</a:t>
            </a:r>
            <a:r>
              <a:rPr lang="zh-CN" altLang="en-US" dirty="0" smtClean="0"/>
              <a:t>数据备份平台</a:t>
            </a:r>
            <a:endParaRPr lang="zh-CN" altLang="en-US" dirty="0"/>
          </a:p>
        </p:txBody>
      </p:sp>
      <p:sp>
        <p:nvSpPr>
          <p:cNvPr id="3" name="内容占位符 2"/>
          <p:cNvSpPr>
            <a:spLocks noGrp="1"/>
          </p:cNvSpPr>
          <p:nvPr>
            <p:ph idx="1"/>
          </p:nvPr>
        </p:nvSpPr>
        <p:spPr/>
        <p:txBody>
          <a:bodyPr/>
          <a:lstStyle/>
          <a:p>
            <a:r>
              <a:rPr lang="zh-CN" altLang="en-US" dirty="0" smtClean="0"/>
              <a:t>纯数据备份平台，</a:t>
            </a:r>
            <a:r>
              <a:rPr lang="en-US" altLang="zh-CN" dirty="0" smtClean="0"/>
              <a:t>RSA</a:t>
            </a:r>
            <a:r>
              <a:rPr lang="zh-CN" altLang="en-US" dirty="0" smtClean="0"/>
              <a:t>两级加密</a:t>
            </a:r>
            <a:endParaRPr lang="en-US" altLang="zh-CN" dirty="0" smtClean="0"/>
          </a:p>
          <a:p>
            <a:r>
              <a:rPr lang="zh-CN" altLang="en-US" dirty="0" smtClean="0"/>
              <a:t>多地理位置备份</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4512068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云平台</a:t>
            </a:r>
            <a:r>
              <a:rPr lang="en-US" altLang="zh-CN" dirty="0" smtClean="0"/>
              <a:t>-</a:t>
            </a:r>
            <a:r>
              <a:rPr lang="zh-CN" altLang="en-US" dirty="0" smtClean="0"/>
              <a:t>运转</a:t>
            </a:r>
            <a:endParaRPr lang="zh-CN" altLang="en-US" dirty="0"/>
          </a:p>
        </p:txBody>
      </p:sp>
      <p:sp>
        <p:nvSpPr>
          <p:cNvPr id="3" name="内容占位符 2"/>
          <p:cNvSpPr>
            <a:spLocks noGrp="1"/>
          </p:cNvSpPr>
          <p:nvPr>
            <p:ph idx="1"/>
          </p:nvPr>
        </p:nvSpPr>
        <p:spPr/>
        <p:txBody>
          <a:bodyPr/>
          <a:lstStyle/>
          <a:p>
            <a:r>
              <a:rPr lang="zh-CN" altLang="en-US" dirty="0" smtClean="0"/>
              <a:t>数据中央备份</a:t>
            </a:r>
            <a:endParaRPr lang="en-US" altLang="zh-CN" dirty="0" smtClean="0"/>
          </a:p>
          <a:p>
            <a:r>
              <a:rPr lang="zh-CN" altLang="en-US" dirty="0" smtClean="0"/>
              <a:t>安全隧道</a:t>
            </a:r>
            <a:endParaRPr lang="en-US" altLang="zh-CN" dirty="0" smtClean="0"/>
          </a:p>
          <a:p>
            <a:endParaRPr lang="zh-CN" altLang="en-US" dirty="0"/>
          </a:p>
        </p:txBody>
      </p:sp>
    </p:spTree>
    <p:extLst>
      <p:ext uri="{BB962C8B-B14F-4D97-AF65-F5344CB8AC3E}">
        <p14:creationId xmlns:p14="http://schemas.microsoft.com/office/powerpoint/2010/main" val="23783059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496244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变更敏感</a:t>
            </a:r>
            <a:endParaRPr lang="zh-CN" altLang="en-US" dirty="0"/>
          </a:p>
        </p:txBody>
      </p:sp>
      <p:sp>
        <p:nvSpPr>
          <p:cNvPr id="3" name="内容占位符 2"/>
          <p:cNvSpPr>
            <a:spLocks noGrp="1"/>
          </p:cNvSpPr>
          <p:nvPr>
            <p:ph idx="1"/>
          </p:nvPr>
        </p:nvSpPr>
        <p:spPr/>
        <p:txBody>
          <a:bodyPr/>
          <a:lstStyle/>
          <a:p>
            <a:r>
              <a:rPr lang="zh-CN" altLang="en-US" dirty="0" smtClean="0"/>
              <a:t>每一个功能的开发都要经过漫长的周期，反应到多个文档的多个地方</a:t>
            </a:r>
            <a:endParaRPr lang="en-US" altLang="zh-CN" dirty="0" smtClean="0"/>
          </a:p>
          <a:p>
            <a:r>
              <a:rPr lang="zh-CN" altLang="en-US" dirty="0" smtClean="0"/>
              <a:t>任何一个变更都要对应所有相关的地方，确认任何的影响</a:t>
            </a:r>
            <a:endParaRPr lang="en-US" altLang="zh-CN" dirty="0" smtClean="0"/>
          </a:p>
          <a:p>
            <a:r>
              <a:rPr lang="zh-CN" altLang="en-US" dirty="0" smtClean="0"/>
              <a:t>所以变更成本极大，越往后代价越高</a:t>
            </a:r>
            <a:endParaRPr lang="en-US" altLang="zh-CN" dirty="0" smtClean="0"/>
          </a:p>
          <a:p>
            <a:r>
              <a:rPr lang="zh-CN" altLang="en-US" dirty="0" smtClean="0"/>
              <a:t>害怕任何一点变更，所以在开始阶段极其谨慎，事事需要客户信任，很难维护润滑的客户关系</a:t>
            </a:r>
            <a:endParaRPr lang="en-US" altLang="zh-CN" dirty="0" smtClean="0"/>
          </a:p>
          <a:p>
            <a:endParaRPr lang="zh-CN" altLang="en-US" dirty="0"/>
          </a:p>
        </p:txBody>
      </p:sp>
    </p:spTree>
    <p:extLst>
      <p:ext uri="{BB962C8B-B14F-4D97-AF65-F5344CB8AC3E}">
        <p14:creationId xmlns:p14="http://schemas.microsoft.com/office/powerpoint/2010/main" val="4127782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维护复杂</a:t>
            </a:r>
            <a:endParaRPr lang="zh-CN" altLang="en-US" dirty="0"/>
          </a:p>
        </p:txBody>
      </p:sp>
      <p:sp>
        <p:nvSpPr>
          <p:cNvPr id="3" name="内容占位符 2"/>
          <p:cNvSpPr>
            <a:spLocks noGrp="1"/>
          </p:cNvSpPr>
          <p:nvPr>
            <p:ph idx="1"/>
          </p:nvPr>
        </p:nvSpPr>
        <p:spPr/>
        <p:txBody>
          <a:bodyPr/>
          <a:lstStyle/>
          <a:p>
            <a:r>
              <a:rPr lang="zh-CN" altLang="en-US" dirty="0" smtClean="0"/>
              <a:t>系统越来越复杂，层级越来越深</a:t>
            </a:r>
            <a:endParaRPr lang="en-US" altLang="zh-CN" dirty="0" smtClean="0"/>
          </a:p>
          <a:p>
            <a:r>
              <a:rPr lang="zh-CN" altLang="en-US" dirty="0" smtClean="0"/>
              <a:t>复杂的数据库维护</a:t>
            </a:r>
            <a:endParaRPr lang="en-US" altLang="zh-CN" dirty="0" smtClean="0"/>
          </a:p>
          <a:p>
            <a:r>
              <a:rPr lang="zh-CN" altLang="en-US" dirty="0" smtClean="0"/>
              <a:t>复杂的中间件维护</a:t>
            </a:r>
            <a:endParaRPr lang="en-US" altLang="zh-CN" dirty="0" smtClean="0"/>
          </a:p>
          <a:p>
            <a:r>
              <a:rPr lang="zh-CN" altLang="en-US" dirty="0"/>
              <a:t>数据</a:t>
            </a:r>
            <a:r>
              <a:rPr lang="zh-CN" altLang="en-US" dirty="0" smtClean="0"/>
              <a:t>备份</a:t>
            </a:r>
            <a:endParaRPr lang="en-US" altLang="zh-CN" dirty="0" smtClean="0"/>
          </a:p>
          <a:p>
            <a:r>
              <a:rPr lang="zh-CN" altLang="en-US" dirty="0" smtClean="0"/>
              <a:t>硬件障害</a:t>
            </a:r>
            <a:endParaRPr lang="en-US" altLang="zh-CN" dirty="0" smtClean="0"/>
          </a:p>
          <a:p>
            <a:r>
              <a:rPr lang="zh-CN" altLang="en-US" dirty="0"/>
              <a:t>灾害</a:t>
            </a:r>
            <a:r>
              <a:rPr lang="zh-CN" altLang="en-US" dirty="0" smtClean="0"/>
              <a:t>恢复</a:t>
            </a:r>
            <a:endParaRPr lang="en-US" altLang="zh-CN" dirty="0" smtClean="0"/>
          </a:p>
          <a:p>
            <a:r>
              <a:rPr lang="zh-CN" altLang="en-US" dirty="0" smtClean="0"/>
              <a:t>系统障害</a:t>
            </a:r>
            <a:endParaRPr lang="zh-CN" altLang="en-US" dirty="0"/>
          </a:p>
        </p:txBody>
      </p:sp>
    </p:spTree>
    <p:extLst>
      <p:ext uri="{BB962C8B-B14F-4D97-AF65-F5344CB8AC3E}">
        <p14:creationId xmlns:p14="http://schemas.microsoft.com/office/powerpoint/2010/main" val="1228975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业界的努力</a:t>
            </a:r>
            <a:endParaRPr lang="zh-CN" altLang="en-US" dirty="0"/>
          </a:p>
        </p:txBody>
      </p:sp>
      <p:sp>
        <p:nvSpPr>
          <p:cNvPr id="3" name="内容占位符 2"/>
          <p:cNvSpPr>
            <a:spLocks noGrp="1"/>
          </p:cNvSpPr>
          <p:nvPr>
            <p:ph idx="1"/>
          </p:nvPr>
        </p:nvSpPr>
        <p:spPr/>
        <p:txBody>
          <a:bodyPr/>
          <a:lstStyle/>
          <a:p>
            <a:r>
              <a:rPr lang="zh-CN" altLang="en-US" dirty="0" smtClean="0"/>
              <a:t>为了解决上述问题，业界一直在努力</a:t>
            </a:r>
            <a:endParaRPr lang="zh-CN" altLang="en-US" dirty="0"/>
          </a:p>
        </p:txBody>
      </p:sp>
    </p:spTree>
    <p:extLst>
      <p:ext uri="{BB962C8B-B14F-4D97-AF65-F5344CB8AC3E}">
        <p14:creationId xmlns:p14="http://schemas.microsoft.com/office/powerpoint/2010/main" val="1826009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软件开发思想、框架</a:t>
            </a:r>
            <a:endParaRPr lang="zh-CN" altLang="en-US" dirty="0"/>
          </a:p>
        </p:txBody>
      </p:sp>
      <p:sp>
        <p:nvSpPr>
          <p:cNvPr id="3" name="内容占位符 2"/>
          <p:cNvSpPr>
            <a:spLocks noGrp="1"/>
          </p:cNvSpPr>
          <p:nvPr>
            <p:ph idx="1"/>
          </p:nvPr>
        </p:nvSpPr>
        <p:spPr/>
        <p:txBody>
          <a:bodyPr/>
          <a:lstStyle/>
          <a:p>
            <a:r>
              <a:rPr lang="zh-CN" altLang="en-US" dirty="0" smtClean="0"/>
              <a:t>面向对象</a:t>
            </a:r>
            <a:endParaRPr lang="en-US" altLang="zh-CN" dirty="0" smtClean="0"/>
          </a:p>
          <a:p>
            <a:r>
              <a:rPr lang="zh-CN" altLang="en-US" dirty="0" smtClean="0"/>
              <a:t>面向方面</a:t>
            </a:r>
            <a:endParaRPr lang="en-US" altLang="zh-CN" dirty="0" smtClean="0"/>
          </a:p>
          <a:p>
            <a:r>
              <a:rPr lang="zh-CN" altLang="en-US" dirty="0"/>
              <a:t>面向</a:t>
            </a:r>
            <a:r>
              <a:rPr lang="zh-CN" altLang="en-US" dirty="0" smtClean="0"/>
              <a:t>服务</a:t>
            </a:r>
            <a:endParaRPr lang="en-US" altLang="zh-CN" dirty="0" smtClean="0"/>
          </a:p>
          <a:p>
            <a:r>
              <a:rPr lang="en-US" altLang="zh-CN" dirty="0" smtClean="0"/>
              <a:t>Struts</a:t>
            </a:r>
            <a:r>
              <a:rPr lang="zh-CN" altLang="en-US" dirty="0" smtClean="0"/>
              <a:t>、</a:t>
            </a:r>
            <a:r>
              <a:rPr lang="en-US" altLang="zh-CN" dirty="0" smtClean="0"/>
              <a:t>Spring</a:t>
            </a:r>
            <a:r>
              <a:rPr lang="zh-CN" altLang="en-US" dirty="0" smtClean="0"/>
              <a:t>、</a:t>
            </a:r>
            <a:r>
              <a:rPr lang="en-US" altLang="zh-CN" dirty="0" smtClean="0"/>
              <a:t>Hibernate</a:t>
            </a:r>
            <a:endParaRPr lang="zh-CN" altLang="en-US" dirty="0"/>
          </a:p>
        </p:txBody>
      </p:sp>
      <p:graphicFrame>
        <p:nvGraphicFramePr>
          <p:cNvPr id="4" name="内容占位符 5"/>
          <p:cNvGraphicFramePr>
            <a:graphicFrameLocks/>
          </p:cNvGraphicFramePr>
          <p:nvPr>
            <p:extLst>
              <p:ext uri="{D42A27DB-BD31-4B8C-83A1-F6EECF244321}">
                <p14:modId xmlns:p14="http://schemas.microsoft.com/office/powerpoint/2010/main" val="928413694"/>
              </p:ext>
            </p:extLst>
          </p:nvPr>
        </p:nvGraphicFramePr>
        <p:xfrm>
          <a:off x="1506488" y="4077072"/>
          <a:ext cx="6131024" cy="21931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8384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fade">
                                      <p:cBhvr>
                                        <p:cTn id="7" dur="500"/>
                                        <p:tgtEl>
                                          <p:spTgt spid="4">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chart seriesIdx="-4" categoryIdx="0" bldStep="category"/>
                                            </p:graphicEl>
                                          </p:spTgt>
                                        </p:tgtEl>
                                        <p:attrNameLst>
                                          <p:attrName>style.visibility</p:attrName>
                                        </p:attrNameLst>
                                      </p:cBhvr>
                                      <p:to>
                                        <p:strVal val="visible"/>
                                      </p:to>
                                    </p:set>
                                    <p:animEffect transition="in" filter="fade">
                                      <p:cBhvr>
                                        <p:cTn id="12" dur="500"/>
                                        <p:tgtEl>
                                          <p:spTgt spid="4">
                                            <p:graphicEl>
                                              <a:chart seriesIdx="-4" categoryIdx="0"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chart seriesIdx="-4" categoryIdx="1" bldStep="category"/>
                                            </p:graphicEl>
                                          </p:spTgt>
                                        </p:tgtEl>
                                        <p:attrNameLst>
                                          <p:attrName>style.visibility</p:attrName>
                                        </p:attrNameLst>
                                      </p:cBhvr>
                                      <p:to>
                                        <p:strVal val="visible"/>
                                      </p:to>
                                    </p:set>
                                    <p:animEffect transition="in" filter="fade">
                                      <p:cBhvr>
                                        <p:cTn id="17" dur="500"/>
                                        <p:tgtEl>
                                          <p:spTgt spid="4">
                                            <p:graphicEl>
                                              <a:chart seriesIdx="-4" categoryIdx="1"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chart seriesIdx="-4" categoryIdx="2" bldStep="category"/>
                                            </p:graphicEl>
                                          </p:spTgt>
                                        </p:tgtEl>
                                        <p:attrNameLst>
                                          <p:attrName>style.visibility</p:attrName>
                                        </p:attrNameLst>
                                      </p:cBhvr>
                                      <p:to>
                                        <p:strVal val="visible"/>
                                      </p:to>
                                    </p:set>
                                    <p:animEffect transition="in" filter="fade">
                                      <p:cBhvr>
                                        <p:cTn id="22" dur="500"/>
                                        <p:tgtEl>
                                          <p:spTgt spid="4">
                                            <p:graphicEl>
                                              <a:chart seriesIdx="-4" categoryIdx="2" bldStep="category"/>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chart seriesIdx="-4" categoryIdx="3" bldStep="category"/>
                                            </p:graphicEl>
                                          </p:spTgt>
                                        </p:tgtEl>
                                        <p:attrNameLst>
                                          <p:attrName>style.visibility</p:attrName>
                                        </p:attrNameLst>
                                      </p:cBhvr>
                                      <p:to>
                                        <p:strVal val="visible"/>
                                      </p:to>
                                    </p:set>
                                    <p:animEffect transition="in" filter="fade">
                                      <p:cBhvr>
                                        <p:cTn id="27" dur="500"/>
                                        <p:tgtEl>
                                          <p:spTgt spid="4">
                                            <p:graphicEl>
                                              <a:chart seriesIdx="-4" categoryIdx="3" bldStep="category"/>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chart seriesIdx="-4" categoryIdx="4" bldStep="category"/>
                                            </p:graphicEl>
                                          </p:spTgt>
                                        </p:tgtEl>
                                        <p:attrNameLst>
                                          <p:attrName>style.visibility</p:attrName>
                                        </p:attrNameLst>
                                      </p:cBhvr>
                                      <p:to>
                                        <p:strVal val="visible"/>
                                      </p:to>
                                    </p:set>
                                    <p:animEffect transition="in" filter="fade">
                                      <p:cBhvr>
                                        <p:cTn id="32" dur="500"/>
                                        <p:tgtEl>
                                          <p:spTgt spid="4">
                                            <p:graphicEl>
                                              <a:chart seriesIdx="-4" categoryIdx="4"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category"/>
        </p:bldSub>
      </p:bldGraphic>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566</TotalTime>
  <Words>1403</Words>
  <Application>Microsoft Office PowerPoint</Application>
  <PresentationFormat>全屏显示(4:3)</PresentationFormat>
  <Paragraphs>261</Paragraphs>
  <Slides>57</Slides>
  <Notes>0</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Office 主题​​</vt:lpstr>
      <vt:lpstr>AppOne</vt:lpstr>
      <vt:lpstr>典型开发流程</vt:lpstr>
      <vt:lpstr>开发周期长</vt:lpstr>
      <vt:lpstr>开发代价高</vt:lpstr>
      <vt:lpstr>理解鸿沟</vt:lpstr>
      <vt:lpstr>变更敏感</vt:lpstr>
      <vt:lpstr>维护复杂</vt:lpstr>
      <vt:lpstr>业界的努力</vt:lpstr>
      <vt:lpstr>软件开发思想、框架</vt:lpstr>
      <vt:lpstr>自动生成工具</vt:lpstr>
      <vt:lpstr>快速开发平台</vt:lpstr>
      <vt:lpstr>快速开发</vt:lpstr>
      <vt:lpstr>难道只能这样了吗？？</vt:lpstr>
      <vt:lpstr>软件开发规则</vt:lpstr>
      <vt:lpstr>规则是用来打破的</vt:lpstr>
      <vt:lpstr>规则的打破</vt:lpstr>
      <vt:lpstr>规则的打破需要</vt:lpstr>
      <vt:lpstr>iPhone</vt:lpstr>
      <vt:lpstr>我们可以怎么解决问题呢？</vt:lpstr>
      <vt:lpstr>企业客户需要什么？</vt:lpstr>
      <vt:lpstr>对应的</vt:lpstr>
      <vt:lpstr>PowerPoint 演示文稿</vt:lpstr>
      <vt:lpstr>客户期待的</vt:lpstr>
      <vt:lpstr>简化无止境</vt:lpstr>
      <vt:lpstr>这里只是一个例子</vt:lpstr>
      <vt:lpstr>数据种类对处理方式的影响 </vt:lpstr>
      <vt:lpstr>关系种类</vt:lpstr>
      <vt:lpstr>合理利用规则</vt:lpstr>
      <vt:lpstr>我们提供了</vt:lpstr>
      <vt:lpstr>思考！</vt:lpstr>
      <vt:lpstr>一个新的业务特定领域语言</vt:lpstr>
      <vt:lpstr>特别</vt:lpstr>
      <vt:lpstr>PowerPoint 演示文稿</vt:lpstr>
      <vt:lpstr>怎样最好的使用！</vt:lpstr>
      <vt:lpstr>一个开发执行引擎</vt:lpstr>
      <vt:lpstr>我们还需对应多平台挑战</vt:lpstr>
      <vt:lpstr>多客户端运行引擎</vt:lpstr>
      <vt:lpstr>最重要的</vt:lpstr>
      <vt:lpstr>服务器呢？</vt:lpstr>
      <vt:lpstr>如果你是一家小公司！</vt:lpstr>
      <vt:lpstr>如果你这也不想管理</vt:lpstr>
      <vt:lpstr>我们公司比较传统</vt:lpstr>
      <vt:lpstr>多服务方式</vt:lpstr>
      <vt:lpstr>我想改变主意！</vt:lpstr>
      <vt:lpstr>我们还有</vt:lpstr>
      <vt:lpstr>现在我们得到什么？</vt:lpstr>
      <vt:lpstr>太完美了吧！</vt:lpstr>
      <vt:lpstr>蓝图-当前状态</vt:lpstr>
      <vt:lpstr>合作</vt:lpstr>
      <vt:lpstr>种子项目</vt:lpstr>
      <vt:lpstr>战略合作伙伴</vt:lpstr>
      <vt:lpstr>行业投资者</vt:lpstr>
      <vt:lpstr>战略投资者</vt:lpstr>
      <vt:lpstr>硬件合作者</vt:lpstr>
      <vt:lpstr>云平台-数据备份平台</vt:lpstr>
      <vt:lpstr>云平台-运转</vt:lpstr>
      <vt:lpstr>PowerPoint 演示文稿</vt:lpstr>
    </vt:vector>
  </TitlesOfParts>
  <Company>菱威深</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Wangshilian</dc:creator>
  <cp:lastModifiedBy>Wangshilian</cp:lastModifiedBy>
  <cp:revision>194</cp:revision>
  <dcterms:created xsi:type="dcterms:W3CDTF">2013-12-27T01:31:54Z</dcterms:created>
  <dcterms:modified xsi:type="dcterms:W3CDTF">2014-01-11T05:05:52Z</dcterms:modified>
</cp:coreProperties>
</file>