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88825" cy="6858000"/>
  <p:notesSz cx="6858000" cy="9144000"/>
  <p:embeddedFontLst>
    <p:embeddedFont>
      <p:font typeface="Questrial" panose="020B0604020202020204" charset="0"/>
      <p:regular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26" autoAdjust="0"/>
  </p:normalViewPr>
  <p:slideViewPr>
    <p:cSldViewPr>
      <p:cViewPr>
        <p:scale>
          <a:sx n="61" d="100"/>
          <a:sy n="61" d="100"/>
        </p:scale>
        <p:origin x="-396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71886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Vincent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Amanda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about what question or problem are you trying to solve?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this hard or interesting?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Liz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latin typeface="Verdana"/>
                <a:ea typeface="Verdana"/>
                <a:cs typeface="Verdana"/>
                <a:sym typeface="Verdana"/>
              </a:rPr>
              <a:t>Vincent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following lists the remaining work planned for the rest of our project: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63500" rtl="0">
              <a:spcBef>
                <a:spcPts val="0"/>
              </a:spcBef>
              <a:buSzPct val="100000"/>
              <a:buFont typeface="Verdana"/>
              <a:buAutoNum type="arabicPeriod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Development of serving layer</a:t>
            </a:r>
          </a:p>
          <a:p>
            <a:pPr marL="914400" lvl="0" indent="-2921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Set of Python scripts for front-end users to get answers on</a:t>
            </a:r>
          </a:p>
          <a:p>
            <a:pPr marL="1200150" lvl="1" indent="-34925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-US" sz="1000" u="sng" dirty="0">
                <a:latin typeface="Verdana"/>
                <a:ea typeface="Verdana"/>
                <a:cs typeface="Verdana"/>
                <a:sym typeface="Verdana"/>
              </a:rPr>
              <a:t>Solar Growth Predictive Model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: Ranking of counties by growth potential of solar installations</a:t>
            </a:r>
          </a:p>
          <a:p>
            <a:pPr marL="1200150" lvl="1" indent="-3492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 u="sng" dirty="0">
                <a:latin typeface="Verdana"/>
                <a:ea typeface="Verdana"/>
                <a:cs typeface="Verdana"/>
                <a:sym typeface="Verdana"/>
              </a:rPr>
              <a:t>Solar Generation Estimation Tool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: Amount of solar generation based on solar installation size and amount of irradiance by month</a:t>
            </a:r>
          </a:p>
          <a:p>
            <a:pPr marL="914400" lvl="0" indent="-2921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Visualization layer of results from the above scripts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63500" rtl="0">
              <a:spcBef>
                <a:spcPts val="0"/>
              </a:spcBef>
              <a:buSzPct val="100000"/>
              <a:buFont typeface="Verdana"/>
              <a:buAutoNum type="arabicPeriod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Development of extended feature (if time permits)</a:t>
            </a:r>
          </a:p>
          <a:p>
            <a:pPr marL="914400" lvl="0" indent="-29210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●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Solar Growth Predictive Model:</a:t>
            </a:r>
          </a:p>
          <a:p>
            <a:pPr marL="1200150" lvl="1" indent="-3492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Use of Machine Learning (</a:t>
            </a:r>
            <a:r>
              <a:rPr lang="en-US" sz="1000" dirty="0" err="1">
                <a:latin typeface="Verdana"/>
                <a:ea typeface="Verdana"/>
                <a:cs typeface="Verdana"/>
                <a:sym typeface="Verdana"/>
              </a:rPr>
              <a:t>sklearn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package)</a:t>
            </a:r>
          </a:p>
          <a:p>
            <a:pPr marL="1200150" lvl="1" indent="-3492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Additional predictors such as political affiliation, temperature, etc.</a:t>
            </a:r>
          </a:p>
          <a:p>
            <a:pPr marL="914400" lvl="0" indent="-29210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●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Solar Generation Estimation Tool:</a:t>
            </a:r>
          </a:p>
          <a:p>
            <a:pPr marL="1200150" lvl="1" indent="-3492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Regression model to estimate local shading effects based on historical solar generation data for counties with the highest projected growth</a:t>
            </a: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128108" y="945912"/>
            <a:ext cx="8634824" cy="2618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6598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28108" y="3564467"/>
            <a:ext cx="8634823" cy="1071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126829" y="329308"/>
            <a:ext cx="5942120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21807" y="134930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" name="Shape 2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4283073" y="-981330"/>
            <a:ext cx="3294574" cy="9600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2" name="Shape 9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600046" y="2321255"/>
            <a:ext cx="4659886" cy="1615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2713425" y="-784477"/>
            <a:ext cx="4659886" cy="782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9" name="Shape 99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39419" y="3046935"/>
            <a:ext cx="4663439" cy="15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29975" y="2171766"/>
            <a:ext cx="9600774" cy="329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" name="Shape 31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28873" y="1756130"/>
            <a:ext cx="8616815" cy="2050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5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28870" y="3806196"/>
            <a:ext cx="8616815" cy="10129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8" name="Shape 3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30758" y="958037"/>
            <a:ext cx="9603132" cy="1059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128870" y="2165621"/>
            <a:ext cx="4643939" cy="3293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094019" y="2171766"/>
            <a:ext cx="4643939" cy="3287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6" name="Shape 4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28870" y="953337"/>
            <a:ext cx="9605159" cy="1056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28870" y="2169725"/>
            <a:ext cx="4643939" cy="801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128870" y="2974448"/>
            <a:ext cx="4643939" cy="249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092750" y="2173182"/>
            <a:ext cx="4643939" cy="802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092750" y="2971667"/>
            <a:ext cx="4643939" cy="24871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6" name="Shape 5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2" name="Shape 6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23999" y="952578"/>
            <a:ext cx="3274160" cy="2322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3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22103" y="952579"/>
            <a:ext cx="6010904" cy="45052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123999" y="3274751"/>
            <a:ext cx="3274160" cy="2178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4" name="Shape 7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7475438" y="482171"/>
            <a:ext cx="4073469" cy="5149101"/>
            <a:chOff x="7477385" y="482170"/>
            <a:chExt cx="4074530" cy="5149101"/>
          </a:xfrm>
        </p:grpSpPr>
        <p:sp>
          <p:nvSpPr>
            <p:cNvPr id="77" name="Shape 77"/>
            <p:cNvSpPr/>
            <p:nvPr/>
          </p:nvSpPr>
          <p:spPr>
            <a:xfrm>
              <a:off x="7477385" y="482170"/>
              <a:ext cx="4074530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94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28829" y="1129512"/>
            <a:ext cx="5853346" cy="1924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122274" y="1122541"/>
            <a:ext cx="2790444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27953" y="3053722"/>
            <a:ext cx="5844961" cy="2096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063" marR="0" lvl="1" indent="-12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126" marR="0" lvl="2" indent="-124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189" marR="0" lvl="3" indent="-1228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251" marR="0" lvl="4" indent="-1215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5314" marR="0" lvl="5" indent="-1201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2377" marR="0" lvl="6" indent="-1187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199440" marR="0" lvl="7" indent="-117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6503" marR="0" lvl="8" indent="-1160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125007" y="5469857"/>
            <a:ext cx="5848081" cy="320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125007" y="318638"/>
            <a:ext cx="4876548" cy="320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175185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85" name="Shape 85" descr="RedHashing.emf"/>
          <p:cNvPicPr preferRelativeResize="0"/>
          <p:nvPr/>
        </p:nvPicPr>
        <p:blipFill rotWithShape="1">
          <a:blip r:embed="rId2">
            <a:alphaModFix/>
          </a:blip>
          <a:srcRect l="-115" t="474" r="48548" b="36564"/>
          <a:stretch/>
        </p:blipFill>
        <p:spPr>
          <a:xfrm>
            <a:off x="1125166" y="643464"/>
            <a:ext cx="5878061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19335"/>
            <a:ext cx="12188824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468768"/>
            <a:ext cx="12188824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6121269"/>
            <a:ext cx="12188824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29975" y="2171766"/>
            <a:ext cx="9600774" cy="329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31" marR="0" lvl="0" indent="12687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594" marR="0" lvl="1" indent="7621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2657" marR="0" lvl="2" indent="6384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99720" marR="0" lvl="3" indent="258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6783" marR="0" lvl="4" indent="-1208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3846" marR="0" lvl="5" indent="-1194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0908" marR="0" lvl="6" indent="-1180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7971" marR="0" lvl="7" indent="-1167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5034" marR="0" lvl="8" indent="-1153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895771" y="3065025"/>
            <a:ext cx="8293054" cy="2487918"/>
          </a:xfrm>
          <a:prstGeom prst="rect">
            <a:avLst/>
          </a:prstGeom>
          <a:solidFill>
            <a:srgbClr val="000001">
              <a:alpha val="7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99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l="-116" t="474" r="40445" b="36564"/>
          <a:stretch/>
        </p:blipFill>
        <p:spPr>
          <a:xfrm>
            <a:off x="4051335" y="3227964"/>
            <a:ext cx="6801363" cy="155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064451" y="3546310"/>
            <a:ext cx="8124069" cy="1120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ct val="25000"/>
              <a:buFont typeface="Questrial"/>
              <a:buNone/>
            </a:pPr>
            <a:r>
              <a:rPr lang="en-US" sz="3599" b="0" i="0" u="none" strike="noStrike" cap="non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Solar Generation Prediction for High Growth Areas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064451" y="4668821"/>
            <a:ext cx="6830720" cy="716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W205 Project Progress Report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Amanda Ayles, Vincent Chu, Elizabeth Shulok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57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Objective / Scope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41411" y="1676401"/>
            <a:ext cx="8534401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26936" marR="0" lvl="0" indent="-12693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</a:rPr>
              <a:t>Research Question: </a:t>
            </a:r>
            <a:endParaRPr lang="en-US" sz="2800" i="0" u="none" strike="noStrike" cap="none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</a:rPr>
              <a:t>How </a:t>
            </a:r>
            <a:r>
              <a:rPr lang="en-US" sz="2000" b="0" i="0" u="none" strike="noStrike" cap="none" dirty="0">
                <a:solidFill>
                  <a:schemeClr val="dk1"/>
                </a:solidFill>
              </a:rPr>
              <a:t>to help utilities focus grid modernization efforts on high growth areas for solar PV and accurately size the impact from reverse power flows?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0112" y="1752600"/>
            <a:ext cx="1409700" cy="13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141412" y="3124200"/>
            <a:ext cx="9600774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Tools to build: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Solar Growth Predictive Model: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Predictive model to identify high growth geographic areas for solar adoption based on amount of solar irradiance, average consumption and household income.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Solar Generation Estimation Tool: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Actual solar generation (KW) estimation tool based on solar panel capacity and amount of irradiance.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20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2000" b="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900" cy="57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Progress So Far?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29975" y="1676400"/>
            <a:ext cx="6279300" cy="37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Identified and finalized data sources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Created data lake setup and load bash script</a:t>
            </a:r>
          </a:p>
          <a:p>
            <a:pPr marL="799963" marR="0" lvl="1" indent="-35546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88"/>
              <a:buFont typeface="Quest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Downloads data files</a:t>
            </a:r>
          </a:p>
          <a:p>
            <a:pPr marL="799963" marR="0" lvl="1" indent="-35546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88"/>
              <a:buFont typeface="Quest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Creates directory structure for data files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Created data load scripts in Spark SQL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Created data transformation scripts in Spark SQL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Created investigation query scripts</a:t>
            </a:r>
          </a:p>
          <a:p>
            <a:pPr marL="228531" marR="0" lvl="0" indent="68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None/>
            </a:pPr>
            <a:endParaRPr sz="1999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275" y="1676399"/>
            <a:ext cx="4535654" cy="3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29975" y="953325"/>
            <a:ext cx="9600774" cy="57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199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Steps to Finish Line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799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2799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128875" y="1632225"/>
            <a:ext cx="4644000" cy="3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409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Serving Layer</a:t>
            </a:r>
          </a:p>
          <a:p>
            <a:pPr marL="914400" lvl="1" indent="-342708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SQL/Python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Scripting</a:t>
            </a:r>
          </a:p>
          <a:p>
            <a:pPr marL="914400" lvl="1" indent="-342708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F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ront-end interface </a:t>
            </a: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providing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visualizations </a:t>
            </a: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and/or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interactions (</a:t>
            </a:r>
            <a:r>
              <a:rPr lang="en-US" sz="1799" i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time permits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3995737"/>
            <a:ext cx="18002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912" y="4976812"/>
            <a:ext cx="30099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400" y="3953296"/>
            <a:ext cx="2399585" cy="5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71099" y="3668225"/>
            <a:ext cx="1917724" cy="24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094024" y="1638375"/>
            <a:ext cx="4177199" cy="32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531" lvl="0" indent="126878" rtl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999">
                <a:latin typeface="Questrial"/>
                <a:ea typeface="Questrial"/>
                <a:cs typeface="Questrial"/>
                <a:sym typeface="Questrial"/>
              </a:rPr>
              <a:t>EXTENDED FEATURES</a:t>
            </a: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marL="457200" lvl="0" indent="-355409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Add machine learning to the Solar Growth predictor</a:t>
            </a:r>
          </a:p>
          <a:p>
            <a:pPr marL="914400" lvl="1" indent="-342708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Include potential predictors for the algorithm: political affiliation, temperature, etc.</a:t>
            </a:r>
          </a:p>
          <a:p>
            <a:pPr marL="457200" lvl="0" indent="-355409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Apply a regression model to the Estimation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Custom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Questrial</vt:lpstr>
      <vt:lpstr>Verdana</vt:lpstr>
      <vt:lpstr>Calibri</vt:lpstr>
      <vt:lpstr>Gallery</vt:lpstr>
      <vt:lpstr>Solar Generation Prediction for High Growth Areas</vt:lpstr>
      <vt:lpstr>Project Objective / Scope</vt:lpstr>
      <vt:lpstr>Progress So Far?</vt:lpstr>
      <vt:lpstr>Steps to Finish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Generation Prediction for High Growth Areas</dc:title>
  <cp:lastModifiedBy>Vincent Chu</cp:lastModifiedBy>
  <cp:revision>2</cp:revision>
  <dcterms:modified xsi:type="dcterms:W3CDTF">2016-11-16T05:38:46Z</dcterms:modified>
</cp:coreProperties>
</file>