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88825"/>
  <p:notesSz cx="6858000" cy="9144000"/>
  <p:embeddedFontLst>
    <p:embeddedFont>
      <p:font typeface="Questrial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Vincent</a:t>
            </a:r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Vincent: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 about what question or problem are you trying to solve?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this hard or interesting?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Vincent</a:t>
            </a:r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latin typeface="Verdana"/>
                <a:ea typeface="Verdana"/>
                <a:cs typeface="Verdana"/>
                <a:sym typeface="Verdana"/>
              </a:rPr>
              <a:t>The following lists the remaining work planned for the rest of our project: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-63500" lvl="0" marL="457200" rtl="0">
              <a:spcBef>
                <a:spcPts val="0"/>
              </a:spcBef>
              <a:buSzPct val="100000"/>
              <a:buFont typeface="Verdana"/>
              <a:buAutoNum type="arabicPeriod"/>
            </a:pPr>
            <a:r>
              <a:rPr lang="en-US" sz="1000">
                <a:latin typeface="Verdana"/>
                <a:ea typeface="Verdana"/>
                <a:cs typeface="Verdana"/>
                <a:sym typeface="Verdana"/>
              </a:rPr>
              <a:t>Development of serving layer</a:t>
            </a:r>
          </a:p>
          <a:p>
            <a:pPr indent="-292100" lvl="0" marL="914400" rtl="0">
              <a:spcBef>
                <a:spcPts val="0"/>
              </a:spcBef>
              <a:buSzPct val="100000"/>
              <a:buFont typeface="Verdana"/>
              <a:buChar char="●"/>
            </a:pPr>
            <a:r>
              <a:rPr lang="en-US" sz="1000">
                <a:latin typeface="Verdana"/>
                <a:ea typeface="Verdana"/>
                <a:cs typeface="Verdana"/>
                <a:sym typeface="Verdana"/>
              </a:rPr>
              <a:t>Set of Python scripts for front-end users to get answers on</a:t>
            </a:r>
          </a:p>
          <a:p>
            <a:pPr indent="-349250" lvl="1" marL="120015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-US" sz="1000" u="sng">
                <a:latin typeface="Verdana"/>
                <a:ea typeface="Verdana"/>
                <a:cs typeface="Verdana"/>
                <a:sym typeface="Verdana"/>
              </a:rPr>
              <a:t>Solar Growth Predictive Model</a:t>
            </a:r>
            <a:r>
              <a:rPr lang="en-US" sz="1000">
                <a:latin typeface="Verdana"/>
                <a:ea typeface="Verdana"/>
                <a:cs typeface="Verdana"/>
                <a:sym typeface="Verdana"/>
              </a:rPr>
              <a:t>: Ranking of counties by growth potential of solar installations</a:t>
            </a:r>
          </a:p>
          <a:p>
            <a:pPr indent="-349250" lvl="1" marL="1200150" rtl="0">
              <a:spcBef>
                <a:spcPts val="0"/>
              </a:spcBef>
              <a:spcAft>
                <a:spcPts val="1125"/>
              </a:spcAft>
              <a:buSzPct val="100000"/>
              <a:buFont typeface="Verdana"/>
              <a:buChar char="○"/>
            </a:pPr>
            <a:r>
              <a:rPr lang="en-US" sz="1000" u="sng">
                <a:latin typeface="Verdana"/>
                <a:ea typeface="Verdana"/>
                <a:cs typeface="Verdana"/>
                <a:sym typeface="Verdana"/>
              </a:rPr>
              <a:t>Solar Generation Estimation Tool</a:t>
            </a:r>
            <a:r>
              <a:rPr lang="en-US" sz="1000">
                <a:latin typeface="Verdana"/>
                <a:ea typeface="Verdana"/>
                <a:cs typeface="Verdana"/>
                <a:sym typeface="Verdana"/>
              </a:rPr>
              <a:t>: Amount of solar generation based on solar installation size and amount of irradiance by month</a:t>
            </a:r>
          </a:p>
          <a:p>
            <a:pPr indent="-292100" lvl="0" marL="9144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000">
                <a:latin typeface="Verdana"/>
                <a:ea typeface="Verdana"/>
                <a:cs typeface="Verdana"/>
                <a:sym typeface="Verdana"/>
              </a:rPr>
              <a:t>Visualization layer of results from the above scripts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 i="1" sz="1000">
              <a:latin typeface="Verdana"/>
              <a:ea typeface="Verdana"/>
              <a:cs typeface="Verdana"/>
              <a:sym typeface="Verdana"/>
            </a:endParaRPr>
          </a:p>
          <a:p>
            <a:pPr indent="-63500" lvl="0" marL="457200" rtl="0">
              <a:spcBef>
                <a:spcPts val="0"/>
              </a:spcBef>
              <a:buSzPct val="100000"/>
              <a:buFont typeface="Verdana"/>
              <a:buAutoNum type="arabicPeriod"/>
            </a:pPr>
            <a:r>
              <a:rPr lang="en-US" sz="1000">
                <a:latin typeface="Verdana"/>
                <a:ea typeface="Verdana"/>
                <a:cs typeface="Verdana"/>
                <a:sym typeface="Verdana"/>
              </a:rPr>
              <a:t>Development of extended feature (if time permits)</a:t>
            </a:r>
          </a:p>
          <a:p>
            <a:pPr indent="-292100" lvl="0" marL="914400" rtl="0">
              <a:spcBef>
                <a:spcPts val="0"/>
              </a:spcBef>
              <a:spcAft>
                <a:spcPts val="1125"/>
              </a:spcAft>
              <a:buSzPct val="100000"/>
              <a:buFont typeface="Verdana"/>
              <a:buChar char="●"/>
            </a:pPr>
            <a:r>
              <a:rPr lang="en-US" sz="1000">
                <a:latin typeface="Verdana"/>
                <a:ea typeface="Verdana"/>
                <a:cs typeface="Verdana"/>
                <a:sym typeface="Verdana"/>
              </a:rPr>
              <a:t>Solar Growth Predictive Model:</a:t>
            </a:r>
          </a:p>
          <a:p>
            <a:pPr indent="-349250" lvl="1" marL="1200150" rtl="0">
              <a:spcBef>
                <a:spcPts val="0"/>
              </a:spcBef>
              <a:spcAft>
                <a:spcPts val="1125"/>
              </a:spcAft>
              <a:buSzPct val="100000"/>
              <a:buFont typeface="Verdana"/>
              <a:buChar char="○"/>
            </a:pPr>
            <a:r>
              <a:rPr lang="en-US" sz="1000">
                <a:latin typeface="Verdana"/>
                <a:ea typeface="Verdana"/>
                <a:cs typeface="Verdana"/>
                <a:sym typeface="Verdana"/>
              </a:rPr>
              <a:t>Use of Machine Learning (sklearn package)</a:t>
            </a:r>
          </a:p>
          <a:p>
            <a:pPr indent="-349250" lvl="1" marL="1200150" rtl="0">
              <a:spcBef>
                <a:spcPts val="0"/>
              </a:spcBef>
              <a:spcAft>
                <a:spcPts val="1125"/>
              </a:spcAft>
              <a:buSzPct val="100000"/>
              <a:buFont typeface="Verdana"/>
              <a:buChar char="○"/>
            </a:pPr>
            <a:r>
              <a:rPr lang="en-US" sz="1000">
                <a:latin typeface="Verdana"/>
                <a:ea typeface="Verdana"/>
                <a:cs typeface="Verdana"/>
                <a:sym typeface="Verdana"/>
              </a:rPr>
              <a:t>Additional predictors such as political affiliation, temperature, etc.</a:t>
            </a:r>
          </a:p>
          <a:p>
            <a:pPr indent="-292100" lvl="0" marL="914400" rtl="0">
              <a:spcBef>
                <a:spcPts val="0"/>
              </a:spcBef>
              <a:spcAft>
                <a:spcPts val="1125"/>
              </a:spcAft>
              <a:buSzPct val="100000"/>
              <a:buFont typeface="Verdana"/>
              <a:buChar char="●"/>
            </a:pPr>
            <a:r>
              <a:rPr lang="en-US" sz="1000">
                <a:latin typeface="Verdana"/>
                <a:ea typeface="Verdana"/>
                <a:cs typeface="Verdana"/>
                <a:sym typeface="Verdana"/>
              </a:rPr>
              <a:t>Solar Generation Estimation Tool:</a:t>
            </a:r>
          </a:p>
          <a:p>
            <a:pPr indent="-349250" lvl="1" marL="1200150" rtl="0">
              <a:spcBef>
                <a:spcPts val="0"/>
              </a:spcBef>
              <a:spcAft>
                <a:spcPts val="1125"/>
              </a:spcAft>
              <a:buSzPct val="100000"/>
              <a:buFont typeface="Verdana"/>
              <a:buChar char="○"/>
            </a:pPr>
            <a:r>
              <a:rPr lang="en-US" sz="1000">
                <a:latin typeface="Verdana"/>
                <a:ea typeface="Verdana"/>
                <a:cs typeface="Verdana"/>
                <a:sym typeface="Verdana"/>
              </a:rPr>
              <a:t>Regression model to estimate local shading effects based on historical solar generation data for counties with the highest projected growth</a:t>
            </a: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1128108" y="945912"/>
            <a:ext cx="8634824" cy="2618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6598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128108" y="3564467"/>
            <a:ext cx="8634823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2562" lvl="1" marL="457063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425" lvl="2" marL="914126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288" lvl="3" marL="1371189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151" lvl="4" marL="1828251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013" lvl="5" marL="2285314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76" lvl="6" marL="2742377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39" lvl="7" marL="319944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603" lvl="8" marL="3656503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1126829" y="329308"/>
            <a:ext cx="5942120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9921807" y="134930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US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descr="RedHashing.emf" id="24" name="Shape 2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129975" y="953325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31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4283073" y="-981330"/>
            <a:ext cx="3294574" cy="9600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6878" lvl="0" marL="228531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76214" lvl="1" marL="68559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63843" lvl="2" marL="114265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25880" lvl="3" marL="159972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082" lvl="4" marL="205678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945" lvl="5" marL="251384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08" lvl="6" marL="297090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670" lvl="7" marL="342797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534" lvl="8" marL="388503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US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descr="RedHashing.emf" id="92" name="Shape 9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 rot="5400000">
            <a:off x="7600046" y="2321255"/>
            <a:ext cx="4659886" cy="1615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31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2713425" y="-784477"/>
            <a:ext cx="4659886" cy="7826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6878" lvl="0" marL="228531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76214" lvl="1" marL="68559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63843" lvl="2" marL="114265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25880" lvl="3" marL="159972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082" lvl="4" marL="205678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945" lvl="5" marL="251384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08" lvl="6" marL="297090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670" lvl="7" marL="342797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534" lvl="8" marL="388503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US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descr="RedHashing.emf" id="99" name="Shape 99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39419" y="3046935"/>
            <a:ext cx="4663439" cy="155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129975" y="953325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31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129975" y="2171766"/>
            <a:ext cx="9600774" cy="3294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6878" lvl="0" marL="228531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76214" lvl="1" marL="68559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63843" lvl="2" marL="114265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25880" lvl="3" marL="159972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082" lvl="4" marL="205678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945" lvl="5" marL="251384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08" lvl="6" marL="297090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670" lvl="7" marL="342797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534" lvl="8" marL="388503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US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descr="RedHashing.emf" id="31" name="Shape 31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128873" y="1756130"/>
            <a:ext cx="8616815" cy="2050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35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128870" y="3806196"/>
            <a:ext cx="8616815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2562" lvl="1" marL="45706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799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425" lvl="2" marL="91412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799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288" lvl="3" marL="1371189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151" lvl="4" marL="182825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013" lvl="5" marL="228531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76" lvl="6" marL="274237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39" lvl="7" marL="319944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603" lvl="8" marL="365650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US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descr="RedHashing.emf" id="38" name="Shape 38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130758" y="958037"/>
            <a:ext cx="9603132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31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128870" y="2165621"/>
            <a:ext cx="4643939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6878" lvl="0" marL="228531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76214" lvl="1" marL="68559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63843" lvl="2" marL="114265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25880" lvl="3" marL="159972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082" lvl="4" marL="205678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945" lvl="5" marL="251384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08" lvl="6" marL="297090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670" lvl="7" marL="342797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534" lvl="8" marL="388503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094019" y="2171766"/>
            <a:ext cx="4643939" cy="32870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6878" lvl="0" marL="228531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76214" lvl="1" marL="68559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63843" lvl="2" marL="114265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25880" lvl="3" marL="159972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082" lvl="4" marL="205678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945" lvl="5" marL="251384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08" lvl="6" marL="297090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670" lvl="7" marL="342797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534" lvl="8" marL="388503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US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descr="RedHashing.emf" id="46" name="Shape 4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128870" y="953337"/>
            <a:ext cx="9605159" cy="1056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31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128870" y="2169725"/>
            <a:ext cx="4643939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2562" lvl="1" marL="45706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425" lvl="2" marL="91412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288" lvl="3" marL="1371189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151" lvl="4" marL="182825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013" lvl="5" marL="228531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76" lvl="6" marL="274237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39" lvl="7" marL="319944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603" lvl="8" marL="365650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1128870" y="2974448"/>
            <a:ext cx="4643939" cy="2493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6878" lvl="0" marL="228531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76214" lvl="1" marL="68559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63843" lvl="2" marL="114265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25880" lvl="3" marL="159972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082" lvl="4" marL="205678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945" lvl="5" marL="251384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08" lvl="6" marL="297090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670" lvl="7" marL="342797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534" lvl="8" marL="388503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092750" y="2173182"/>
            <a:ext cx="4643939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2562" lvl="1" marL="45706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425" lvl="2" marL="91412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288" lvl="3" marL="1371189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151" lvl="4" marL="182825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013" lvl="5" marL="228531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76" lvl="6" marL="274237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39" lvl="7" marL="319944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603" lvl="8" marL="365650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6092750" y="2971667"/>
            <a:ext cx="4643939" cy="2487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6878" lvl="0" marL="228531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76214" lvl="1" marL="68559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63843" lvl="2" marL="114265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25880" lvl="3" marL="159972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082" lvl="4" marL="205678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945" lvl="5" marL="251384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08" lvl="6" marL="297090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670" lvl="7" marL="342797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534" lvl="8" marL="388503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US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descr="RedHashing.emf" id="56" name="Shape 5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129975" y="953325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31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US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descr="RedHashing.emf" id="62" name="Shape 6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US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23999" y="952578"/>
            <a:ext cx="3274160" cy="2322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23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22103" y="952579"/>
            <a:ext cx="6010904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26878" lvl="0" marL="228531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76214" lvl="1" marL="68559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63843" lvl="2" marL="114265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25880" lvl="3" marL="159972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082" lvl="4" marL="205678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945" lvl="5" marL="251384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08" lvl="6" marL="297090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670" lvl="7" marL="342797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534" lvl="8" marL="388503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1123999" y="3274751"/>
            <a:ext cx="3274160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2562" lvl="1" marL="45706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425" lvl="2" marL="91412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288" lvl="3" marL="1371189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151" lvl="4" marL="182825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013" lvl="5" marL="228531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76" lvl="6" marL="274237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39" lvl="7" marL="319944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603" lvl="8" marL="365650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US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descr="RedHashing.emf" id="74" name="Shape 7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166" y="643464"/>
            <a:ext cx="96078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Shape 76"/>
          <p:cNvGrpSpPr/>
          <p:nvPr/>
        </p:nvGrpSpPr>
        <p:grpSpPr>
          <a:xfrm>
            <a:off x="7475438" y="482171"/>
            <a:ext cx="4073469" cy="5149101"/>
            <a:chOff x="7477385" y="482170"/>
            <a:chExt cx="4074530" cy="5149101"/>
          </a:xfrm>
        </p:grpSpPr>
        <p:sp>
          <p:nvSpPr>
            <p:cNvPr id="77" name="Shape 77"/>
            <p:cNvSpPr/>
            <p:nvPr/>
          </p:nvSpPr>
          <p:spPr>
            <a:xfrm>
              <a:off x="7477385" y="482170"/>
              <a:ext cx="4074530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294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7790446" y="812506"/>
              <a:ext cx="3450288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Shape 79"/>
          <p:cNvSpPr txBox="1"/>
          <p:nvPr>
            <p:ph type="title"/>
          </p:nvPr>
        </p:nvSpPr>
        <p:spPr>
          <a:xfrm>
            <a:off x="1128829" y="1129512"/>
            <a:ext cx="5853346" cy="19242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31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8122274" y="1122541"/>
            <a:ext cx="2790444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1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2562" lvl="1" marL="45706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425" lvl="2" marL="91412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3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288" lvl="3" marL="1371189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151" lvl="4" marL="182825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013" lvl="5" marL="228531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76" lvl="6" marL="274237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39" lvl="7" marL="319944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603" lvl="8" marL="365650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127953" y="3053722"/>
            <a:ext cx="5844961" cy="2096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2562" lvl="1" marL="45706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425" lvl="2" marL="91412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288" lvl="3" marL="1371189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151" lvl="4" marL="182825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013" lvl="5" marL="228531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76" lvl="6" marL="274237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39" lvl="7" marL="319944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603" lvl="8" marL="365650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1125007" y="5469857"/>
            <a:ext cx="584808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125007" y="318638"/>
            <a:ext cx="487654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175185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US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descr="RedHashing.emf" id="85" name="Shape 85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166" y="643464"/>
            <a:ext cx="5878061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5"/>
            <a:ext cx="12188824" cy="7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0" y="468768"/>
            <a:ext cx="12188824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6121269"/>
            <a:ext cx="12188824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title"/>
          </p:nvPr>
        </p:nvSpPr>
        <p:spPr>
          <a:xfrm>
            <a:off x="1129975" y="953325"/>
            <a:ext cx="9600774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31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129975" y="2171766"/>
            <a:ext cx="9600774" cy="3294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6878" lvl="0" marL="228531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76214" lvl="1" marL="68559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32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63843" lvl="2" marL="114265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25880" lvl="3" marL="159972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082" lvl="4" marL="205678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945" lvl="5" marL="251384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808" lvl="6" marL="297090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670" lvl="7" marL="342797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534" lvl="8" marL="388503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230946" y="330367"/>
            <a:ext cx="2514741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1129975" y="329308"/>
            <a:ext cx="593728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US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jpg"/><Relationship Id="rId4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image" Target="../media/image08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3895771" y="3065025"/>
            <a:ext cx="8293054" cy="2487918"/>
          </a:xfrm>
          <a:prstGeom prst="rect">
            <a:avLst/>
          </a:prstGeom>
          <a:solidFill>
            <a:srgbClr val="000001">
              <a:alpha val="7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799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36564" l="-116" r="40445" t="474"/>
          <a:stretch/>
        </p:blipFill>
        <p:spPr>
          <a:xfrm>
            <a:off x="4051335" y="3227964"/>
            <a:ext cx="6801363" cy="15540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ctrTitle"/>
          </p:nvPr>
        </p:nvSpPr>
        <p:spPr>
          <a:xfrm>
            <a:off x="4064451" y="3546310"/>
            <a:ext cx="8124069" cy="1120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ct val="25000"/>
              <a:buFont typeface="Questrial"/>
              <a:buNone/>
            </a:pPr>
            <a:r>
              <a:rPr b="0" i="0" lang="en-US" sz="3599" u="none" cap="none" strike="noStrike">
                <a:solidFill>
                  <a:srgbClr val="FFFFFE"/>
                </a:solidFill>
                <a:latin typeface="Questrial"/>
                <a:ea typeface="Questrial"/>
                <a:cs typeface="Questrial"/>
                <a:sym typeface="Questrial"/>
              </a:rPr>
              <a:t>Solar Generation Prediction for High Growth Areas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4064451" y="4668821"/>
            <a:ext cx="6830720" cy="7163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FFFFFE"/>
                </a:solidFill>
                <a:latin typeface="Questrial"/>
                <a:ea typeface="Questrial"/>
                <a:cs typeface="Questrial"/>
                <a:sym typeface="Questrial"/>
              </a:rPr>
              <a:t>W205 Project Progress Report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FFFFFE"/>
                </a:solidFill>
                <a:latin typeface="Questrial"/>
                <a:ea typeface="Questrial"/>
                <a:cs typeface="Questrial"/>
                <a:sym typeface="Questrial"/>
              </a:rPr>
              <a:t>Amanda Ayles, Vincent Chu, Elizabeth Shulok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129975" y="953325"/>
            <a:ext cx="9600774" cy="57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US" sz="31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Project Objective / Scope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141412" y="1600200"/>
            <a:ext cx="8229598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26936" lvl="0" marL="12693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</a:rPr>
              <a:t>Research Question: </a:t>
            </a:r>
            <a:r>
              <a:rPr b="0" i="0" lang="en-US" sz="2000" u="none" cap="none" strike="noStrike">
                <a:solidFill>
                  <a:schemeClr val="dk1"/>
                </a:solidFill>
              </a:rPr>
              <a:t>How to help utilities focus grid modernization efforts on high growth areas for solar PV and accurately size the impact from reverse power flows?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US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1011" y="1464733"/>
            <a:ext cx="1409700" cy="133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1141412" y="2895600"/>
            <a:ext cx="9600774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sz="31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Tools to build: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Solar Growth Predictive Model: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Predictive model to identify high growth geographic areas for solar adoption based on amount of solar irradiance, average consumption and household income.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Solar Generation Estimation Tool: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Actual solar generation (KW) estimation tool based on solar panel capacity and amount of irradiance.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29975" y="953325"/>
            <a:ext cx="9600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US" sz="31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Progress So Far?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US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29975" y="1676400"/>
            <a:ext cx="6279300" cy="3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899"/>
              <a:buFont typeface="Quest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</a:rPr>
              <a:t>Identified and finalized data sources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99"/>
              <a:buFont typeface="Quest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</a:rPr>
              <a:t>Created data lake setup and load bash script</a:t>
            </a:r>
          </a:p>
          <a:p>
            <a:pPr indent="-355463" lvl="1" marL="799963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88"/>
              <a:buFont typeface="Quest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</a:rPr>
              <a:t>Downloads data files</a:t>
            </a:r>
          </a:p>
          <a:p>
            <a:pPr indent="-355463" lvl="1" marL="799963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99888"/>
              <a:buFont typeface="Quest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</a:rPr>
              <a:t>Creates directory structure for data files 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99"/>
              <a:buFont typeface="Quest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</a:rPr>
              <a:t>Created data load scripts in Spark SQL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99"/>
              <a:buFont typeface="Quest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</a:rPr>
              <a:t>Created data transformation scripts in Spark SQL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99"/>
              <a:buFont typeface="Quest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</a:rPr>
              <a:t>Created investigation query scripts</a:t>
            </a:r>
          </a:p>
          <a:p>
            <a:pPr indent="68" lvl="0" marL="228531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9850"/>
              <a:buFont typeface="Arial"/>
              <a:buNone/>
            </a:pPr>
            <a:r>
              <a:t/>
            </a:r>
            <a:endParaRPr b="0" i="0" sz="1999" u="none" cap="none" strike="noStrike">
              <a:solidFill>
                <a:schemeClr val="dk1"/>
              </a:solidFill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9275" y="1676399"/>
            <a:ext cx="4535654" cy="37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129975" y="953325"/>
            <a:ext cx="9600774" cy="57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US" sz="319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Steps to Finish Line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9915492" y="137406"/>
            <a:ext cx="810808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Questrial"/>
              <a:buNone/>
            </a:pPr>
            <a:fld id="{00000000-1234-1234-1234-123412341234}" type="slidenum">
              <a:rPr b="0" i="0" lang="en-US" sz="2799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32" name="Shape 132"/>
          <p:cNvSpPr txBox="1"/>
          <p:nvPr/>
        </p:nvSpPr>
        <p:spPr>
          <a:xfrm>
            <a:off x="1128875" y="1632225"/>
            <a:ext cx="4644000" cy="3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409" lvl="0" marL="457200" rtl="0">
              <a:lnSpc>
                <a:spcPct val="120000"/>
              </a:lnSpc>
              <a:spcBef>
                <a:spcPts val="1000"/>
              </a:spcBef>
              <a:buClr>
                <a:srgbClr val="415588"/>
              </a:buClr>
              <a:buSzPct val="99850"/>
              <a:buChar char="•"/>
            </a:pPr>
            <a:r>
              <a:rPr lang="en-US" sz="19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Serving Layer</a:t>
            </a:r>
          </a:p>
          <a:p>
            <a:pPr indent="-342708" lvl="1" marL="914400" rtl="0">
              <a:lnSpc>
                <a:spcPct val="120000"/>
              </a:lnSpc>
              <a:spcBef>
                <a:spcPts val="500"/>
              </a:spcBef>
              <a:buClr>
                <a:srgbClr val="415588"/>
              </a:buClr>
              <a:buSzPct val="99832"/>
              <a:buChar char="•"/>
            </a:pPr>
            <a:r>
              <a:rPr lang="en-US" sz="1799">
                <a:latin typeface="Questrial"/>
                <a:ea typeface="Questrial"/>
                <a:cs typeface="Questrial"/>
                <a:sym typeface="Questrial"/>
              </a:rPr>
              <a:t>SQL/Python </a:t>
            </a:r>
            <a:r>
              <a:rPr lang="en-US" sz="17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Scripting</a:t>
            </a:r>
          </a:p>
          <a:p>
            <a:pPr indent="-342708" lvl="1" marL="914400" rtl="0">
              <a:lnSpc>
                <a:spcPct val="120000"/>
              </a:lnSpc>
              <a:spcBef>
                <a:spcPts val="500"/>
              </a:spcBef>
              <a:buClr>
                <a:srgbClr val="415588"/>
              </a:buClr>
              <a:buSzPct val="99832"/>
              <a:buChar char="•"/>
            </a:pPr>
            <a:r>
              <a:rPr lang="en-US" sz="1799">
                <a:latin typeface="Questrial"/>
                <a:ea typeface="Questrial"/>
                <a:cs typeface="Questrial"/>
                <a:sym typeface="Questrial"/>
              </a:rPr>
              <a:t>F</a:t>
            </a:r>
            <a:r>
              <a:rPr lang="en-US" sz="17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ront-end interface </a:t>
            </a:r>
            <a:r>
              <a:rPr lang="en-US" sz="1799">
                <a:latin typeface="Questrial"/>
                <a:ea typeface="Questrial"/>
                <a:cs typeface="Questrial"/>
                <a:sym typeface="Questrial"/>
              </a:rPr>
              <a:t>providing </a:t>
            </a:r>
            <a:r>
              <a:rPr lang="en-US" sz="17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visualizations </a:t>
            </a:r>
            <a:r>
              <a:rPr lang="en-US" sz="1799">
                <a:latin typeface="Questrial"/>
                <a:ea typeface="Questrial"/>
                <a:cs typeface="Questrial"/>
                <a:sym typeface="Questrial"/>
              </a:rPr>
              <a:t>and/or </a:t>
            </a:r>
            <a:r>
              <a:rPr lang="en-US" sz="17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interactions (</a:t>
            </a:r>
            <a:r>
              <a:rPr i="1" lang="en-US" sz="17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if time permits</a:t>
            </a:r>
            <a:r>
              <a:rPr lang="en-US" sz="17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0" y="3995737"/>
            <a:ext cx="18002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912" y="4976812"/>
            <a:ext cx="30099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7400" y="3953296"/>
            <a:ext cx="2399585" cy="5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71099" y="3668225"/>
            <a:ext cx="1917724" cy="24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6094024" y="1638375"/>
            <a:ext cx="4177199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26878" lvl="0" marL="228531" rtl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999">
                <a:latin typeface="Questrial"/>
                <a:ea typeface="Questrial"/>
                <a:cs typeface="Questrial"/>
                <a:sym typeface="Questrial"/>
              </a:rPr>
              <a:t>EXTENDED FEATURES</a:t>
            </a:r>
            <a:r>
              <a:rPr lang="en-US" sz="19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</a:p>
          <a:p>
            <a:pPr indent="-355409" lvl="0" marL="457200" rtl="0">
              <a:lnSpc>
                <a:spcPct val="120000"/>
              </a:lnSpc>
              <a:spcBef>
                <a:spcPts val="1000"/>
              </a:spcBef>
              <a:buClr>
                <a:srgbClr val="415588"/>
              </a:buClr>
              <a:buSzPct val="99850"/>
              <a:buChar char="•"/>
            </a:pPr>
            <a:r>
              <a:rPr lang="en-US" sz="19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Add machine learning to the Solar Growth predictor</a:t>
            </a:r>
          </a:p>
          <a:p>
            <a:pPr indent="-342708" lvl="1" marL="914400" rtl="0">
              <a:lnSpc>
                <a:spcPct val="120000"/>
              </a:lnSpc>
              <a:spcBef>
                <a:spcPts val="500"/>
              </a:spcBef>
              <a:buClr>
                <a:srgbClr val="415588"/>
              </a:buClr>
              <a:buSzPct val="99832"/>
              <a:buChar char="•"/>
            </a:pPr>
            <a:r>
              <a:rPr lang="en-US" sz="17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Include potential predictors for the algorithm: political affiliation, temperature, etc.</a:t>
            </a:r>
          </a:p>
          <a:p>
            <a:pPr indent="-355409" lvl="0" marL="457200" rtl="0">
              <a:lnSpc>
                <a:spcPct val="120000"/>
              </a:lnSpc>
              <a:spcBef>
                <a:spcPts val="1000"/>
              </a:spcBef>
              <a:buClr>
                <a:srgbClr val="415588"/>
              </a:buClr>
              <a:buSzPct val="99850"/>
              <a:buChar char="•"/>
            </a:pPr>
            <a:r>
              <a:rPr lang="en-US" sz="19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Apply a regression model to the Estimation Tool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