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1526ee04345f47ca" Type="http://schemas.microsoft.com/office/2006/relationships/txt" Target="udata/data.dat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0" userDrawn="1">
          <p15:clr>
            <a:srgbClr val="A4A3A4"/>
          </p15:clr>
        </p15:guide>
        <p15:guide id="4" pos="7352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448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4" y="312"/>
      </p:cViewPr>
      <p:guideLst>
        <p:guide orient="horz" pos="2160"/>
        <p:guide pos="3840"/>
        <p:guide pos="320"/>
        <p:guide pos="7352"/>
        <p:guide orient="horz" pos="384"/>
        <p:guide orient="horz" pos="448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76D06-76BF-489F-BE06-98884364F98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AF70-969A-4A04-A6FA-5E36FEA59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0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8925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4AF70-969A-4A04-A6FA-5E36FEA596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3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4AF70-969A-4A04-A6FA-5E36FEA596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0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4AF70-969A-4A04-A6FA-5E36FEA596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6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943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9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5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0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5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2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4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1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1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323B-F237-4D3E-BA47-0B12861A8D5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26DA-50FA-4B01-B1CB-FAA88969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9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0" userDrawn="1">
          <p15:clr>
            <a:srgbClr val="F26B43"/>
          </p15:clr>
        </p15:guide>
        <p15:guide id="4" pos="7352" userDrawn="1">
          <p15:clr>
            <a:srgbClr val="F26B43"/>
          </p15:clr>
        </p15:guide>
        <p15:guide id="5" orient="horz" pos="384" userDrawn="1">
          <p15:clr>
            <a:srgbClr val="F26B43"/>
          </p15:clr>
        </p15:guide>
        <p15:guide id="6" orient="horz" pos="44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PA_组 10"/>
          <p:cNvGrpSpPr/>
          <p:nvPr>
            <p:custDataLst>
              <p:tags r:id="rId6"/>
            </p:custDataLst>
          </p:nvPr>
        </p:nvGrpSpPr>
        <p:grpSpPr>
          <a:xfrm>
            <a:off x="7407034" y="835732"/>
            <a:ext cx="4519751" cy="4112811"/>
            <a:chOff x="6867051" y="923213"/>
            <a:chExt cx="4929803" cy="4462518"/>
          </a:xfrm>
        </p:grpSpPr>
        <p:sp>
          <p:nvSpPr>
            <p:cNvPr id="12" name="椭圆 11"/>
            <p:cNvSpPr/>
            <p:nvPr/>
          </p:nvSpPr>
          <p:spPr>
            <a:xfrm>
              <a:off x="7134961" y="923213"/>
              <a:ext cx="4462518" cy="4462518"/>
            </a:xfrm>
            <a:prstGeom prst="ellipse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67051" y="2768782"/>
              <a:ext cx="4929803" cy="91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900" b="1" dirty="0" err="1" smtClean="0">
                  <a:solidFill>
                    <a:schemeClr val="bg1"/>
                  </a:solidFill>
                  <a:cs typeface="+mn-ea"/>
                  <a:sym typeface="+mn-lt"/>
                </a:rPr>
                <a:t>Dubbo</a:t>
              </a:r>
              <a:r>
                <a:rPr kumimoji="1" lang="zh-CN" altLang="en-US" sz="4900" b="1">
                  <a:solidFill>
                    <a:schemeClr val="bg1"/>
                  </a:solidFill>
                  <a:cs typeface="+mn-ea"/>
                  <a:sym typeface="+mn-lt"/>
                </a:rPr>
                <a:t>功能</a:t>
              </a:r>
              <a:endParaRPr kumimoji="1" lang="zh-CN" altLang="en-US" sz="49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4"/>
          <p:cNvSpPr txBox="1"/>
          <p:nvPr/>
        </p:nvSpPr>
        <p:spPr>
          <a:xfrm>
            <a:off x="8753905" y="3531346"/>
            <a:ext cx="18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发现</a:t>
            </a:r>
            <a:r>
              <a:rPr kumimoji="1"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机制</a:t>
            </a:r>
            <a:endParaRPr kumimoji="1"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153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confont-11255-5323814"/>
          <p:cNvSpPr>
            <a:spLocks noChangeAspect="1"/>
          </p:cNvSpPr>
          <p:nvPr/>
        </p:nvSpPr>
        <p:spPr bwMode="auto">
          <a:xfrm>
            <a:off x="1098790" y="1603811"/>
            <a:ext cx="598923" cy="609685"/>
          </a:xfrm>
          <a:custGeom>
            <a:avLst/>
            <a:gdLst>
              <a:gd name="T0" fmla="*/ 10015 w 10200"/>
              <a:gd name="T1" fmla="*/ 94 h 10384"/>
              <a:gd name="T2" fmla="*/ 9551 w 10200"/>
              <a:gd name="T3" fmla="*/ 94 h 10384"/>
              <a:gd name="T4" fmla="*/ 278 w 10200"/>
              <a:gd name="T5" fmla="*/ 4773 h 10384"/>
              <a:gd name="T6" fmla="*/ 0 w 10200"/>
              <a:gd name="T7" fmla="*/ 5148 h 10384"/>
              <a:gd name="T8" fmla="*/ 186 w 10200"/>
              <a:gd name="T9" fmla="*/ 5523 h 10384"/>
              <a:gd name="T10" fmla="*/ 2411 w 10200"/>
              <a:gd name="T11" fmla="*/ 6926 h 10384"/>
              <a:gd name="T12" fmla="*/ 2968 w 10200"/>
              <a:gd name="T13" fmla="*/ 6832 h 10384"/>
              <a:gd name="T14" fmla="*/ 7882 w 10200"/>
              <a:gd name="T15" fmla="*/ 2341 h 10384"/>
              <a:gd name="T16" fmla="*/ 8069 w 10200"/>
              <a:gd name="T17" fmla="*/ 2435 h 10384"/>
              <a:gd name="T18" fmla="*/ 3616 w 10200"/>
              <a:gd name="T19" fmla="*/ 7205 h 10384"/>
              <a:gd name="T20" fmla="*/ 3524 w 10200"/>
              <a:gd name="T21" fmla="*/ 7485 h 10384"/>
              <a:gd name="T22" fmla="*/ 3524 w 10200"/>
              <a:gd name="T23" fmla="*/ 9544 h 10384"/>
              <a:gd name="T24" fmla="*/ 3801 w 10200"/>
              <a:gd name="T25" fmla="*/ 10011 h 10384"/>
              <a:gd name="T26" fmla="*/ 4265 w 10200"/>
              <a:gd name="T27" fmla="*/ 9917 h 10384"/>
              <a:gd name="T28" fmla="*/ 5379 w 10200"/>
              <a:gd name="T29" fmla="*/ 8794 h 10384"/>
              <a:gd name="T30" fmla="*/ 7604 w 10200"/>
              <a:gd name="T31" fmla="*/ 10290 h 10384"/>
              <a:gd name="T32" fmla="*/ 7881 w 10200"/>
              <a:gd name="T33" fmla="*/ 10384 h 10384"/>
              <a:gd name="T34" fmla="*/ 8068 w 10200"/>
              <a:gd name="T35" fmla="*/ 10384 h 10384"/>
              <a:gd name="T36" fmla="*/ 8345 w 10200"/>
              <a:gd name="T37" fmla="*/ 10009 h 10384"/>
              <a:gd name="T38" fmla="*/ 10200 w 10200"/>
              <a:gd name="T39" fmla="*/ 655 h 10384"/>
              <a:gd name="T40" fmla="*/ 10015 w 10200"/>
              <a:gd name="T41" fmla="*/ 94 h 10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00" h="10384">
                <a:moveTo>
                  <a:pt x="10015" y="94"/>
                </a:moveTo>
                <a:cubicBezTo>
                  <a:pt x="9829" y="0"/>
                  <a:pt x="9644" y="0"/>
                  <a:pt x="9551" y="94"/>
                </a:cubicBezTo>
                <a:lnTo>
                  <a:pt x="278" y="4773"/>
                </a:lnTo>
                <a:cubicBezTo>
                  <a:pt x="91" y="4773"/>
                  <a:pt x="0" y="4960"/>
                  <a:pt x="0" y="5148"/>
                </a:cubicBezTo>
                <a:cubicBezTo>
                  <a:pt x="0" y="5335"/>
                  <a:pt x="93" y="5523"/>
                  <a:pt x="186" y="5523"/>
                </a:cubicBezTo>
                <a:lnTo>
                  <a:pt x="2411" y="6926"/>
                </a:lnTo>
                <a:cubicBezTo>
                  <a:pt x="2597" y="7020"/>
                  <a:pt x="2782" y="7020"/>
                  <a:pt x="2968" y="6832"/>
                </a:cubicBezTo>
                <a:lnTo>
                  <a:pt x="7882" y="2341"/>
                </a:lnTo>
                <a:lnTo>
                  <a:pt x="8069" y="2435"/>
                </a:lnTo>
                <a:lnTo>
                  <a:pt x="3616" y="7205"/>
                </a:lnTo>
                <a:cubicBezTo>
                  <a:pt x="3524" y="7299"/>
                  <a:pt x="3524" y="7393"/>
                  <a:pt x="3524" y="7485"/>
                </a:cubicBezTo>
                <a:lnTo>
                  <a:pt x="3524" y="9544"/>
                </a:lnTo>
                <a:cubicBezTo>
                  <a:pt x="3524" y="9731"/>
                  <a:pt x="3616" y="9919"/>
                  <a:pt x="3801" y="10011"/>
                </a:cubicBezTo>
                <a:cubicBezTo>
                  <a:pt x="3986" y="10104"/>
                  <a:pt x="4173" y="10011"/>
                  <a:pt x="4265" y="9917"/>
                </a:cubicBezTo>
                <a:lnTo>
                  <a:pt x="5379" y="8794"/>
                </a:lnTo>
                <a:lnTo>
                  <a:pt x="7604" y="10290"/>
                </a:lnTo>
                <a:cubicBezTo>
                  <a:pt x="7696" y="10384"/>
                  <a:pt x="7790" y="10384"/>
                  <a:pt x="7881" y="10384"/>
                </a:cubicBezTo>
                <a:lnTo>
                  <a:pt x="8068" y="10384"/>
                </a:lnTo>
                <a:cubicBezTo>
                  <a:pt x="8254" y="10290"/>
                  <a:pt x="8345" y="10196"/>
                  <a:pt x="8345" y="10009"/>
                </a:cubicBezTo>
                <a:lnTo>
                  <a:pt x="10200" y="655"/>
                </a:lnTo>
                <a:cubicBezTo>
                  <a:pt x="10200" y="374"/>
                  <a:pt x="10200" y="188"/>
                  <a:pt x="10015" y="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2083502" y="1698593"/>
            <a:ext cx="2940036" cy="4201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latin typeface="+mn-lt"/>
                <a:ea typeface="+mn-ea"/>
                <a:cs typeface="+mn-ea"/>
                <a:sym typeface="+mn-lt"/>
              </a:rPr>
              <a:t>SPI</a:t>
            </a:r>
            <a:r>
              <a:rPr kumimoji="1" lang="zh-CN" altLang="en-US" sz="2800" b="1" dirty="0" smtClean="0">
                <a:latin typeface="+mn-lt"/>
                <a:ea typeface="+mn-ea"/>
                <a:cs typeface="+mn-ea"/>
                <a:sym typeface="+mn-lt"/>
              </a:rPr>
              <a:t>机制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2968312" y="2498554"/>
            <a:ext cx="6568886" cy="49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SPI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全称为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Service Provider 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Interface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iconfont-1187-868319"/>
          <p:cNvSpPr>
            <a:spLocks noChangeAspect="1"/>
          </p:cNvSpPr>
          <p:nvPr/>
        </p:nvSpPr>
        <p:spPr bwMode="auto">
          <a:xfrm>
            <a:off x="2571855" y="3548935"/>
            <a:ext cx="500962" cy="500547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3321011" y="3558971"/>
            <a:ext cx="6568886" cy="49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是一种服务发现机制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iconfont-1187-868319"/>
          <p:cNvSpPr>
            <a:spLocks noChangeAspect="1"/>
          </p:cNvSpPr>
          <p:nvPr/>
        </p:nvSpPr>
        <p:spPr bwMode="auto">
          <a:xfrm>
            <a:off x="2571855" y="4409252"/>
            <a:ext cx="500962" cy="500547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3321011" y="4419288"/>
            <a:ext cx="6568886" cy="49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为程序提供拓展功能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3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2083501" y="1698593"/>
            <a:ext cx="6394293" cy="4201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err="1" smtClean="0"/>
              <a:t>Dubbo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SPI </a:t>
            </a:r>
            <a:r>
              <a:rPr lang="zh-CN" altLang="en-US" sz="2800" b="1" dirty="0"/>
              <a:t>对 </a:t>
            </a:r>
            <a:r>
              <a:rPr lang="en-US" altLang="zh-CN" sz="2800" b="1" dirty="0"/>
              <a:t>Java SPI </a:t>
            </a:r>
            <a:r>
              <a:rPr lang="zh-CN" altLang="en-US" sz="2800" b="1" dirty="0"/>
              <a:t>做了哪些改进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3321011" y="2683774"/>
            <a:ext cx="6568886" cy="49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/>
              <a:t>JDK </a:t>
            </a:r>
            <a:r>
              <a:rPr lang="zh-CN" altLang="en-US" sz="2000" dirty="0"/>
              <a:t>标准的 </a:t>
            </a:r>
            <a:r>
              <a:rPr lang="en-US" altLang="zh-CN" sz="2000" dirty="0"/>
              <a:t>SPI </a:t>
            </a:r>
            <a:r>
              <a:rPr lang="zh-CN" altLang="en-US" sz="2000" dirty="0"/>
              <a:t>会一次性实例化扩展点所有实现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3321011" y="3534037"/>
            <a:ext cx="6568886" cy="49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如果扩展点加载失败，连扩展点的名称都拿不到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iconfont-1191-866887"/>
          <p:cNvSpPr>
            <a:spLocks noChangeAspect="1"/>
          </p:cNvSpPr>
          <p:nvPr/>
        </p:nvSpPr>
        <p:spPr bwMode="auto">
          <a:xfrm>
            <a:off x="1251747" y="1603891"/>
            <a:ext cx="609685" cy="60952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iconfont-1187-868487"/>
          <p:cNvSpPr>
            <a:spLocks noChangeAspect="1"/>
          </p:cNvSpPr>
          <p:nvPr/>
        </p:nvSpPr>
        <p:spPr bwMode="auto">
          <a:xfrm>
            <a:off x="2571855" y="2632166"/>
            <a:ext cx="609685" cy="542119"/>
          </a:xfrm>
          <a:custGeom>
            <a:avLst/>
            <a:gdLst>
              <a:gd name="T0" fmla="*/ 9594 w 12802"/>
              <a:gd name="T1" fmla="*/ 6548 h 11382"/>
              <a:gd name="T2" fmla="*/ 12802 w 12802"/>
              <a:gd name="T3" fmla="*/ 4139 h 11382"/>
              <a:gd name="T4" fmla="*/ 8193 w 12802"/>
              <a:gd name="T5" fmla="*/ 4139 h 11382"/>
              <a:gd name="T6" fmla="*/ 6401 w 12802"/>
              <a:gd name="T7" fmla="*/ 0 h 11382"/>
              <a:gd name="T8" fmla="*/ 4811 w 12802"/>
              <a:gd name="T9" fmla="*/ 3672 h 11382"/>
              <a:gd name="T10" fmla="*/ 4814 w 12802"/>
              <a:gd name="T11" fmla="*/ 3672 h 11382"/>
              <a:gd name="T12" fmla="*/ 3882 w 12802"/>
              <a:gd name="T13" fmla="*/ 7054 h 11382"/>
              <a:gd name="T14" fmla="*/ 3887 w 12802"/>
              <a:gd name="T15" fmla="*/ 7057 h 11382"/>
              <a:gd name="T16" fmla="*/ 3848 w 12802"/>
              <a:gd name="T17" fmla="*/ 7179 h 11382"/>
              <a:gd name="T18" fmla="*/ 3810 w 12802"/>
              <a:gd name="T19" fmla="*/ 7315 h 11382"/>
              <a:gd name="T20" fmla="*/ 3805 w 12802"/>
              <a:gd name="T21" fmla="*/ 7313 h 11382"/>
              <a:gd name="T22" fmla="*/ 2515 w 12802"/>
              <a:gd name="T23" fmla="*/ 11382 h 11382"/>
              <a:gd name="T24" fmla="*/ 5676 w 12802"/>
              <a:gd name="T25" fmla="*/ 9346 h 11382"/>
              <a:gd name="T26" fmla="*/ 9594 w 12802"/>
              <a:gd name="T27" fmla="*/ 6548 h 11382"/>
              <a:gd name="T28" fmla="*/ 4196 w 12802"/>
              <a:gd name="T29" fmla="*/ 4139 h 11382"/>
              <a:gd name="T30" fmla="*/ 0 w 12802"/>
              <a:gd name="T31" fmla="*/ 4139 h 11382"/>
              <a:gd name="T32" fmla="*/ 3461 w 12802"/>
              <a:gd name="T33" fmla="*/ 6738 h 11382"/>
              <a:gd name="T34" fmla="*/ 4196 w 12802"/>
              <a:gd name="T35" fmla="*/ 4139 h 11382"/>
              <a:gd name="T36" fmla="*/ 6755 w 12802"/>
              <a:gd name="T37" fmla="*/ 9120 h 11382"/>
              <a:gd name="T38" fmla="*/ 10059 w 12802"/>
              <a:gd name="T39" fmla="*/ 11382 h 11382"/>
              <a:gd name="T40" fmla="*/ 9039 w 12802"/>
              <a:gd name="T41" fmla="*/ 7523 h 11382"/>
              <a:gd name="T42" fmla="*/ 6755 w 12802"/>
              <a:gd name="T43" fmla="*/ 9120 h 11382"/>
              <a:gd name="T44" fmla="*/ 6755 w 12802"/>
              <a:gd name="T45" fmla="*/ 9120 h 1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02" h="11382">
                <a:moveTo>
                  <a:pt x="9594" y="6548"/>
                </a:moveTo>
                <a:lnTo>
                  <a:pt x="12802" y="4139"/>
                </a:lnTo>
                <a:lnTo>
                  <a:pt x="8193" y="4139"/>
                </a:lnTo>
                <a:lnTo>
                  <a:pt x="6401" y="0"/>
                </a:lnTo>
                <a:lnTo>
                  <a:pt x="4811" y="3672"/>
                </a:lnTo>
                <a:lnTo>
                  <a:pt x="4814" y="3672"/>
                </a:lnTo>
                <a:lnTo>
                  <a:pt x="3882" y="7054"/>
                </a:lnTo>
                <a:lnTo>
                  <a:pt x="3887" y="7057"/>
                </a:lnTo>
                <a:lnTo>
                  <a:pt x="3848" y="7179"/>
                </a:lnTo>
                <a:lnTo>
                  <a:pt x="3810" y="7315"/>
                </a:lnTo>
                <a:lnTo>
                  <a:pt x="3805" y="7313"/>
                </a:lnTo>
                <a:lnTo>
                  <a:pt x="2515" y="11382"/>
                </a:lnTo>
                <a:lnTo>
                  <a:pt x="5676" y="9346"/>
                </a:lnTo>
                <a:lnTo>
                  <a:pt x="9594" y="6548"/>
                </a:lnTo>
                <a:close/>
                <a:moveTo>
                  <a:pt x="4196" y="4139"/>
                </a:moveTo>
                <a:lnTo>
                  <a:pt x="0" y="4139"/>
                </a:lnTo>
                <a:lnTo>
                  <a:pt x="3461" y="6738"/>
                </a:lnTo>
                <a:lnTo>
                  <a:pt x="4196" y="4139"/>
                </a:lnTo>
                <a:close/>
                <a:moveTo>
                  <a:pt x="6755" y="9120"/>
                </a:moveTo>
                <a:lnTo>
                  <a:pt x="10059" y="11382"/>
                </a:lnTo>
                <a:lnTo>
                  <a:pt x="9039" y="7523"/>
                </a:lnTo>
                <a:lnTo>
                  <a:pt x="6755" y="9120"/>
                </a:lnTo>
                <a:close/>
                <a:moveTo>
                  <a:pt x="6755" y="9120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iconfont-1187-868487"/>
          <p:cNvSpPr>
            <a:spLocks noChangeAspect="1"/>
          </p:cNvSpPr>
          <p:nvPr/>
        </p:nvSpPr>
        <p:spPr bwMode="auto">
          <a:xfrm>
            <a:off x="2571855" y="3482429"/>
            <a:ext cx="609685" cy="542119"/>
          </a:xfrm>
          <a:custGeom>
            <a:avLst/>
            <a:gdLst>
              <a:gd name="T0" fmla="*/ 9594 w 12802"/>
              <a:gd name="T1" fmla="*/ 6548 h 11382"/>
              <a:gd name="T2" fmla="*/ 12802 w 12802"/>
              <a:gd name="T3" fmla="*/ 4139 h 11382"/>
              <a:gd name="T4" fmla="*/ 8193 w 12802"/>
              <a:gd name="T5" fmla="*/ 4139 h 11382"/>
              <a:gd name="T6" fmla="*/ 6401 w 12802"/>
              <a:gd name="T7" fmla="*/ 0 h 11382"/>
              <a:gd name="T8" fmla="*/ 4811 w 12802"/>
              <a:gd name="T9" fmla="*/ 3672 h 11382"/>
              <a:gd name="T10" fmla="*/ 4814 w 12802"/>
              <a:gd name="T11" fmla="*/ 3672 h 11382"/>
              <a:gd name="T12" fmla="*/ 3882 w 12802"/>
              <a:gd name="T13" fmla="*/ 7054 h 11382"/>
              <a:gd name="T14" fmla="*/ 3887 w 12802"/>
              <a:gd name="T15" fmla="*/ 7057 h 11382"/>
              <a:gd name="T16" fmla="*/ 3848 w 12802"/>
              <a:gd name="T17" fmla="*/ 7179 h 11382"/>
              <a:gd name="T18" fmla="*/ 3810 w 12802"/>
              <a:gd name="T19" fmla="*/ 7315 h 11382"/>
              <a:gd name="T20" fmla="*/ 3805 w 12802"/>
              <a:gd name="T21" fmla="*/ 7313 h 11382"/>
              <a:gd name="T22" fmla="*/ 2515 w 12802"/>
              <a:gd name="T23" fmla="*/ 11382 h 11382"/>
              <a:gd name="T24" fmla="*/ 5676 w 12802"/>
              <a:gd name="T25" fmla="*/ 9346 h 11382"/>
              <a:gd name="T26" fmla="*/ 9594 w 12802"/>
              <a:gd name="T27" fmla="*/ 6548 h 11382"/>
              <a:gd name="T28" fmla="*/ 4196 w 12802"/>
              <a:gd name="T29" fmla="*/ 4139 h 11382"/>
              <a:gd name="T30" fmla="*/ 0 w 12802"/>
              <a:gd name="T31" fmla="*/ 4139 h 11382"/>
              <a:gd name="T32" fmla="*/ 3461 w 12802"/>
              <a:gd name="T33" fmla="*/ 6738 h 11382"/>
              <a:gd name="T34" fmla="*/ 4196 w 12802"/>
              <a:gd name="T35" fmla="*/ 4139 h 11382"/>
              <a:gd name="T36" fmla="*/ 6755 w 12802"/>
              <a:gd name="T37" fmla="*/ 9120 h 11382"/>
              <a:gd name="T38" fmla="*/ 10059 w 12802"/>
              <a:gd name="T39" fmla="*/ 11382 h 11382"/>
              <a:gd name="T40" fmla="*/ 9039 w 12802"/>
              <a:gd name="T41" fmla="*/ 7523 h 11382"/>
              <a:gd name="T42" fmla="*/ 6755 w 12802"/>
              <a:gd name="T43" fmla="*/ 9120 h 11382"/>
              <a:gd name="T44" fmla="*/ 6755 w 12802"/>
              <a:gd name="T45" fmla="*/ 9120 h 1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02" h="11382">
                <a:moveTo>
                  <a:pt x="9594" y="6548"/>
                </a:moveTo>
                <a:lnTo>
                  <a:pt x="12802" y="4139"/>
                </a:lnTo>
                <a:lnTo>
                  <a:pt x="8193" y="4139"/>
                </a:lnTo>
                <a:lnTo>
                  <a:pt x="6401" y="0"/>
                </a:lnTo>
                <a:lnTo>
                  <a:pt x="4811" y="3672"/>
                </a:lnTo>
                <a:lnTo>
                  <a:pt x="4814" y="3672"/>
                </a:lnTo>
                <a:lnTo>
                  <a:pt x="3882" y="7054"/>
                </a:lnTo>
                <a:lnTo>
                  <a:pt x="3887" y="7057"/>
                </a:lnTo>
                <a:lnTo>
                  <a:pt x="3848" y="7179"/>
                </a:lnTo>
                <a:lnTo>
                  <a:pt x="3810" y="7315"/>
                </a:lnTo>
                <a:lnTo>
                  <a:pt x="3805" y="7313"/>
                </a:lnTo>
                <a:lnTo>
                  <a:pt x="2515" y="11382"/>
                </a:lnTo>
                <a:lnTo>
                  <a:pt x="5676" y="9346"/>
                </a:lnTo>
                <a:lnTo>
                  <a:pt x="9594" y="6548"/>
                </a:lnTo>
                <a:close/>
                <a:moveTo>
                  <a:pt x="4196" y="4139"/>
                </a:moveTo>
                <a:lnTo>
                  <a:pt x="0" y="4139"/>
                </a:lnTo>
                <a:lnTo>
                  <a:pt x="3461" y="6738"/>
                </a:lnTo>
                <a:lnTo>
                  <a:pt x="4196" y="4139"/>
                </a:lnTo>
                <a:close/>
                <a:moveTo>
                  <a:pt x="6755" y="9120"/>
                </a:moveTo>
                <a:lnTo>
                  <a:pt x="10059" y="11382"/>
                </a:lnTo>
                <a:lnTo>
                  <a:pt x="9039" y="7523"/>
                </a:lnTo>
                <a:lnTo>
                  <a:pt x="6755" y="9120"/>
                </a:lnTo>
                <a:close/>
                <a:moveTo>
                  <a:pt x="6755" y="9120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标题 1"/>
          <p:cNvSpPr txBox="1">
            <a:spLocks/>
          </p:cNvSpPr>
          <p:nvPr/>
        </p:nvSpPr>
        <p:spPr>
          <a:xfrm>
            <a:off x="3321011" y="4435908"/>
            <a:ext cx="6568886" cy="49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增加了对扩展点的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IOC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AOP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支持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iconfont-1187-868487"/>
          <p:cNvSpPr>
            <a:spLocks noChangeAspect="1"/>
          </p:cNvSpPr>
          <p:nvPr/>
        </p:nvSpPr>
        <p:spPr bwMode="auto">
          <a:xfrm>
            <a:off x="2571855" y="4384300"/>
            <a:ext cx="609685" cy="542119"/>
          </a:xfrm>
          <a:custGeom>
            <a:avLst/>
            <a:gdLst>
              <a:gd name="T0" fmla="*/ 9594 w 12802"/>
              <a:gd name="T1" fmla="*/ 6548 h 11382"/>
              <a:gd name="T2" fmla="*/ 12802 w 12802"/>
              <a:gd name="T3" fmla="*/ 4139 h 11382"/>
              <a:gd name="T4" fmla="*/ 8193 w 12802"/>
              <a:gd name="T5" fmla="*/ 4139 h 11382"/>
              <a:gd name="T6" fmla="*/ 6401 w 12802"/>
              <a:gd name="T7" fmla="*/ 0 h 11382"/>
              <a:gd name="T8" fmla="*/ 4811 w 12802"/>
              <a:gd name="T9" fmla="*/ 3672 h 11382"/>
              <a:gd name="T10" fmla="*/ 4814 w 12802"/>
              <a:gd name="T11" fmla="*/ 3672 h 11382"/>
              <a:gd name="T12" fmla="*/ 3882 w 12802"/>
              <a:gd name="T13" fmla="*/ 7054 h 11382"/>
              <a:gd name="T14" fmla="*/ 3887 w 12802"/>
              <a:gd name="T15" fmla="*/ 7057 h 11382"/>
              <a:gd name="T16" fmla="*/ 3848 w 12802"/>
              <a:gd name="T17" fmla="*/ 7179 h 11382"/>
              <a:gd name="T18" fmla="*/ 3810 w 12802"/>
              <a:gd name="T19" fmla="*/ 7315 h 11382"/>
              <a:gd name="T20" fmla="*/ 3805 w 12802"/>
              <a:gd name="T21" fmla="*/ 7313 h 11382"/>
              <a:gd name="T22" fmla="*/ 2515 w 12802"/>
              <a:gd name="T23" fmla="*/ 11382 h 11382"/>
              <a:gd name="T24" fmla="*/ 5676 w 12802"/>
              <a:gd name="T25" fmla="*/ 9346 h 11382"/>
              <a:gd name="T26" fmla="*/ 9594 w 12802"/>
              <a:gd name="T27" fmla="*/ 6548 h 11382"/>
              <a:gd name="T28" fmla="*/ 4196 w 12802"/>
              <a:gd name="T29" fmla="*/ 4139 h 11382"/>
              <a:gd name="T30" fmla="*/ 0 w 12802"/>
              <a:gd name="T31" fmla="*/ 4139 h 11382"/>
              <a:gd name="T32" fmla="*/ 3461 w 12802"/>
              <a:gd name="T33" fmla="*/ 6738 h 11382"/>
              <a:gd name="T34" fmla="*/ 4196 w 12802"/>
              <a:gd name="T35" fmla="*/ 4139 h 11382"/>
              <a:gd name="T36" fmla="*/ 6755 w 12802"/>
              <a:gd name="T37" fmla="*/ 9120 h 11382"/>
              <a:gd name="T38" fmla="*/ 10059 w 12802"/>
              <a:gd name="T39" fmla="*/ 11382 h 11382"/>
              <a:gd name="T40" fmla="*/ 9039 w 12802"/>
              <a:gd name="T41" fmla="*/ 7523 h 11382"/>
              <a:gd name="T42" fmla="*/ 6755 w 12802"/>
              <a:gd name="T43" fmla="*/ 9120 h 11382"/>
              <a:gd name="T44" fmla="*/ 6755 w 12802"/>
              <a:gd name="T45" fmla="*/ 9120 h 1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02" h="11382">
                <a:moveTo>
                  <a:pt x="9594" y="6548"/>
                </a:moveTo>
                <a:lnTo>
                  <a:pt x="12802" y="4139"/>
                </a:lnTo>
                <a:lnTo>
                  <a:pt x="8193" y="4139"/>
                </a:lnTo>
                <a:lnTo>
                  <a:pt x="6401" y="0"/>
                </a:lnTo>
                <a:lnTo>
                  <a:pt x="4811" y="3672"/>
                </a:lnTo>
                <a:lnTo>
                  <a:pt x="4814" y="3672"/>
                </a:lnTo>
                <a:lnTo>
                  <a:pt x="3882" y="7054"/>
                </a:lnTo>
                <a:lnTo>
                  <a:pt x="3887" y="7057"/>
                </a:lnTo>
                <a:lnTo>
                  <a:pt x="3848" y="7179"/>
                </a:lnTo>
                <a:lnTo>
                  <a:pt x="3810" y="7315"/>
                </a:lnTo>
                <a:lnTo>
                  <a:pt x="3805" y="7313"/>
                </a:lnTo>
                <a:lnTo>
                  <a:pt x="2515" y="11382"/>
                </a:lnTo>
                <a:lnTo>
                  <a:pt x="5676" y="9346"/>
                </a:lnTo>
                <a:lnTo>
                  <a:pt x="9594" y="6548"/>
                </a:lnTo>
                <a:close/>
                <a:moveTo>
                  <a:pt x="4196" y="4139"/>
                </a:moveTo>
                <a:lnTo>
                  <a:pt x="0" y="4139"/>
                </a:lnTo>
                <a:lnTo>
                  <a:pt x="3461" y="6738"/>
                </a:lnTo>
                <a:lnTo>
                  <a:pt x="4196" y="4139"/>
                </a:lnTo>
                <a:close/>
                <a:moveTo>
                  <a:pt x="6755" y="9120"/>
                </a:moveTo>
                <a:lnTo>
                  <a:pt x="10059" y="11382"/>
                </a:lnTo>
                <a:lnTo>
                  <a:pt x="9039" y="7523"/>
                </a:lnTo>
                <a:lnTo>
                  <a:pt x="6755" y="9120"/>
                </a:lnTo>
                <a:close/>
                <a:moveTo>
                  <a:pt x="6755" y="9120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custDataLst>
      <p:tags r:id="rId1"/>
    </p:custDataLst>
    <p:extLst>
      <p:ext uri="{BB962C8B-B14F-4D97-AF65-F5344CB8AC3E}">
        <p14:creationId xmlns:p14="http://schemas.microsoft.com/office/powerpoint/2010/main" val="54138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2083501" y="1698593"/>
            <a:ext cx="6394293" cy="4201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ym typeface="+mn-lt"/>
              </a:rPr>
              <a:t>自</a:t>
            </a:r>
            <a:r>
              <a:rPr lang="zh-CN" altLang="en-US" sz="2800" b="1" dirty="0" smtClean="0">
                <a:sym typeface="+mn-lt"/>
              </a:rPr>
              <a:t>适应拓展原理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3321011" y="2683774"/>
            <a:ext cx="6568886" cy="49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ym typeface="+mn-lt"/>
              </a:rPr>
              <a:t>主要是解决</a:t>
            </a:r>
            <a:r>
              <a:rPr lang="en-US" altLang="zh-CN" sz="2000" dirty="0" smtClean="0">
                <a:sym typeface="+mn-lt"/>
              </a:rPr>
              <a:t>SPI</a:t>
            </a:r>
            <a:r>
              <a:rPr lang="zh-CN" altLang="en-US" sz="2000" dirty="0" smtClean="0">
                <a:sym typeface="+mn-lt"/>
              </a:rPr>
              <a:t>加载机制的痛点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3321011" y="3534037"/>
            <a:ext cx="6568886" cy="763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如</a:t>
            </a:r>
            <a:r>
              <a:rPr lang="zh-CN" altLang="en-US" sz="1800" dirty="0"/>
              <a:t>有些拓展并非想在框架启动阶段被加载，而是希望在拓展方法被调用时，根据运行时参数进行加载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iconfont-1191-866887"/>
          <p:cNvSpPr>
            <a:spLocks noChangeAspect="1"/>
          </p:cNvSpPr>
          <p:nvPr/>
        </p:nvSpPr>
        <p:spPr bwMode="auto">
          <a:xfrm>
            <a:off x="1251747" y="1603891"/>
            <a:ext cx="609685" cy="60952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iconfont-1187-868487"/>
          <p:cNvSpPr>
            <a:spLocks noChangeAspect="1"/>
          </p:cNvSpPr>
          <p:nvPr/>
        </p:nvSpPr>
        <p:spPr bwMode="auto">
          <a:xfrm>
            <a:off x="2571855" y="2632166"/>
            <a:ext cx="609685" cy="542119"/>
          </a:xfrm>
          <a:custGeom>
            <a:avLst/>
            <a:gdLst>
              <a:gd name="T0" fmla="*/ 9594 w 12802"/>
              <a:gd name="T1" fmla="*/ 6548 h 11382"/>
              <a:gd name="T2" fmla="*/ 12802 w 12802"/>
              <a:gd name="T3" fmla="*/ 4139 h 11382"/>
              <a:gd name="T4" fmla="*/ 8193 w 12802"/>
              <a:gd name="T5" fmla="*/ 4139 h 11382"/>
              <a:gd name="T6" fmla="*/ 6401 w 12802"/>
              <a:gd name="T7" fmla="*/ 0 h 11382"/>
              <a:gd name="T8" fmla="*/ 4811 w 12802"/>
              <a:gd name="T9" fmla="*/ 3672 h 11382"/>
              <a:gd name="T10" fmla="*/ 4814 w 12802"/>
              <a:gd name="T11" fmla="*/ 3672 h 11382"/>
              <a:gd name="T12" fmla="*/ 3882 w 12802"/>
              <a:gd name="T13" fmla="*/ 7054 h 11382"/>
              <a:gd name="T14" fmla="*/ 3887 w 12802"/>
              <a:gd name="T15" fmla="*/ 7057 h 11382"/>
              <a:gd name="T16" fmla="*/ 3848 w 12802"/>
              <a:gd name="T17" fmla="*/ 7179 h 11382"/>
              <a:gd name="T18" fmla="*/ 3810 w 12802"/>
              <a:gd name="T19" fmla="*/ 7315 h 11382"/>
              <a:gd name="T20" fmla="*/ 3805 w 12802"/>
              <a:gd name="T21" fmla="*/ 7313 h 11382"/>
              <a:gd name="T22" fmla="*/ 2515 w 12802"/>
              <a:gd name="T23" fmla="*/ 11382 h 11382"/>
              <a:gd name="T24" fmla="*/ 5676 w 12802"/>
              <a:gd name="T25" fmla="*/ 9346 h 11382"/>
              <a:gd name="T26" fmla="*/ 9594 w 12802"/>
              <a:gd name="T27" fmla="*/ 6548 h 11382"/>
              <a:gd name="T28" fmla="*/ 4196 w 12802"/>
              <a:gd name="T29" fmla="*/ 4139 h 11382"/>
              <a:gd name="T30" fmla="*/ 0 w 12802"/>
              <a:gd name="T31" fmla="*/ 4139 h 11382"/>
              <a:gd name="T32" fmla="*/ 3461 w 12802"/>
              <a:gd name="T33" fmla="*/ 6738 h 11382"/>
              <a:gd name="T34" fmla="*/ 4196 w 12802"/>
              <a:gd name="T35" fmla="*/ 4139 h 11382"/>
              <a:gd name="T36" fmla="*/ 6755 w 12802"/>
              <a:gd name="T37" fmla="*/ 9120 h 11382"/>
              <a:gd name="T38" fmla="*/ 10059 w 12802"/>
              <a:gd name="T39" fmla="*/ 11382 h 11382"/>
              <a:gd name="T40" fmla="*/ 9039 w 12802"/>
              <a:gd name="T41" fmla="*/ 7523 h 11382"/>
              <a:gd name="T42" fmla="*/ 6755 w 12802"/>
              <a:gd name="T43" fmla="*/ 9120 h 11382"/>
              <a:gd name="T44" fmla="*/ 6755 w 12802"/>
              <a:gd name="T45" fmla="*/ 9120 h 1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02" h="11382">
                <a:moveTo>
                  <a:pt x="9594" y="6548"/>
                </a:moveTo>
                <a:lnTo>
                  <a:pt x="12802" y="4139"/>
                </a:lnTo>
                <a:lnTo>
                  <a:pt x="8193" y="4139"/>
                </a:lnTo>
                <a:lnTo>
                  <a:pt x="6401" y="0"/>
                </a:lnTo>
                <a:lnTo>
                  <a:pt x="4811" y="3672"/>
                </a:lnTo>
                <a:lnTo>
                  <a:pt x="4814" y="3672"/>
                </a:lnTo>
                <a:lnTo>
                  <a:pt x="3882" y="7054"/>
                </a:lnTo>
                <a:lnTo>
                  <a:pt x="3887" y="7057"/>
                </a:lnTo>
                <a:lnTo>
                  <a:pt x="3848" y="7179"/>
                </a:lnTo>
                <a:lnTo>
                  <a:pt x="3810" y="7315"/>
                </a:lnTo>
                <a:lnTo>
                  <a:pt x="3805" y="7313"/>
                </a:lnTo>
                <a:lnTo>
                  <a:pt x="2515" y="11382"/>
                </a:lnTo>
                <a:lnTo>
                  <a:pt x="5676" y="9346"/>
                </a:lnTo>
                <a:lnTo>
                  <a:pt x="9594" y="6548"/>
                </a:lnTo>
                <a:close/>
                <a:moveTo>
                  <a:pt x="4196" y="4139"/>
                </a:moveTo>
                <a:lnTo>
                  <a:pt x="0" y="4139"/>
                </a:lnTo>
                <a:lnTo>
                  <a:pt x="3461" y="6738"/>
                </a:lnTo>
                <a:lnTo>
                  <a:pt x="4196" y="4139"/>
                </a:lnTo>
                <a:close/>
                <a:moveTo>
                  <a:pt x="6755" y="9120"/>
                </a:moveTo>
                <a:lnTo>
                  <a:pt x="10059" y="11382"/>
                </a:lnTo>
                <a:lnTo>
                  <a:pt x="9039" y="7523"/>
                </a:lnTo>
                <a:lnTo>
                  <a:pt x="6755" y="9120"/>
                </a:lnTo>
                <a:close/>
                <a:moveTo>
                  <a:pt x="6755" y="9120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custDataLst>
      <p:tags r:id="rId1"/>
    </p:custDataLst>
    <p:extLst>
      <p:ext uri="{BB962C8B-B14F-4D97-AF65-F5344CB8AC3E}">
        <p14:creationId xmlns:p14="http://schemas.microsoft.com/office/powerpoint/2010/main" val="35668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36124" y="2962779"/>
            <a:ext cx="4733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谢谢观看</a:t>
            </a:r>
            <a:endParaRPr kumimoji="1" lang="zh-CN" altLang="en-US" sz="6000" b="1" dirty="0">
              <a:solidFill>
                <a:schemeClr val="accent2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08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9.0,&quot;FooterHeight&quot;:9.0,&quot;SideMargin&quot;:4.2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958;#405338;#407184;#405344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958;#40533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958;#405338;#407184;#40534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5gzhero">
      <a:majorFont>
        <a:latin typeface="" panose="020F0302020204030204"/>
        <a:ea typeface="微软雅黑"/>
        <a:cs typeface=""/>
      </a:majorFont>
      <a:minorFont>
        <a:latin typeface="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114</Words>
  <Application>Microsoft Office PowerPoint</Application>
  <PresentationFormat>宽屏</PresentationFormat>
  <Paragraphs>19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新細明體</vt:lpstr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张伟</dc:creator>
  <cp:lastModifiedBy>张伟</cp:lastModifiedBy>
  <cp:revision>15</cp:revision>
  <dcterms:created xsi:type="dcterms:W3CDTF">2020-04-07T02:08:44Z</dcterms:created>
  <dcterms:modified xsi:type="dcterms:W3CDTF">2020-06-13T05:30:41Z</dcterms:modified>
</cp:coreProperties>
</file>