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922a98541e354a22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0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0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448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8FF"/>
    <a:srgbClr val="969BB3"/>
    <a:srgbClr val="A5BCF7"/>
    <a:srgbClr val="969AB2"/>
    <a:srgbClr val="1B2252"/>
    <a:srgbClr val="5686FF"/>
    <a:srgbClr val="595971"/>
    <a:srgbClr val="AAC4FF"/>
    <a:srgbClr val="2A64F7"/>
    <a:srgbClr val="D5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42" y="618"/>
      </p:cViewPr>
      <p:guideLst>
        <p:guide orient="horz" pos="2160"/>
        <p:guide pos="3840"/>
        <p:guide pos="320"/>
        <p:guide pos="7333"/>
        <p:guide orient="horz" pos="384"/>
        <p:guide orient="horz" pos="448"/>
        <p:guide orient="horz" pos="392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08A7-5BD9-4C0E-8334-21E7C55D463A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3EDB-D3CA-4594-AC19-8DB167916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8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523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4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2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350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0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6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0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2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7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6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0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922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71F6-7213-0749-8362-F2BA51CEE9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0" userDrawn="1">
          <p15:clr>
            <a:srgbClr val="F26B43"/>
          </p15:clr>
        </p15:guide>
        <p15:guide id="4" pos="7352" userDrawn="1">
          <p15:clr>
            <a:srgbClr val="F26B43"/>
          </p15:clr>
        </p15:guide>
        <p15:guide id="5" orient="horz" pos="384" userDrawn="1">
          <p15:clr>
            <a:srgbClr val="F26B43"/>
          </p15:clr>
        </p15:guide>
        <p15:guide id="6" orient="horz" pos="44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21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PA_组 10"/>
          <p:cNvGrpSpPr/>
          <p:nvPr>
            <p:custDataLst>
              <p:tags r:id="rId6"/>
            </p:custDataLst>
          </p:nvPr>
        </p:nvGrpSpPr>
        <p:grpSpPr>
          <a:xfrm>
            <a:off x="7407034" y="835732"/>
            <a:ext cx="4519751" cy="4112811"/>
            <a:chOff x="6867051" y="923213"/>
            <a:chExt cx="4929803" cy="4462518"/>
          </a:xfrm>
        </p:grpSpPr>
        <p:sp>
          <p:nvSpPr>
            <p:cNvPr id="12" name="椭圆 11"/>
            <p:cNvSpPr/>
            <p:nvPr/>
          </p:nvSpPr>
          <p:spPr>
            <a:xfrm>
              <a:off x="7134961" y="923213"/>
              <a:ext cx="4462518" cy="4462518"/>
            </a:xfrm>
            <a:prstGeom prst="ellipse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67051" y="2768782"/>
              <a:ext cx="4929803" cy="91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900" b="1" dirty="0" err="1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MySql</a:t>
              </a:r>
              <a:r>
                <a:rPr kumimoji="1" lang="zh-CN" altLang="en-US" sz="49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索引</a:t>
              </a:r>
              <a:endParaRPr kumimoji="1" lang="zh-CN" altLang="en-US" sz="49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44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200" b="1" dirty="0" smtClean="0">
                <a:latin typeface="微软雅黑"/>
                <a:ea typeface="微软雅黑"/>
              </a:rPr>
              <a:t>覆盖索引</a:t>
            </a:r>
            <a:endParaRPr lang="zh-CN" altLang="en-US" sz="3200" dirty="0"/>
          </a:p>
        </p:txBody>
      </p:sp>
      <p:sp>
        <p:nvSpPr>
          <p:cNvPr id="20" name="iconfont-1191-866887"/>
          <p:cNvSpPr>
            <a:spLocks noChangeAspect="1"/>
          </p:cNvSpPr>
          <p:nvPr/>
        </p:nvSpPr>
        <p:spPr bwMode="auto">
          <a:xfrm>
            <a:off x="1062160" y="1591052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1" name="矩形 20"/>
          <p:cNvSpPr/>
          <p:nvPr/>
        </p:nvSpPr>
        <p:spPr>
          <a:xfrm>
            <a:off x="1597998" y="16372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微软雅黑"/>
                <a:ea typeface="微软雅黑"/>
              </a:rPr>
              <a:t>覆盖</a:t>
            </a:r>
            <a:r>
              <a:rPr kumimoji="1" lang="zh-CN" altLang="en-US" b="1" dirty="0" smtClean="0">
                <a:latin typeface="微软雅黑"/>
                <a:ea typeface="微软雅黑"/>
              </a:rPr>
              <a:t>索引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462686" y="2265328"/>
            <a:ext cx="4953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 select * from T1 where b = 12 and c = 14 and d = 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462685" y="3059668"/>
            <a:ext cx="5347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 select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b,c,d</a:t>
            </a:r>
            <a:r>
              <a:rPr lang="en-US" altLang="zh-CN" dirty="0" smtClean="0"/>
              <a:t> </a:t>
            </a:r>
            <a:r>
              <a:rPr lang="en-US" altLang="zh-CN" dirty="0"/>
              <a:t>from T1 where b = 12 and c = 14 and d = 3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62684" y="3828595"/>
            <a:ext cx="20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 select </a:t>
            </a:r>
            <a:r>
              <a:rPr lang="en-US" altLang="zh-CN" dirty="0" err="1" smtClean="0"/>
              <a:t>b,c,d</a:t>
            </a:r>
            <a:r>
              <a:rPr lang="en-US" altLang="zh-CN" dirty="0" smtClean="0"/>
              <a:t> </a:t>
            </a:r>
            <a:r>
              <a:rPr lang="en-US" altLang="zh-CN" dirty="0"/>
              <a:t>from </a:t>
            </a:r>
            <a:r>
              <a:rPr lang="en-US" altLang="zh-CN" dirty="0" smtClean="0"/>
              <a:t>T1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80535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200" b="1" dirty="0" smtClean="0">
                <a:latin typeface="微软雅黑"/>
                <a:ea typeface="微软雅黑"/>
              </a:rPr>
              <a:t>索引下推</a:t>
            </a:r>
            <a:endParaRPr lang="zh-CN" altLang="en-US" sz="3200" dirty="0"/>
          </a:p>
        </p:txBody>
      </p:sp>
      <p:sp>
        <p:nvSpPr>
          <p:cNvPr id="20" name="iconfont-1191-866887"/>
          <p:cNvSpPr>
            <a:spLocks noChangeAspect="1"/>
          </p:cNvSpPr>
          <p:nvPr/>
        </p:nvSpPr>
        <p:spPr bwMode="auto">
          <a:xfrm>
            <a:off x="1062160" y="1591052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1" name="矩形 20"/>
          <p:cNvSpPr/>
          <p:nvPr/>
        </p:nvSpPr>
        <p:spPr>
          <a:xfrm>
            <a:off x="1597998" y="16372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latin typeface="微软雅黑"/>
                <a:ea typeface="微软雅黑"/>
              </a:rPr>
              <a:t>索引下推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151996" y="2163728"/>
            <a:ext cx="9419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索引下推（</a:t>
            </a:r>
            <a:r>
              <a:rPr lang="en-US" altLang="zh-CN" dirty="0"/>
              <a:t>index condition pushdown </a:t>
            </a:r>
            <a:r>
              <a:rPr lang="zh-CN" altLang="en-US" dirty="0"/>
              <a:t>）简称</a:t>
            </a:r>
            <a:r>
              <a:rPr lang="en-US" altLang="zh-CN" dirty="0"/>
              <a:t>ICP</a:t>
            </a:r>
            <a:r>
              <a:rPr lang="zh-CN" altLang="en-US" dirty="0"/>
              <a:t>，在</a:t>
            </a:r>
            <a:r>
              <a:rPr lang="en-US" altLang="zh-CN" dirty="0"/>
              <a:t>Mysql5.6</a:t>
            </a:r>
            <a:r>
              <a:rPr lang="zh-CN" altLang="en-US" dirty="0"/>
              <a:t>的版本上推出，用于优化查询。</a:t>
            </a:r>
          </a:p>
        </p:txBody>
      </p:sp>
      <p:sp>
        <p:nvSpPr>
          <p:cNvPr id="23" name="iconfont-1191-866887"/>
          <p:cNvSpPr>
            <a:spLocks noChangeAspect="1"/>
          </p:cNvSpPr>
          <p:nvPr/>
        </p:nvSpPr>
        <p:spPr bwMode="auto">
          <a:xfrm>
            <a:off x="692730" y="3262630"/>
            <a:ext cx="307891" cy="307809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" name="矩形 23"/>
          <p:cNvSpPr/>
          <p:nvPr/>
        </p:nvSpPr>
        <p:spPr>
          <a:xfrm>
            <a:off x="1228567" y="3308833"/>
            <a:ext cx="24567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b="1" dirty="0" smtClean="0">
                <a:latin typeface="微软雅黑"/>
                <a:ea typeface="微软雅黑"/>
              </a:rPr>
              <a:t>5.6</a:t>
            </a:r>
            <a:r>
              <a:rPr kumimoji="1" lang="zh-CN" altLang="en-US" sz="1200" b="1" dirty="0" smtClean="0">
                <a:latin typeface="微软雅黑"/>
                <a:ea typeface="微软雅黑"/>
              </a:rPr>
              <a:t>之前 会忽略</a:t>
            </a:r>
            <a:r>
              <a:rPr kumimoji="1" lang="en-US" altLang="zh-CN" sz="1200" b="1" dirty="0" smtClean="0">
                <a:latin typeface="微软雅黑"/>
                <a:ea typeface="微软雅黑"/>
              </a:rPr>
              <a:t>age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2151996" y="2690201"/>
            <a:ext cx="9134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 smtClean="0">
                <a:latin typeface="微软雅黑"/>
                <a:ea typeface="微软雅黑"/>
              </a:rPr>
              <a:t>索引下推是对联合索引的优化</a:t>
            </a:r>
            <a:endParaRPr kumimoji="1" lang="en-US" altLang="zh-CN" sz="1200" dirty="0" smtClean="0">
              <a:latin typeface="微软雅黑"/>
              <a:ea typeface="微软雅黑"/>
            </a:endParaRPr>
          </a:p>
          <a:p>
            <a:r>
              <a:rPr kumimoji="1" lang="zh-CN" altLang="en-US" sz="1200" dirty="0" smtClean="0">
                <a:latin typeface="微软雅黑"/>
                <a:ea typeface="微软雅黑"/>
              </a:rPr>
              <a:t>例子：</a:t>
            </a:r>
            <a:r>
              <a:rPr kumimoji="1" lang="en-US" altLang="zh-CN" sz="1200" dirty="0">
                <a:latin typeface="微软雅黑"/>
                <a:ea typeface="微软雅黑"/>
              </a:rPr>
              <a:t>SELECT * from user where  name like '</a:t>
            </a:r>
            <a:r>
              <a:rPr kumimoji="1" lang="zh-CN" altLang="en-US" sz="1200" dirty="0">
                <a:latin typeface="微软雅黑"/>
                <a:ea typeface="微软雅黑"/>
              </a:rPr>
              <a:t>陈</a:t>
            </a:r>
            <a:r>
              <a:rPr kumimoji="1" lang="en-US" altLang="zh-CN" sz="1200" dirty="0">
                <a:latin typeface="微软雅黑"/>
                <a:ea typeface="微软雅黑"/>
              </a:rPr>
              <a:t>%' and age=20</a:t>
            </a:r>
            <a:endParaRPr lang="zh-CN" altLang="en-US" sz="1200" dirty="0"/>
          </a:p>
        </p:txBody>
      </p:sp>
      <p:sp>
        <p:nvSpPr>
          <p:cNvPr id="27" name="iconfont-1191-866887"/>
          <p:cNvSpPr>
            <a:spLocks noChangeAspect="1"/>
          </p:cNvSpPr>
          <p:nvPr/>
        </p:nvSpPr>
        <p:spPr bwMode="auto">
          <a:xfrm>
            <a:off x="6377711" y="3262653"/>
            <a:ext cx="307891" cy="307809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8" name="矩形 27"/>
          <p:cNvSpPr/>
          <p:nvPr/>
        </p:nvSpPr>
        <p:spPr>
          <a:xfrm>
            <a:off x="6913549" y="3308856"/>
            <a:ext cx="923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b="1" dirty="0" smtClean="0">
                <a:latin typeface="微软雅黑"/>
                <a:ea typeface="微软雅黑"/>
              </a:rPr>
              <a:t>5.6</a:t>
            </a:r>
            <a:r>
              <a:rPr kumimoji="1" lang="zh-CN" altLang="en-US" sz="1200" b="1" dirty="0" smtClean="0">
                <a:latin typeface="微软雅黑"/>
                <a:ea typeface="微软雅黑"/>
              </a:rPr>
              <a:t>之后</a:t>
            </a:r>
            <a:endParaRPr lang="zh-CN" altLang="en-US" sz="1200" dirty="0"/>
          </a:p>
        </p:txBody>
      </p:sp>
      <p:pic>
        <p:nvPicPr>
          <p:cNvPr id="9218" name="Picture 2" descr="https://gitee.com/chenjiabing666/Blog-file/raw/master/%E7%B4%A2%E5%BC%95%E4%B8%8B%E6%8E%A8/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5" y="3945638"/>
            <a:ext cx="4994309" cy="19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gitee.com/chenjiabing666/Blog-file/raw/master/%E7%B4%A2%E5%BC%95%E4%B8%8B%E6%8E%A8/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051" y="3962787"/>
            <a:ext cx="5027127" cy="195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99973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200" b="1" dirty="0" smtClean="0">
                <a:latin typeface="微软雅黑"/>
                <a:ea typeface="微软雅黑"/>
              </a:rPr>
              <a:t>存储规模</a:t>
            </a:r>
            <a:endParaRPr lang="zh-CN" altLang="en-US" sz="3200" dirty="0"/>
          </a:p>
        </p:txBody>
      </p:sp>
      <p:sp>
        <p:nvSpPr>
          <p:cNvPr id="20" name="iconfont-1191-866887"/>
          <p:cNvSpPr>
            <a:spLocks noChangeAspect="1"/>
          </p:cNvSpPr>
          <p:nvPr/>
        </p:nvSpPr>
        <p:spPr bwMode="auto">
          <a:xfrm>
            <a:off x="1062160" y="1591052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1" name="矩形 20"/>
          <p:cNvSpPr/>
          <p:nvPr/>
        </p:nvSpPr>
        <p:spPr>
          <a:xfrm>
            <a:off x="1597998" y="163725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微软雅黑"/>
                <a:ea typeface="微软雅黑"/>
              </a:rPr>
              <a:t>一</a:t>
            </a:r>
            <a:r>
              <a:rPr kumimoji="1" lang="zh-CN" altLang="en-US" b="1" dirty="0" smtClean="0">
                <a:latin typeface="微软雅黑"/>
                <a:ea typeface="微软雅黑"/>
              </a:rPr>
              <a:t>张表存多少数据比较合适？</a:t>
            </a:r>
            <a:endParaRPr kumimoji="1" lang="en-US" altLang="zh-CN" b="1" dirty="0" smtClean="0">
              <a:latin typeface="微软雅黑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97998" y="2097465"/>
            <a:ext cx="94057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latin typeface="微软雅黑"/>
                <a:ea typeface="微软雅黑"/>
              </a:rPr>
              <a:t>假设一行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1KB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，主键（</a:t>
            </a:r>
            <a:r>
              <a:rPr kumimoji="1" lang="en-US" altLang="zh-CN" sz="1600" dirty="0" err="1" smtClean="0">
                <a:latin typeface="微软雅黑"/>
                <a:ea typeface="微软雅黑"/>
              </a:rPr>
              <a:t>bigint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 8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字节）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+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指针（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6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字节）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= 14bit</a:t>
            </a:r>
          </a:p>
          <a:p>
            <a:endParaRPr kumimoji="1" lang="en-US" altLang="zh-CN" sz="1600" dirty="0">
              <a:latin typeface="微软雅黑"/>
              <a:ea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</a:rPr>
              <a:t>一个非叶子节点可以储存多少个建值对？</a:t>
            </a:r>
            <a:endParaRPr kumimoji="1" lang="en-US" altLang="zh-CN" sz="1600" dirty="0" smtClean="0">
              <a:latin typeface="微软雅黑"/>
              <a:ea typeface="微软雅黑"/>
            </a:endParaRPr>
          </a:p>
          <a:p>
            <a:r>
              <a:rPr kumimoji="1" lang="en-US" altLang="zh-CN" sz="1600" dirty="0" smtClean="0">
                <a:latin typeface="微软雅黑"/>
                <a:ea typeface="微软雅黑"/>
              </a:rPr>
              <a:t>16KB/14bit = 1179 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对</a:t>
            </a:r>
            <a:endParaRPr kumimoji="1" lang="en-US" altLang="zh-CN" sz="1600" dirty="0" smtClean="0">
              <a:latin typeface="微软雅黑"/>
              <a:ea typeface="微软雅黑"/>
            </a:endParaRPr>
          </a:p>
          <a:p>
            <a:endParaRPr kumimoji="1" lang="en-US" altLang="zh-CN" sz="1600" dirty="0">
              <a:latin typeface="微软雅黑"/>
              <a:ea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</a:rPr>
              <a:t>每一个建值对可以指向一个节点，所以一个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root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节点，可以有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1179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个</a:t>
            </a:r>
            <a:endParaRPr kumimoji="1" lang="en-US" altLang="zh-CN" sz="1600" dirty="0" smtClean="0">
              <a:latin typeface="微软雅黑"/>
              <a:ea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</a:rPr>
              <a:t>子节点</a:t>
            </a:r>
            <a:endParaRPr kumimoji="1" lang="en-US" altLang="zh-CN" sz="1600" dirty="0" smtClean="0">
              <a:latin typeface="微软雅黑"/>
              <a:ea typeface="微软雅黑"/>
            </a:endParaRPr>
          </a:p>
          <a:p>
            <a:endParaRPr kumimoji="1" lang="en-US" altLang="zh-CN" sz="1600" dirty="0">
              <a:latin typeface="微软雅黑"/>
              <a:ea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</a:rPr>
              <a:t>如果</a:t>
            </a:r>
            <a:r>
              <a:rPr kumimoji="1" lang="en-US" altLang="zh-CN" sz="1600" dirty="0" err="1" smtClean="0">
                <a:latin typeface="微软雅黑"/>
                <a:ea typeface="微软雅黑"/>
              </a:rPr>
              <a:t>b+tree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的高度超过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3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它的查询效率就会降低很多，所以我们认为</a:t>
            </a:r>
            <a:endParaRPr kumimoji="1" lang="en-US" altLang="zh-CN" sz="1600" dirty="0" smtClean="0">
              <a:latin typeface="微软雅黑"/>
              <a:ea typeface="微软雅黑"/>
            </a:endParaRPr>
          </a:p>
          <a:p>
            <a:r>
              <a:rPr kumimoji="1" lang="zh-CN" altLang="en-US" sz="1600" dirty="0">
                <a:latin typeface="微软雅黑"/>
                <a:ea typeface="微软雅黑"/>
              </a:rPr>
              <a:t>一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颗聚簇索引的</a:t>
            </a:r>
            <a:r>
              <a:rPr kumimoji="1" lang="en-US" altLang="zh-CN" sz="1600" dirty="0" err="1" smtClean="0">
                <a:latin typeface="微软雅黑"/>
                <a:ea typeface="微软雅黑"/>
              </a:rPr>
              <a:t>b+Tree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他的高度应该是小于等于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3</a:t>
            </a:r>
          </a:p>
          <a:p>
            <a:endParaRPr kumimoji="1" lang="en-US" altLang="zh-CN" sz="1600" dirty="0">
              <a:latin typeface="微软雅黑"/>
              <a:ea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</a:rPr>
              <a:t>按照高度</a:t>
            </a:r>
            <a:r>
              <a:rPr kumimoji="1" lang="en-US" altLang="zh-CN" sz="1600" dirty="0" smtClean="0">
                <a:latin typeface="微软雅黑"/>
                <a:ea typeface="微软雅黑"/>
              </a:rPr>
              <a:t>3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计算的话：</a:t>
            </a:r>
            <a:endParaRPr kumimoji="1" lang="en-US" altLang="zh-CN" sz="1600" dirty="0" smtClean="0">
              <a:latin typeface="微软雅黑"/>
              <a:ea typeface="微软雅黑"/>
            </a:endParaRPr>
          </a:p>
          <a:p>
            <a:r>
              <a:rPr kumimoji="1" lang="en-US" altLang="zh-CN" sz="1600" dirty="0" smtClean="0">
                <a:latin typeface="微软雅黑"/>
                <a:ea typeface="微软雅黑"/>
              </a:rPr>
              <a:t>Root -</a:t>
            </a:r>
            <a:r>
              <a:rPr kumimoji="1" lang="en-US" altLang="zh-CN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  1179 -   1179 </a:t>
            </a:r>
            <a:r>
              <a:rPr kumimoji="1" lang="zh-CN" altLang="en-US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*</a:t>
            </a:r>
            <a:r>
              <a:rPr kumimoji="1" lang="en-US" altLang="zh-CN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1179 = 1390041</a:t>
            </a:r>
            <a:r>
              <a:rPr kumimoji="1" lang="zh-CN" altLang="en-US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个叶子节点</a:t>
            </a:r>
            <a:endParaRPr kumimoji="1" lang="en-US" altLang="zh-CN" sz="1600" dirty="0" smtClean="0">
              <a:latin typeface="微软雅黑"/>
              <a:ea typeface="微软雅黑"/>
              <a:sym typeface="Wingdings" panose="05000000000000000000" pitchFamily="2" charset="2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每一行数据</a:t>
            </a:r>
            <a:r>
              <a:rPr kumimoji="1" lang="en-US" altLang="zh-CN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1KB</a:t>
            </a:r>
            <a:r>
              <a:rPr kumimoji="1" lang="zh-CN" altLang="en-US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，一个节点</a:t>
            </a:r>
            <a:r>
              <a:rPr kumimoji="1" lang="en-US" altLang="zh-CN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16KB == </a:t>
            </a:r>
            <a:r>
              <a:rPr kumimoji="1" lang="zh-CN" altLang="en-US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每一个节点 </a:t>
            </a:r>
            <a:r>
              <a:rPr kumimoji="1" lang="en-US" altLang="zh-CN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16</a:t>
            </a:r>
            <a:r>
              <a:rPr kumimoji="1" lang="zh-CN" altLang="en-US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条数据</a:t>
            </a:r>
            <a:endParaRPr kumimoji="1" lang="en-US" altLang="zh-CN" sz="1600" dirty="0" smtClean="0">
              <a:latin typeface="微软雅黑"/>
              <a:ea typeface="微软雅黑"/>
              <a:sym typeface="Wingdings" panose="05000000000000000000" pitchFamily="2" charset="2"/>
            </a:endParaRPr>
          </a:p>
          <a:p>
            <a:r>
              <a:rPr kumimoji="1" lang="en-US" altLang="zh-CN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So </a:t>
            </a:r>
            <a:r>
              <a:rPr kumimoji="1" lang="zh-CN" altLang="en-US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： 一张表最多可以存储 </a:t>
            </a:r>
            <a:r>
              <a:rPr kumimoji="1" lang="en-US" altLang="zh-CN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22240656 </a:t>
            </a:r>
            <a:r>
              <a:rPr kumimoji="1" lang="zh-CN" altLang="en-US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条</a:t>
            </a:r>
            <a:endParaRPr kumimoji="1" lang="en-US" altLang="zh-CN" sz="1600" dirty="0" smtClean="0">
              <a:latin typeface="微软雅黑"/>
              <a:ea typeface="微软雅黑"/>
              <a:sym typeface="Wingdings" panose="05000000000000000000" pitchFamily="2" charset="2"/>
            </a:endParaRPr>
          </a:p>
          <a:p>
            <a:r>
              <a:rPr kumimoji="1" lang="en-US" altLang="zh-CN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So</a:t>
            </a:r>
            <a:r>
              <a:rPr kumimoji="1" lang="zh-CN" altLang="en-US" sz="1600" dirty="0">
                <a:latin typeface="微软雅黑"/>
                <a:ea typeface="微软雅黑"/>
                <a:sym typeface="Wingdings" panose="05000000000000000000" pitchFamily="2" charset="2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：我们总是听别人说一张表最好不要超过</a:t>
            </a:r>
            <a:r>
              <a:rPr kumimoji="1" lang="en-US" altLang="zh-CN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5</a:t>
            </a:r>
            <a:r>
              <a:rPr kumimoji="1" lang="zh-CN" altLang="en-US" sz="1600" dirty="0">
                <a:latin typeface="微软雅黑"/>
                <a:ea typeface="微软雅黑"/>
                <a:sym typeface="Wingdings" panose="05000000000000000000" pitchFamily="2" charset="2"/>
              </a:rPr>
              <a:t>百</a:t>
            </a:r>
            <a:r>
              <a:rPr kumimoji="1" lang="zh-CN" altLang="en-US" sz="1600" dirty="0" smtClean="0">
                <a:latin typeface="微软雅黑"/>
                <a:ea typeface="微软雅黑"/>
                <a:sym typeface="Wingdings" panose="05000000000000000000" pitchFamily="2" charset="2"/>
              </a:rPr>
              <a:t>万条数据。</a:t>
            </a:r>
            <a:endParaRPr kumimoji="1" lang="en-US" altLang="zh-CN" sz="1600" dirty="0" smtClean="0">
              <a:latin typeface="微软雅黑"/>
              <a:ea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85069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4167031" y="5881757"/>
            <a:ext cx="372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F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感谢观看</a:t>
            </a:r>
            <a:endParaRPr lang="en-US" sz="4000" dirty="0">
              <a:solidFill>
                <a:srgbClr val="FFF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18" y="884763"/>
            <a:ext cx="5090564" cy="50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4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200" b="1" dirty="0">
                <a:latin typeface="微软雅黑"/>
                <a:ea typeface="微软雅黑"/>
              </a:rPr>
              <a:t>索引</a:t>
            </a:r>
            <a:r>
              <a:rPr kumimoji="1" lang="zh-CN" altLang="en-US" sz="3200" b="1" dirty="0" smtClean="0">
                <a:latin typeface="微软雅黑"/>
                <a:ea typeface="微软雅黑"/>
              </a:rPr>
              <a:t>的种类</a:t>
            </a:r>
            <a:endParaRPr lang="zh-CN" altLang="en-US" sz="3200" dirty="0"/>
          </a:p>
        </p:txBody>
      </p:sp>
      <p:sp>
        <p:nvSpPr>
          <p:cNvPr id="60" name="iconfont-1191-866887"/>
          <p:cNvSpPr>
            <a:spLocks noChangeAspect="1"/>
          </p:cNvSpPr>
          <p:nvPr/>
        </p:nvSpPr>
        <p:spPr bwMode="auto">
          <a:xfrm>
            <a:off x="1062160" y="1960499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" name="矩形 2"/>
          <p:cNvSpPr/>
          <p:nvPr/>
        </p:nvSpPr>
        <p:spPr>
          <a:xfrm>
            <a:off x="1597998" y="20067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微软雅黑"/>
                <a:ea typeface="微软雅黑"/>
              </a:rPr>
              <a:t>哈</a:t>
            </a:r>
            <a:r>
              <a:rPr kumimoji="1" lang="zh-CN" altLang="en-US" b="1" dirty="0" smtClean="0">
                <a:latin typeface="微软雅黑"/>
                <a:ea typeface="微软雅黑"/>
              </a:rPr>
              <a:t>希索引</a:t>
            </a:r>
            <a:endParaRPr lang="zh-CN" altLang="en-US" dirty="0"/>
          </a:p>
        </p:txBody>
      </p:sp>
      <p:sp>
        <p:nvSpPr>
          <p:cNvPr id="63" name="iconfont-1191-866887"/>
          <p:cNvSpPr>
            <a:spLocks noChangeAspect="1"/>
          </p:cNvSpPr>
          <p:nvPr/>
        </p:nvSpPr>
        <p:spPr bwMode="auto">
          <a:xfrm>
            <a:off x="1062160" y="3101190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1597998" y="314739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latin typeface="微软雅黑"/>
                <a:ea typeface="微软雅黑"/>
              </a:rPr>
              <a:t>有序数组索引</a:t>
            </a:r>
            <a:endParaRPr lang="zh-CN" altLang="en-US" dirty="0"/>
          </a:p>
        </p:txBody>
      </p:sp>
      <p:sp>
        <p:nvSpPr>
          <p:cNvPr id="65" name="iconfont-1191-866887"/>
          <p:cNvSpPr>
            <a:spLocks noChangeAspect="1"/>
          </p:cNvSpPr>
          <p:nvPr/>
        </p:nvSpPr>
        <p:spPr bwMode="auto">
          <a:xfrm>
            <a:off x="1062160" y="4235016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66" name="矩形 65"/>
          <p:cNvSpPr/>
          <p:nvPr/>
        </p:nvSpPr>
        <p:spPr>
          <a:xfrm>
            <a:off x="1597998" y="428121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latin typeface="微软雅黑"/>
                <a:ea typeface="微软雅黑"/>
              </a:rPr>
              <a:t>搜索树索引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267412" y="2528434"/>
            <a:ext cx="47060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哈希表，也称散列表，主要</a:t>
            </a:r>
            <a:r>
              <a:rPr lang="zh-CN" altLang="en-US" sz="1400" dirty="0" smtClean="0"/>
              <a:t>设计</a:t>
            </a:r>
            <a:r>
              <a:rPr lang="zh-CN" altLang="en-US" sz="1400" dirty="0"/>
              <a:t>思想是通过一个哈希</a:t>
            </a:r>
            <a:r>
              <a:rPr lang="zh-CN" altLang="en-US" sz="1400" dirty="0" smtClean="0"/>
              <a:t>函数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2267412" y="3745083"/>
            <a:ext cx="47060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有序数组索引在等值查询和区间查询场景中的效率都很高</a:t>
            </a:r>
          </a:p>
        </p:txBody>
      </p:sp>
      <p:sp>
        <p:nvSpPr>
          <p:cNvPr id="71" name="矩形 70"/>
          <p:cNvSpPr/>
          <p:nvPr/>
        </p:nvSpPr>
        <p:spPr>
          <a:xfrm>
            <a:off x="2267412" y="4878910"/>
            <a:ext cx="47060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主要分为二叉搜索树和多叉树</a:t>
            </a:r>
            <a:endParaRPr lang="zh-CN" altLang="en-US" sz="1400" dirty="0"/>
          </a:p>
        </p:txBody>
      </p:sp>
      <p:pic>
        <p:nvPicPr>
          <p:cNvPr id="1031" name="Picture 7" descr="https://pic2.zhimg.com/80/v2-bd10a033b7ca95bd5f809d615bfb6fb3_720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806" y="3789933"/>
            <a:ext cx="4382494" cy="232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21288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3200" b="1" dirty="0" err="1" smtClean="0">
                <a:latin typeface="微软雅黑"/>
                <a:ea typeface="微软雅黑"/>
              </a:rPr>
              <a:t>B+Tree</a:t>
            </a:r>
            <a:endParaRPr lang="zh-CN" altLang="en-US" sz="3200" dirty="0"/>
          </a:p>
        </p:txBody>
      </p:sp>
      <p:sp>
        <p:nvSpPr>
          <p:cNvPr id="60" name="iconfont-1191-866887"/>
          <p:cNvSpPr>
            <a:spLocks noChangeAspect="1"/>
          </p:cNvSpPr>
          <p:nvPr/>
        </p:nvSpPr>
        <p:spPr bwMode="auto">
          <a:xfrm>
            <a:off x="1062160" y="1960499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" name="矩形 2"/>
          <p:cNvSpPr/>
          <p:nvPr/>
        </p:nvSpPr>
        <p:spPr>
          <a:xfrm>
            <a:off x="1597998" y="2006702"/>
            <a:ext cx="170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latin typeface="微软雅黑"/>
                <a:ea typeface="微软雅黑"/>
              </a:rPr>
              <a:t>什么是</a:t>
            </a:r>
            <a:r>
              <a:rPr kumimoji="1" lang="en-US" altLang="zh-CN" b="1" dirty="0" err="1" smtClean="0">
                <a:latin typeface="微软雅黑"/>
                <a:ea typeface="微软雅黑"/>
              </a:rPr>
              <a:t>B+Tree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598883699103&amp;di=2240131129739c12da54a4d0068877ca&amp;imgtype=0&amp;src=http%3A%2F%2Fimg2018.cnblogs.com%2Fblog%2F1383365%2F201901%2F1383365-20190131125319027-13615020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69" y="2641127"/>
            <a:ext cx="8473080" cy="3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36457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3200" b="1" dirty="0" err="1" smtClean="0">
                <a:latin typeface="微软雅黑"/>
                <a:ea typeface="微软雅黑"/>
              </a:rPr>
              <a:t>B+Tree</a:t>
            </a:r>
            <a:r>
              <a:rPr kumimoji="1" lang="zh-CN" altLang="en-US" sz="3200" b="1" dirty="0" smtClean="0">
                <a:latin typeface="微软雅黑"/>
                <a:ea typeface="微软雅黑"/>
              </a:rPr>
              <a:t>优点</a:t>
            </a:r>
            <a:endParaRPr lang="zh-CN" altLang="en-US" sz="3200" dirty="0"/>
          </a:p>
        </p:txBody>
      </p:sp>
      <p:sp>
        <p:nvSpPr>
          <p:cNvPr id="60" name="iconfont-1191-866887"/>
          <p:cNvSpPr>
            <a:spLocks noChangeAspect="1"/>
          </p:cNvSpPr>
          <p:nvPr/>
        </p:nvSpPr>
        <p:spPr bwMode="auto">
          <a:xfrm>
            <a:off x="1062160" y="1960499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" name="矩形 2"/>
          <p:cNvSpPr/>
          <p:nvPr/>
        </p:nvSpPr>
        <p:spPr>
          <a:xfrm>
            <a:off x="1597998" y="20067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微软雅黑"/>
                <a:ea typeface="微软雅黑"/>
              </a:rPr>
              <a:t>优点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46875" y="2921168"/>
            <a:ext cx="10200228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1.  </a:t>
            </a:r>
            <a:r>
              <a:rPr lang="zh-CN" altLang="en-US" sz="1400" dirty="0" smtClean="0"/>
              <a:t>可以</a:t>
            </a:r>
            <a:r>
              <a:rPr lang="zh-CN" altLang="en-US" sz="1400" dirty="0"/>
              <a:t>使得单一结点存储更多的元素，除了叶子结点，其他的结点只是包含了键，没有保存值，这样</a:t>
            </a:r>
            <a:r>
              <a:rPr lang="zh-CN" altLang="en-US" sz="1400" dirty="0" smtClean="0"/>
              <a:t>的话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树</a:t>
            </a:r>
            <a:r>
              <a:rPr lang="zh-CN" altLang="en-US" sz="1400" dirty="0"/>
              <a:t>的高度就能有效降低</a:t>
            </a:r>
            <a:r>
              <a:rPr lang="zh-CN" altLang="en-US" sz="1400" dirty="0" smtClean="0"/>
              <a:t>，从而</a:t>
            </a:r>
            <a:r>
              <a:rPr lang="zh-CN" altLang="en-US" sz="1400" dirty="0"/>
              <a:t>减少查询的</a:t>
            </a:r>
            <a:r>
              <a:rPr lang="en-US" altLang="zh-CN" sz="1400" dirty="0"/>
              <a:t>IO</a:t>
            </a:r>
            <a:r>
              <a:rPr lang="zh-CN" altLang="en-US" sz="1400" dirty="0"/>
              <a:t>次数；</a:t>
            </a:r>
          </a:p>
          <a:p>
            <a:r>
              <a:rPr lang="zh-CN" altLang="en-US" sz="1400" dirty="0"/>
              <a:t>       </a:t>
            </a:r>
            <a:endParaRPr lang="en-US" altLang="zh-CN" sz="1400" dirty="0" smtClean="0"/>
          </a:p>
          <a:p>
            <a:r>
              <a:rPr lang="en-US" altLang="zh-CN" dirty="0" smtClean="0"/>
              <a:t> 2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   叶子</a:t>
            </a:r>
            <a:r>
              <a:rPr lang="zh-CN" altLang="en-US" sz="1400" dirty="0"/>
              <a:t>结点包含了下个叶子结点的指针，所以范围查询的时候如果搜索到第一个叶子结点的话，就能根据指针指向查询后</a:t>
            </a:r>
          </a:p>
          <a:p>
            <a:r>
              <a:rPr lang="zh-CN" altLang="en-US" sz="1400" dirty="0"/>
              <a:t>        面的数据，不用再从根结点遍历了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2116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200" b="1" dirty="0" smtClean="0">
                <a:latin typeface="微软雅黑"/>
                <a:ea typeface="微软雅黑"/>
              </a:rPr>
              <a:t>节点的大小</a:t>
            </a:r>
            <a:endParaRPr lang="zh-CN" altLang="en-US" sz="3200" dirty="0"/>
          </a:p>
        </p:txBody>
      </p:sp>
      <p:sp>
        <p:nvSpPr>
          <p:cNvPr id="21" name="iconfont-1191-866887"/>
          <p:cNvSpPr>
            <a:spLocks noChangeAspect="1"/>
          </p:cNvSpPr>
          <p:nvPr/>
        </p:nvSpPr>
        <p:spPr bwMode="auto">
          <a:xfrm>
            <a:off x="1062160" y="1960499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2" name="矩形 21"/>
          <p:cNvSpPr/>
          <p:nvPr/>
        </p:nvSpPr>
        <p:spPr>
          <a:xfrm>
            <a:off x="1597998" y="20067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latin typeface="微软雅黑"/>
                <a:ea typeface="微软雅黑"/>
              </a:rPr>
              <a:t>操作系统页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66034" y="2620920"/>
            <a:ext cx="7377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微软雅黑"/>
                <a:ea typeface="微软雅黑"/>
              </a:rPr>
              <a:t> </a:t>
            </a:r>
            <a:r>
              <a:rPr kumimoji="1" lang="en-US" altLang="zh-CN" sz="1400" dirty="0" smtClean="0">
                <a:latin typeface="微软雅黑"/>
                <a:ea typeface="微软雅黑"/>
              </a:rPr>
              <a:t>      </a:t>
            </a:r>
            <a:r>
              <a:rPr kumimoji="1" lang="zh-CN" altLang="en-US" sz="1400" dirty="0" smtClean="0">
                <a:latin typeface="微软雅黑"/>
                <a:ea typeface="微软雅黑"/>
              </a:rPr>
              <a:t>操作系统</a:t>
            </a:r>
            <a:r>
              <a:rPr kumimoji="1" lang="zh-CN" altLang="en-US" sz="1400" dirty="0">
                <a:latin typeface="微软雅黑"/>
                <a:ea typeface="微软雅黑"/>
              </a:rPr>
              <a:t>无论是将磁盘中的数据加载到内存中，还是将内存中的数据写回磁盘，操作</a:t>
            </a:r>
            <a:r>
              <a:rPr kumimoji="1" lang="zh-CN" altLang="en-US" sz="1400" dirty="0" smtClean="0">
                <a:latin typeface="微软雅黑"/>
                <a:ea typeface="微软雅黑"/>
              </a:rPr>
              <a:t>系</a:t>
            </a:r>
            <a:endParaRPr kumimoji="1" lang="en-US" altLang="zh-CN" sz="1400" dirty="0" smtClean="0">
              <a:latin typeface="微软雅黑"/>
              <a:ea typeface="微软雅黑"/>
            </a:endParaRPr>
          </a:p>
          <a:p>
            <a:r>
              <a:rPr kumimoji="1" lang="zh-CN" altLang="en-US" sz="1400" dirty="0" smtClean="0">
                <a:latin typeface="微软雅黑"/>
                <a:ea typeface="微软雅黑"/>
              </a:rPr>
              <a:t>统</a:t>
            </a:r>
            <a:r>
              <a:rPr kumimoji="1" lang="zh-CN" altLang="en-US" sz="1400" dirty="0">
                <a:latin typeface="微软雅黑"/>
                <a:ea typeface="微软雅黑"/>
              </a:rPr>
              <a:t>都会以页面为单位进行</a:t>
            </a:r>
            <a:r>
              <a:rPr kumimoji="1" lang="zh-CN" altLang="en-US" sz="1400" dirty="0" smtClean="0">
                <a:latin typeface="微软雅黑"/>
                <a:ea typeface="微软雅黑"/>
              </a:rPr>
              <a:t>操作。一般操作系统默认的页是</a:t>
            </a:r>
            <a:r>
              <a:rPr kumimoji="1" lang="en-US" altLang="zh-CN" sz="1400" dirty="0" smtClean="0">
                <a:latin typeface="微软雅黑"/>
                <a:ea typeface="微软雅黑"/>
              </a:rPr>
              <a:t>4KB</a:t>
            </a:r>
            <a:r>
              <a:rPr lang="zh-CN" altLang="en-US" sz="1400" dirty="0"/>
              <a:t>。</a:t>
            </a:r>
            <a:endParaRPr kumimoji="1" lang="en-US" altLang="zh-CN" sz="1400" dirty="0" smtClean="0">
              <a:latin typeface="微软雅黑"/>
              <a:ea typeface="微软雅黑"/>
            </a:endParaRPr>
          </a:p>
        </p:txBody>
      </p:sp>
      <p:sp>
        <p:nvSpPr>
          <p:cNvPr id="25" name="iconfont-1191-866887"/>
          <p:cNvSpPr>
            <a:spLocks noChangeAspect="1"/>
          </p:cNvSpPr>
          <p:nvPr/>
        </p:nvSpPr>
        <p:spPr bwMode="auto">
          <a:xfrm>
            <a:off x="1062160" y="3576641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6" name="矩形 25"/>
          <p:cNvSpPr/>
          <p:nvPr/>
        </p:nvSpPr>
        <p:spPr>
          <a:xfrm>
            <a:off x="1597998" y="3622844"/>
            <a:ext cx="2625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 smtClean="0">
                <a:latin typeface="微软雅黑"/>
                <a:ea typeface="微软雅黑"/>
              </a:rPr>
              <a:t>B+Tree</a:t>
            </a:r>
            <a:r>
              <a:rPr kumimoji="1" lang="zh-CN" altLang="en-US" b="1" dirty="0" smtClean="0">
                <a:latin typeface="微软雅黑"/>
                <a:ea typeface="微软雅黑"/>
              </a:rPr>
              <a:t>节点（页）大小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66033" y="4390950"/>
            <a:ext cx="7258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微软雅黑"/>
                <a:ea typeface="微软雅黑"/>
              </a:rPr>
              <a:t> </a:t>
            </a:r>
            <a:r>
              <a:rPr kumimoji="1" lang="en-US" altLang="zh-CN" sz="1400" dirty="0" smtClean="0">
                <a:latin typeface="微软雅黑"/>
                <a:ea typeface="微软雅黑"/>
              </a:rPr>
              <a:t>      </a:t>
            </a:r>
            <a:r>
              <a:rPr kumimoji="1" lang="en-US" altLang="zh-CN" sz="1400" dirty="0" err="1" smtClean="0">
                <a:latin typeface="微软雅黑"/>
                <a:ea typeface="微软雅黑"/>
              </a:rPr>
              <a:t>B+Tree</a:t>
            </a:r>
            <a:r>
              <a:rPr kumimoji="1" lang="zh-CN" altLang="en-US" sz="1400" dirty="0" smtClean="0">
                <a:latin typeface="微软雅黑"/>
                <a:ea typeface="微软雅黑"/>
              </a:rPr>
              <a:t>默认页大小是</a:t>
            </a:r>
            <a:r>
              <a:rPr kumimoji="1" lang="en-US" altLang="zh-CN" sz="1400" dirty="0" smtClean="0">
                <a:latin typeface="微软雅黑"/>
                <a:ea typeface="微软雅黑"/>
              </a:rPr>
              <a:t>16KB</a:t>
            </a:r>
            <a:r>
              <a:rPr kumimoji="1" lang="zh-CN" altLang="en-US" sz="1400" dirty="0" smtClean="0">
                <a:latin typeface="微软雅黑"/>
                <a:ea typeface="微软雅黑"/>
              </a:rPr>
              <a:t>。如果操作系统页大小是</a:t>
            </a:r>
            <a:r>
              <a:rPr kumimoji="1" lang="en-US" altLang="zh-CN" sz="1400" dirty="0" smtClean="0">
                <a:latin typeface="微软雅黑"/>
                <a:ea typeface="微软雅黑"/>
              </a:rPr>
              <a:t>4KB</a:t>
            </a:r>
            <a:r>
              <a:rPr kumimoji="1" lang="zh-CN" altLang="en-US" sz="1400" dirty="0" smtClean="0">
                <a:latin typeface="微软雅黑"/>
                <a:ea typeface="微软雅黑"/>
              </a:rPr>
              <a:t>，需要做</a:t>
            </a:r>
            <a:r>
              <a:rPr kumimoji="1" lang="en-US" altLang="zh-CN" sz="1400" dirty="0" smtClean="0">
                <a:latin typeface="微软雅黑"/>
                <a:ea typeface="微软雅黑"/>
              </a:rPr>
              <a:t>4</a:t>
            </a:r>
            <a:r>
              <a:rPr kumimoji="1" lang="zh-CN" altLang="en-US" sz="1400" dirty="0" smtClean="0">
                <a:latin typeface="微软雅黑"/>
                <a:ea typeface="微软雅黑"/>
              </a:rPr>
              <a:t>次寻址和磁盘</a:t>
            </a:r>
            <a:r>
              <a:rPr kumimoji="1" lang="en-US" altLang="zh-CN" sz="1400" dirty="0" smtClean="0">
                <a:latin typeface="微软雅黑"/>
                <a:ea typeface="微软雅黑"/>
              </a:rPr>
              <a:t>IO</a:t>
            </a:r>
            <a:r>
              <a:rPr kumimoji="1" lang="zh-CN" altLang="en-US" sz="1400" dirty="0" smtClean="0">
                <a:latin typeface="微软雅黑"/>
                <a:ea typeface="微软雅黑"/>
              </a:rPr>
              <a:t>。</a:t>
            </a:r>
            <a:endParaRPr kumimoji="1" lang="en-US" altLang="zh-CN" sz="1400" dirty="0" smtClean="0">
              <a:latin typeface="微软雅黑"/>
              <a:ea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5663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200" b="1" dirty="0" smtClean="0">
                <a:latin typeface="微软雅黑"/>
                <a:ea typeface="微软雅黑"/>
              </a:rPr>
              <a:t>数据存储结构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2733964" y="3244333"/>
            <a:ext cx="3480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 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1539875"/>
            <a:ext cx="9163050" cy="4695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31989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200" b="1" dirty="0" smtClean="0">
                <a:latin typeface="微软雅黑"/>
                <a:ea typeface="微软雅黑"/>
              </a:rPr>
              <a:t>索引类型</a:t>
            </a:r>
            <a:endParaRPr lang="zh-CN" altLang="en-US" sz="3200" dirty="0"/>
          </a:p>
        </p:txBody>
      </p:sp>
      <p:sp>
        <p:nvSpPr>
          <p:cNvPr id="20" name="iconfont-1191-866887"/>
          <p:cNvSpPr>
            <a:spLocks noChangeAspect="1"/>
          </p:cNvSpPr>
          <p:nvPr/>
        </p:nvSpPr>
        <p:spPr bwMode="auto">
          <a:xfrm>
            <a:off x="1062160" y="1960499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1" name="矩形 20"/>
          <p:cNvSpPr/>
          <p:nvPr/>
        </p:nvSpPr>
        <p:spPr>
          <a:xfrm>
            <a:off x="1597998" y="20067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微软雅黑"/>
                <a:ea typeface="微软雅黑"/>
              </a:rPr>
              <a:t>聚簇索引</a:t>
            </a:r>
            <a:endParaRPr lang="zh-CN" altLang="en-US" dirty="0"/>
          </a:p>
        </p:txBody>
      </p:sp>
      <p:sp>
        <p:nvSpPr>
          <p:cNvPr id="25" name="iconfont-1191-866887"/>
          <p:cNvSpPr>
            <a:spLocks noChangeAspect="1"/>
          </p:cNvSpPr>
          <p:nvPr/>
        </p:nvSpPr>
        <p:spPr bwMode="auto">
          <a:xfrm>
            <a:off x="1062160" y="3429000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6" name="矩形 25"/>
          <p:cNvSpPr/>
          <p:nvPr/>
        </p:nvSpPr>
        <p:spPr>
          <a:xfrm>
            <a:off x="1597998" y="347520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latin typeface="微软雅黑"/>
                <a:ea typeface="微软雅黑"/>
              </a:rPr>
              <a:t>非聚簇</a:t>
            </a:r>
            <a:r>
              <a:rPr kumimoji="1" lang="zh-CN" altLang="en-US" b="1" dirty="0">
                <a:latin typeface="微软雅黑"/>
                <a:ea typeface="微软雅黑"/>
              </a:rPr>
              <a:t>索引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990544" y="2756973"/>
            <a:ext cx="9387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InnoDB</a:t>
            </a:r>
            <a:r>
              <a:rPr lang="zh-CN" altLang="en-US" dirty="0"/>
              <a:t>使用的是</a:t>
            </a:r>
            <a:r>
              <a:rPr lang="zh-CN" altLang="en-US" dirty="0" smtClean="0"/>
              <a:t>聚簇</a:t>
            </a:r>
            <a:r>
              <a:rPr lang="zh-CN" altLang="en-US" dirty="0"/>
              <a:t>索引，将主键组织到一棵</a:t>
            </a:r>
            <a:r>
              <a:rPr lang="en-US" altLang="zh-CN" dirty="0"/>
              <a:t>B+</a:t>
            </a:r>
            <a:r>
              <a:rPr lang="zh-CN" altLang="en-US" dirty="0"/>
              <a:t>树中，而行数据就储存在叶子节点上。</a:t>
            </a:r>
          </a:p>
        </p:txBody>
      </p:sp>
      <p:sp>
        <p:nvSpPr>
          <p:cNvPr id="31" name="矩形 30"/>
          <p:cNvSpPr/>
          <p:nvPr/>
        </p:nvSpPr>
        <p:spPr>
          <a:xfrm>
            <a:off x="1990544" y="4193229"/>
            <a:ext cx="985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非</a:t>
            </a:r>
            <a:r>
              <a:rPr lang="zh-CN" altLang="en-US" dirty="0"/>
              <a:t>聚簇索引的两棵</a:t>
            </a:r>
            <a:r>
              <a:rPr lang="en-US" altLang="zh-CN" dirty="0"/>
              <a:t>B+</a:t>
            </a:r>
            <a:r>
              <a:rPr lang="zh-CN" altLang="en-US" dirty="0"/>
              <a:t>树看上去没什么不同，结点的结构完全一致只是存储的内容不同而已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zh-CN" altLang="en-US" dirty="0"/>
              <a:t>键索引</a:t>
            </a:r>
            <a:r>
              <a:rPr lang="en-US" altLang="zh-CN" dirty="0"/>
              <a:t>B+</a:t>
            </a:r>
            <a:r>
              <a:rPr lang="zh-CN" altLang="en-US" dirty="0"/>
              <a:t>树的节点存储了主键，辅助键索引</a:t>
            </a:r>
            <a:r>
              <a:rPr lang="en-US" altLang="zh-CN" dirty="0"/>
              <a:t>B</a:t>
            </a:r>
            <a:r>
              <a:rPr lang="en-US" altLang="zh-CN" dirty="0" smtClean="0"/>
              <a:t>+</a:t>
            </a:r>
            <a:r>
              <a:rPr lang="zh-CN" altLang="en-US" dirty="0" smtClean="0"/>
              <a:t>树</a:t>
            </a:r>
            <a:r>
              <a:rPr lang="zh-CN" altLang="en-US" dirty="0"/>
              <a:t>存储了辅助键。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2089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200" b="1" dirty="0" smtClean="0">
                <a:latin typeface="微软雅黑"/>
                <a:ea typeface="微软雅黑"/>
              </a:rPr>
              <a:t>联合索引</a:t>
            </a:r>
            <a:endParaRPr lang="zh-CN" altLang="en-US" sz="3200" dirty="0"/>
          </a:p>
        </p:txBody>
      </p:sp>
      <p:sp>
        <p:nvSpPr>
          <p:cNvPr id="20" name="iconfont-1191-866887"/>
          <p:cNvSpPr>
            <a:spLocks noChangeAspect="1"/>
          </p:cNvSpPr>
          <p:nvPr/>
        </p:nvSpPr>
        <p:spPr bwMode="auto">
          <a:xfrm>
            <a:off x="1062160" y="1591052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1" name="矩形 20"/>
          <p:cNvSpPr/>
          <p:nvPr/>
        </p:nvSpPr>
        <p:spPr>
          <a:xfrm>
            <a:off x="1597998" y="16372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微软雅黑"/>
                <a:ea typeface="微软雅黑"/>
              </a:rPr>
              <a:t>联合</a:t>
            </a:r>
            <a:r>
              <a:rPr kumimoji="1" lang="zh-CN" altLang="en-US" b="1" dirty="0" smtClean="0">
                <a:latin typeface="微软雅黑"/>
                <a:ea typeface="微软雅黑"/>
              </a:rPr>
              <a:t>索引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2160" y="5073739"/>
            <a:ext cx="1026434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对于</a:t>
            </a:r>
            <a:r>
              <a:rPr lang="zh-CN" altLang="en-US" sz="1400" dirty="0"/>
              <a:t>联合索引来说只不过比单值索引多了几列，而这些索引列全都出现在索引树上。对于联合索引，存储引擎会首先根据第一</a:t>
            </a:r>
            <a:r>
              <a:rPr lang="zh-CN" altLang="en-US" sz="1400" dirty="0" smtClean="0"/>
              <a:t>个</a:t>
            </a:r>
            <a:endParaRPr lang="en-US" altLang="zh-CN" sz="1400" dirty="0" smtClean="0"/>
          </a:p>
          <a:p>
            <a:r>
              <a:rPr lang="zh-CN" altLang="en-US" sz="1400" dirty="0" smtClean="0"/>
              <a:t>索引</a:t>
            </a:r>
            <a:r>
              <a:rPr lang="zh-CN" altLang="en-US" sz="1400" dirty="0"/>
              <a:t>列排序，如上图我们可以单看第一个索引列，如，</a:t>
            </a:r>
            <a:r>
              <a:rPr lang="en-US" altLang="zh-CN" sz="1400" dirty="0"/>
              <a:t>1 1 5 12 13…</a:t>
            </a:r>
            <a:r>
              <a:rPr lang="zh-CN" altLang="en-US" sz="1400" dirty="0"/>
              <a:t>他是单调递增的；如果第一列相等则再根据第二列排序，</a:t>
            </a:r>
            <a:r>
              <a:rPr lang="zh-CN" altLang="en-US" sz="1400" dirty="0" smtClean="0"/>
              <a:t>依次</a:t>
            </a:r>
            <a:endParaRPr lang="en-US" altLang="zh-CN" sz="1400" dirty="0" smtClean="0"/>
          </a:p>
          <a:p>
            <a:r>
              <a:rPr lang="zh-CN" altLang="en-US" sz="1400" dirty="0" smtClean="0"/>
              <a:t>类推</a:t>
            </a:r>
            <a:r>
              <a:rPr lang="zh-CN" altLang="en-US" sz="1400" dirty="0"/>
              <a:t>就构成了上图的索引树，上图中的</a:t>
            </a:r>
            <a:r>
              <a:rPr lang="en-US" altLang="zh-CN" sz="1400" dirty="0"/>
              <a:t>1 1 4 </a:t>
            </a:r>
            <a:r>
              <a:rPr lang="zh-CN" altLang="en-US" sz="1400" dirty="0"/>
              <a:t>，</a:t>
            </a:r>
            <a:r>
              <a:rPr lang="en-US" altLang="zh-CN" sz="1400" dirty="0"/>
              <a:t>1 1 5</a:t>
            </a:r>
            <a:r>
              <a:rPr lang="zh-CN" altLang="en-US" sz="1400" dirty="0"/>
              <a:t>以及</a:t>
            </a:r>
            <a:r>
              <a:rPr lang="en-US" altLang="zh-CN" sz="1400" dirty="0"/>
              <a:t>13 12 4,13 16 1,13 16 5</a:t>
            </a:r>
            <a:r>
              <a:rPr lang="zh-CN" altLang="en-US" sz="1400" dirty="0"/>
              <a:t>就可以说明这种情况</a:t>
            </a:r>
          </a:p>
        </p:txBody>
      </p:sp>
      <p:pic>
        <p:nvPicPr>
          <p:cNvPr id="7170" name="Picture 2" descr="https://imgconvert.csdnimg.cn/aHR0cHM6Ly91c2VyLWdvbGQtY2RuLnhpdHUuaW8vMjAyMC8yLzI3LzE3MDg2N2NiNmFmMGE3MmQ?x-oss-process=image/format,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43" y="1540812"/>
            <a:ext cx="6097443" cy="31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23749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200" b="1" dirty="0" smtClean="0">
                <a:latin typeface="微软雅黑"/>
                <a:ea typeface="微软雅黑"/>
              </a:rPr>
              <a:t>联合索引查找方式</a:t>
            </a:r>
            <a:endParaRPr lang="zh-CN" altLang="en-US" sz="3200" dirty="0"/>
          </a:p>
        </p:txBody>
      </p:sp>
      <p:sp>
        <p:nvSpPr>
          <p:cNvPr id="20" name="iconfont-1191-866887"/>
          <p:cNvSpPr>
            <a:spLocks noChangeAspect="1"/>
          </p:cNvSpPr>
          <p:nvPr/>
        </p:nvSpPr>
        <p:spPr bwMode="auto">
          <a:xfrm>
            <a:off x="1062160" y="1591052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1" name="矩形 20"/>
          <p:cNvSpPr/>
          <p:nvPr/>
        </p:nvSpPr>
        <p:spPr>
          <a:xfrm>
            <a:off x="1597998" y="1637255"/>
            <a:ext cx="4953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 select * from T1 where b = 12 and c = 14 and d = 3</a:t>
            </a:r>
            <a:endParaRPr lang="zh-CN" altLang="en-US" dirty="0"/>
          </a:p>
        </p:txBody>
      </p:sp>
      <p:pic>
        <p:nvPicPr>
          <p:cNvPr id="8194" name="Picture 2" descr="https://imgconvert.csdnimg.cn/aHR0cHM6Ly91c2VyLWdvbGQtY2RuLnhpdHUuaW8vMjAyMC8yLzI3LzE3MDg2N2U5ODRkZDU1OTQ?x-oss-process=image/format,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25" y="2006587"/>
            <a:ext cx="8327106" cy="43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8275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9.0,&quot;FooterHeight&quot;:9.0,&quot;SideMargin&quot;:4.2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23494</TotalTime>
  <Words>691</Words>
  <Application>Microsoft Office PowerPoint</Application>
  <PresentationFormat>宽屏</PresentationFormat>
  <Paragraphs>83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新細明體</vt:lpstr>
      <vt:lpstr>DengXian</vt:lpstr>
      <vt:lpstr>DengXian</vt:lpstr>
      <vt:lpstr>DengXian Light</vt:lpstr>
      <vt:lpstr>Microsoft YaHei</vt:lpstr>
      <vt:lpstr>Microsoft YaHei</vt:lpstr>
      <vt:lpstr>Arial</vt:lpstr>
      <vt:lpstr>Calibri</vt:lpstr>
      <vt:lpstr>Calibri Light</vt:lpstr>
      <vt:lpstr>Wingdings</vt:lpstr>
      <vt:lpstr>Office Theme</vt:lpstr>
      <vt:lpstr>PowerPoint 演示文稿</vt:lpstr>
      <vt:lpstr>索引的种类</vt:lpstr>
      <vt:lpstr>B+Tree</vt:lpstr>
      <vt:lpstr>B+Tree优点</vt:lpstr>
      <vt:lpstr>节点的大小</vt:lpstr>
      <vt:lpstr>数据存储结构</vt:lpstr>
      <vt:lpstr>索引类型</vt:lpstr>
      <vt:lpstr>联合索引</vt:lpstr>
      <vt:lpstr>联合索引查找方式</vt:lpstr>
      <vt:lpstr>覆盖索引</vt:lpstr>
      <vt:lpstr>索引下推</vt:lpstr>
      <vt:lpstr>存储规模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info@designbakery.cn</dc:creator>
  <cp:lastModifiedBy>张伟</cp:lastModifiedBy>
  <cp:revision>88</cp:revision>
  <dcterms:created xsi:type="dcterms:W3CDTF">2018-11-21T06:26:02Z</dcterms:created>
  <dcterms:modified xsi:type="dcterms:W3CDTF">2020-09-08T06:59:18Z</dcterms:modified>
</cp:coreProperties>
</file>