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22a98541e354a22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71" r:id="rId4"/>
    <p:sldId id="272" r:id="rId5"/>
    <p:sldId id="273" r:id="rId6"/>
    <p:sldId id="274" r:id="rId7"/>
    <p:sldId id="270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0" userDrawn="1">
          <p15:clr>
            <a:srgbClr val="A4A3A4"/>
          </p15:clr>
        </p15:guide>
        <p15:guide id="4" pos="7352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4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8FF"/>
    <a:srgbClr val="969BB3"/>
    <a:srgbClr val="A5BCF7"/>
    <a:srgbClr val="969AB2"/>
    <a:srgbClr val="1B2252"/>
    <a:srgbClr val="5686FF"/>
    <a:srgbClr val="595971"/>
    <a:srgbClr val="AAC4FF"/>
    <a:srgbClr val="2A64F7"/>
    <a:srgbClr val="D5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3913" autoAdjust="0"/>
  </p:normalViewPr>
  <p:slideViewPr>
    <p:cSldViewPr snapToGrid="0" snapToObjects="1">
      <p:cViewPr varScale="1">
        <p:scale>
          <a:sx n="70" d="100"/>
          <a:sy n="70" d="100"/>
        </p:scale>
        <p:origin x="48" y="66"/>
      </p:cViewPr>
      <p:guideLst>
        <p:guide orient="horz" pos="2160"/>
        <p:guide pos="3840"/>
        <p:guide pos="320"/>
        <p:guide pos="7352"/>
        <p:guide orient="horz" pos="384"/>
        <p:guide orient="horz" pos="448"/>
        <p:guide orient="horz" pos="3929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08A7-5BD9-4C0E-8334-21E7C55D463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3EDB-D3CA-4594-AC19-8DB167916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8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523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6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8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5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22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0" userDrawn="1">
          <p15:clr>
            <a:srgbClr val="F26B43"/>
          </p15:clr>
        </p15:guide>
        <p15:guide id="4" pos="7352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44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5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PA_组 10"/>
          <p:cNvGrpSpPr/>
          <p:nvPr>
            <p:custDataLst>
              <p:tags r:id="rId6"/>
            </p:custDataLst>
          </p:nvPr>
        </p:nvGrpSpPr>
        <p:grpSpPr>
          <a:xfrm>
            <a:off x="7407034" y="835732"/>
            <a:ext cx="4519751" cy="4112811"/>
            <a:chOff x="6867051" y="923213"/>
            <a:chExt cx="4929803" cy="4462518"/>
          </a:xfrm>
        </p:grpSpPr>
        <p:sp>
          <p:nvSpPr>
            <p:cNvPr id="12" name="椭圆 11"/>
            <p:cNvSpPr/>
            <p:nvPr/>
          </p:nvSpPr>
          <p:spPr>
            <a:xfrm>
              <a:off x="7134961" y="923213"/>
              <a:ext cx="4462518" cy="4462518"/>
            </a:xfrm>
            <a:prstGeom prst="ellipse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67051" y="2768782"/>
              <a:ext cx="4929803" cy="91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Spring</a:t>
              </a:r>
              <a:r>
                <a:rPr kumimoji="1" lang="zh-CN" altLang="en-US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事务</a:t>
              </a:r>
              <a:endParaRPr kumimoji="1" lang="zh-CN" altLang="en-US" sz="49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8" name="TextBox 4"/>
          <p:cNvSpPr txBox="1"/>
          <p:nvPr/>
        </p:nvSpPr>
        <p:spPr>
          <a:xfrm>
            <a:off x="8753905" y="3531346"/>
            <a:ext cx="18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传播机制</a:t>
            </a:r>
            <a:endParaRPr kumimoji="1" 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3644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7896" y="376886"/>
            <a:ext cx="3874554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为什么会有传播机制</a:t>
            </a:r>
            <a:endParaRPr lang="zh-CN" altLang="en-US" sz="3200" dirty="0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259129" y="1463688"/>
            <a:ext cx="7019636" cy="4677929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5" b="98476" l="6172" r="91719">
                          <a14:foregroundMark x1="23828" y1="83822" x2="23828" y2="83822"/>
                          <a14:foregroundMark x1="23828" y1="83822" x2="23828" y2="83822"/>
                          <a14:foregroundMark x1="24609" y1="76905" x2="24609" y2="76905"/>
                          <a14:foregroundMark x1="24609" y1="76905" x2="24609" y2="76905"/>
                          <a14:foregroundMark x1="15937" y1="71161" x2="15937" y2="71161"/>
                          <a14:foregroundMark x1="15937" y1="71161" x2="15937" y2="71161"/>
                          <a14:foregroundMark x1="11953" y1="72567" x2="11953" y2="72567"/>
                          <a14:foregroundMark x1="8516" y1="74209" x2="8516" y2="74209"/>
                          <a14:foregroundMark x1="8516" y1="74209" x2="8516" y2="74209"/>
                          <a14:foregroundMark x1="7500" y1="78664" x2="7500" y2="78664"/>
                          <a14:foregroundMark x1="15156" y1="78898" x2="15156" y2="78898"/>
                          <a14:foregroundMark x1="15156" y1="78898" x2="15156" y2="78898"/>
                          <a14:foregroundMark x1="29063" y1="77374" x2="29063" y2="77374"/>
                          <a14:foregroundMark x1="29063" y1="77374" x2="29063" y2="77374"/>
                          <a14:foregroundMark x1="41563" y1="76905" x2="41563" y2="76905"/>
                          <a14:foregroundMark x1="41563" y1="76905" x2="41563" y2="76905"/>
                          <a14:foregroundMark x1="58281" y1="65064" x2="58281" y2="65064"/>
                          <a14:foregroundMark x1="58281" y1="65064" x2="58281" y2="65064"/>
                          <a14:foregroundMark x1="61172" y1="64244" x2="61172" y2="64244"/>
                          <a14:foregroundMark x1="61172" y1="64244" x2="61172" y2="64244"/>
                          <a14:foregroundMark x1="59766" y1="58968" x2="59766" y2="58968"/>
                          <a14:foregroundMark x1="59766" y1="58968" x2="59766" y2="58968"/>
                          <a14:foregroundMark x1="53984" y1="56624" x2="53984" y2="56624"/>
                          <a14:foregroundMark x1="69766" y1="73740" x2="69766" y2="73740"/>
                          <a14:foregroundMark x1="69766" y1="73740" x2="69766" y2="73740"/>
                          <a14:foregroundMark x1="76719" y1="78546" x2="76719" y2="78546"/>
                          <a14:foregroundMark x1="76719" y1="78546" x2="76719" y2="78546"/>
                          <a14:foregroundMark x1="86484" y1="71630" x2="86484" y2="71630"/>
                          <a14:foregroundMark x1="86484" y1="71395" x2="86484" y2="71395"/>
                          <a14:foregroundMark x1="84844" y1="60141" x2="84844" y2="60141"/>
                          <a14:foregroundMark x1="84844" y1="60141" x2="84844" y2="60141"/>
                          <a14:foregroundMark x1="88281" y1="56155" x2="88281" y2="56155"/>
                          <a14:foregroundMark x1="88281" y1="56155" x2="88281" y2="56155"/>
                          <a14:foregroundMark x1="76172" y1="34701" x2="76172" y2="34701"/>
                          <a14:foregroundMark x1="76172" y1="34701" x2="76172" y2="34701"/>
                          <a14:foregroundMark x1="73516" y1="24267" x2="73516" y2="24267"/>
                          <a14:foregroundMark x1="73516" y1="24267" x2="73516" y2="24267"/>
                          <a14:foregroundMark x1="74609" y1="19461" x2="74609" y2="19461"/>
                          <a14:foregroundMark x1="74609" y1="19461" x2="74609" y2="19461"/>
                          <a14:foregroundMark x1="77734" y1="24619" x2="77734" y2="24619"/>
                          <a14:foregroundMark x1="64063" y1="49121" x2="64063" y2="49121"/>
                          <a14:foregroundMark x1="64063" y1="49121" x2="64063" y2="49121"/>
                          <a14:foregroundMark x1="80547" y1="56624" x2="80547" y2="56624"/>
                          <a14:foregroundMark x1="80547" y1="56624" x2="80547" y2="56624"/>
                          <a14:foregroundMark x1="80625" y1="53458" x2="80625" y2="53458"/>
                          <a14:foregroundMark x1="80625" y1="53458" x2="80625" y2="53458"/>
                          <a14:foregroundMark x1="81016" y1="50528" x2="81016" y2="50528"/>
                          <a14:foregroundMark x1="81016" y1="50528" x2="81016" y2="50528"/>
                          <a14:foregroundMark x1="81016" y1="48652" x2="81016" y2="48652"/>
                          <a14:foregroundMark x1="89063" y1="64713" x2="89063" y2="64713"/>
                          <a14:foregroundMark x1="89063" y1="64713" x2="89063" y2="64713"/>
                          <a14:foregroundMark x1="87891" y1="79719" x2="87891" y2="79719"/>
                          <a14:foregroundMark x1="87891" y1="79719" x2="87891" y2="79719"/>
                          <a14:foregroundMark x1="86719" y1="86401" x2="86719" y2="86401"/>
                          <a14:foregroundMark x1="86719" y1="86401" x2="86719" y2="86401"/>
                          <a14:foregroundMark x1="86172" y1="96249" x2="86172" y2="96249"/>
                          <a14:foregroundMark x1="86172" y1="96249" x2="86172" y2="96249"/>
                          <a14:foregroundMark x1="91719" y1="56975" x2="91719" y2="56975"/>
                          <a14:foregroundMark x1="91719" y1="56975" x2="91719" y2="56975"/>
                          <a14:foregroundMark x1="48984" y1="73740" x2="48984" y2="73740"/>
                          <a14:foregroundMark x1="48984" y1="73740" x2="48984" y2="73740"/>
                          <a14:foregroundMark x1="57344" y1="61899" x2="57344" y2="61899"/>
                          <a14:foregroundMark x1="57344" y1="61899" x2="57344" y2="61899"/>
                          <a14:foregroundMark x1="57344" y1="52872" x2="57344" y2="52872"/>
                          <a14:foregroundMark x1="56719" y1="56741" x2="56719" y2="56741"/>
                          <a14:foregroundMark x1="56719" y1="56741" x2="56719" y2="56741"/>
                          <a14:foregroundMark x1="54063" y1="61313" x2="54063" y2="61313"/>
                          <a14:foregroundMark x1="54063" y1="61899" x2="54063" y2="61899"/>
                          <a14:foregroundMark x1="57500" y1="68699" x2="57500" y2="68699"/>
                          <a14:foregroundMark x1="57500" y1="68699" x2="57500" y2="68699"/>
                          <a14:foregroundMark x1="61719" y1="68699" x2="61719" y2="68699"/>
                          <a14:foregroundMark x1="62656" y1="63306" x2="62656" y2="63306"/>
                          <a14:foregroundMark x1="62656" y1="63306" x2="62656" y2="63306"/>
                          <a14:foregroundMark x1="55937" y1="66120" x2="55937" y2="66120"/>
                          <a14:foregroundMark x1="55937" y1="66120" x2="55937" y2="66120"/>
                          <a14:foregroundMark x1="52500" y1="64127" x2="52500" y2="64127"/>
                          <a14:foregroundMark x1="49219" y1="71043" x2="49219" y2="71043"/>
                          <a14:foregroundMark x1="49219" y1="71043" x2="49219" y2="71043"/>
                          <a14:foregroundMark x1="50547" y1="74326" x2="50547" y2="74326"/>
                          <a14:foregroundMark x1="50938" y1="76788" x2="50938" y2="76788"/>
                          <a14:foregroundMark x1="50938" y1="76905" x2="50938" y2="76905"/>
                          <a14:foregroundMark x1="40938" y1="77140" x2="40938" y2="77140"/>
                          <a14:foregroundMark x1="40938" y1="77140" x2="40938" y2="77140"/>
                          <a14:foregroundMark x1="41016" y1="71043" x2="41016" y2="71043"/>
                          <a14:foregroundMark x1="41016" y1="71043" x2="41016" y2="71043"/>
                          <a14:foregroundMark x1="44375" y1="69402" x2="44375" y2="69402"/>
                          <a14:foregroundMark x1="41719" y1="64127" x2="41719" y2="64127"/>
                          <a14:foregroundMark x1="42656" y1="69871" x2="42656" y2="69871"/>
                          <a14:foregroundMark x1="46484" y1="79132" x2="46484" y2="79132"/>
                          <a14:foregroundMark x1="45000" y1="87222" x2="45000" y2="87222"/>
                          <a14:foregroundMark x1="43438" y1="90973" x2="43438" y2="90973"/>
                          <a14:foregroundMark x1="40625" y1="91911" x2="40625" y2="91911"/>
                          <a14:foregroundMark x1="31875" y1="91559" x2="31875" y2="91559"/>
                          <a14:foregroundMark x1="25781" y1="84056" x2="25781" y2="84056"/>
                          <a14:foregroundMark x1="28438" y1="70809" x2="28438" y2="70809"/>
                          <a14:foregroundMark x1="26328" y1="61547" x2="26016" y2="62134"/>
                          <a14:foregroundMark x1="18438" y1="63072" x2="18438" y2="63072"/>
                          <a14:foregroundMark x1="13984" y1="67644" x2="13984" y2="67644"/>
                          <a14:foregroundMark x1="8438" y1="83470" x2="8125" y2="84056"/>
                          <a14:foregroundMark x1="6172" y1="85463" x2="6172" y2="85463"/>
                          <a14:foregroundMark x1="8828" y1="87573" x2="8828" y2="87573"/>
                          <a14:foregroundMark x1="15156" y1="84877" x2="15156" y2="84877"/>
                          <a14:foregroundMark x1="23438" y1="84291" x2="23438" y2="84291"/>
                          <a14:foregroundMark x1="29219" y1="84291" x2="29219" y2="84291"/>
                          <a14:foregroundMark x1="30547" y1="76202" x2="30547" y2="76202"/>
                          <a14:foregroundMark x1="30625" y1="72450" x2="30625" y2="72450"/>
                          <a14:foregroundMark x1="16484" y1="78664" x2="16484" y2="78664"/>
                          <a14:foregroundMark x1="17109" y1="86635" x2="17109" y2="87222"/>
                          <a14:foregroundMark x1="11563" y1="90739" x2="11563" y2="90739"/>
                          <a14:foregroundMark x1="11172" y1="85229" x2="11172" y2="85229"/>
                          <a14:foregroundMark x1="12109" y1="81125" x2="12109" y2="81125"/>
                          <a14:foregroundMark x1="12734" y1="76553" x2="12734" y2="76553"/>
                          <a14:foregroundMark x1="16953" y1="71747" x2="16953" y2="71747"/>
                          <a14:foregroundMark x1="20000" y1="60727" x2="20000" y2="60727"/>
                          <a14:foregroundMark x1="21172" y1="59320" x2="21172" y2="59320"/>
                          <a14:foregroundMark x1="17500" y1="66120" x2="17500" y2="66120"/>
                          <a14:foregroundMark x1="15781" y1="65064" x2="15781" y2="65064"/>
                          <a14:foregroundMark x1="14844" y1="66237" x2="14844" y2="66237"/>
                          <a14:foregroundMark x1="11719" y1="68816" x2="11719" y2="68816"/>
                          <a14:foregroundMark x1="13984" y1="98476" x2="13984" y2="98476"/>
                          <a14:foregroundMark x1="9063" y1="97421" x2="9063" y2="97421"/>
                          <a14:foregroundMark x1="9609" y1="97069" x2="9609" y2="97069"/>
                          <a14:foregroundMark x1="15156" y1="96249" x2="15156" y2="96249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38381" y="354104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为了解决方法之间的矛盾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12889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5" name="组合 4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5" name="直角三角形 14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直角三角形 15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3" name="直角三角形 12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" name="直角三角形 13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2" name="矩形 11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矩形 5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4605652" y="420390"/>
            <a:ext cx="3874554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传播机制的种类</a:t>
            </a:r>
            <a:endParaRPr lang="zh-CN" altLang="en-US" sz="3200" dirty="0"/>
          </a:p>
        </p:txBody>
      </p:sp>
      <p:grpSp>
        <p:nvGrpSpPr>
          <p:cNvPr id="18" name="#44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15677" y="1800686"/>
            <a:ext cx="9960646" cy="4677567"/>
            <a:chOff x="914400" y="1205246"/>
            <a:chExt cx="10363200" cy="4866608"/>
          </a:xfrm>
        </p:grpSpPr>
        <p:grpSp>
          <p:nvGrpSpPr>
            <p:cNvPr id="19" name="îṧliḍè">
              <a:extLst>
                <a:ext uri="{FF2B5EF4-FFF2-40B4-BE49-F238E27FC236}">
                  <a16:creationId xmlns:a16="http://schemas.microsoft.com/office/drawing/2014/main" id="{B0963429-D8C7-4585-8C41-18A3FED51865}"/>
                </a:ext>
              </a:extLst>
            </p:cNvPr>
            <p:cNvGrpSpPr/>
            <p:nvPr/>
          </p:nvGrpSpPr>
          <p:grpSpPr>
            <a:xfrm>
              <a:off x="914400" y="1205246"/>
              <a:ext cx="2369319" cy="2471787"/>
              <a:chOff x="914400" y="1205246"/>
              <a:chExt cx="2369319" cy="2471787"/>
            </a:xfrm>
          </p:grpSpPr>
          <p:sp>
            <p:nvSpPr>
              <p:cNvPr id="56" name="îṥlíḋè"/>
              <p:cNvSpPr/>
              <p:nvPr/>
            </p:nvSpPr>
            <p:spPr bwMode="auto">
              <a:xfrm>
                <a:off x="914400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îSḷîďê"/>
              <p:cNvSpPr/>
              <p:nvPr/>
            </p:nvSpPr>
            <p:spPr bwMode="auto">
              <a:xfrm>
                <a:off x="1069148" y="1368359"/>
                <a:ext cx="2059823" cy="2125695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ṡ1íḋe"/>
              <p:cNvSpPr/>
              <p:nvPr/>
            </p:nvSpPr>
            <p:spPr bwMode="auto">
              <a:xfrm>
                <a:off x="1316954" y="1326535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REQUIRED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ïSḷïḓ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9148" y="2021938"/>
                <a:ext cx="2059824" cy="939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dirty="0"/>
                  <a:t>已经处在一个事务中，那么加入到这个事务，否则自己新建一个新的事务，是默认的事务传播行为。</a:t>
                </a:r>
                <a:endParaRPr lang="en-US" altLang="zh-CN" sz="1100" dirty="0"/>
              </a:p>
            </p:txBody>
          </p:sp>
        </p:grpSp>
        <p:grpSp>
          <p:nvGrpSpPr>
            <p:cNvPr id="20" name="iśḷîḑé">
              <a:extLst>
                <a:ext uri="{FF2B5EF4-FFF2-40B4-BE49-F238E27FC236}">
                  <a16:creationId xmlns:a16="http://schemas.microsoft.com/office/drawing/2014/main" id="{A17AD401-568D-44DF-8731-462D527051D2}"/>
                </a:ext>
              </a:extLst>
            </p:cNvPr>
            <p:cNvGrpSpPr/>
            <p:nvPr/>
          </p:nvGrpSpPr>
          <p:grpSpPr>
            <a:xfrm>
              <a:off x="3579027" y="1205246"/>
              <a:ext cx="2369319" cy="2471787"/>
              <a:chOff x="3579028" y="1205246"/>
              <a:chExt cx="2369319" cy="2471787"/>
            </a:xfrm>
          </p:grpSpPr>
          <p:sp>
            <p:nvSpPr>
              <p:cNvPr id="51" name="íślïḍê"/>
              <p:cNvSpPr/>
              <p:nvPr/>
            </p:nvSpPr>
            <p:spPr bwMode="auto">
              <a:xfrm>
                <a:off x="3579028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Sḷïḓe"/>
              <p:cNvSpPr/>
              <p:nvPr/>
            </p:nvSpPr>
            <p:spPr bwMode="auto">
              <a:xfrm>
                <a:off x="3733777" y="1368359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ïşḻïḑê"/>
              <p:cNvSpPr/>
              <p:nvPr/>
            </p:nvSpPr>
            <p:spPr bwMode="auto">
              <a:xfrm>
                <a:off x="3981582" y="1326535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 fontScale="85000" lnSpcReduction="10000"/>
              </a:bodyPr>
              <a:lstStyle/>
              <a:p>
                <a:pPr algn="ctr"/>
                <a:r>
                  <a:rPr lang="en-US" altLang="zh-CN" sz="1600" b="1" dirty="0"/>
                  <a:t>NOT_SUPPORTED</a:t>
                </a:r>
                <a:endParaRPr lang="zh-CN" altLang="en-US" sz="1600" b="1" dirty="0"/>
              </a:p>
            </p:txBody>
          </p:sp>
        </p:grpSp>
        <p:grpSp>
          <p:nvGrpSpPr>
            <p:cNvPr id="21" name="îśḻïďê">
              <a:extLst>
                <a:ext uri="{FF2B5EF4-FFF2-40B4-BE49-F238E27FC236}">
                  <a16:creationId xmlns:a16="http://schemas.microsoft.com/office/drawing/2014/main" id="{55DBB99E-5DDF-45E0-BAAA-FB338C44E802}"/>
                </a:ext>
              </a:extLst>
            </p:cNvPr>
            <p:cNvGrpSpPr/>
            <p:nvPr/>
          </p:nvGrpSpPr>
          <p:grpSpPr>
            <a:xfrm>
              <a:off x="6243654" y="1205246"/>
              <a:ext cx="2369319" cy="2471787"/>
              <a:chOff x="6243655" y="1205246"/>
              <a:chExt cx="2369319" cy="2471787"/>
            </a:xfrm>
          </p:grpSpPr>
          <p:sp>
            <p:nvSpPr>
              <p:cNvPr id="46" name="ïṥľíḋé"/>
              <p:cNvSpPr/>
              <p:nvPr/>
            </p:nvSpPr>
            <p:spPr bwMode="auto">
              <a:xfrm>
                <a:off x="6243655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îsḻíde"/>
              <p:cNvSpPr/>
              <p:nvPr/>
            </p:nvSpPr>
            <p:spPr bwMode="auto">
              <a:xfrm>
                <a:off x="6398403" y="1368359"/>
                <a:ext cx="2059823" cy="2125695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išlîdê"/>
              <p:cNvSpPr/>
              <p:nvPr/>
            </p:nvSpPr>
            <p:spPr bwMode="auto">
              <a:xfrm>
                <a:off x="6646209" y="1326535"/>
                <a:ext cx="1520122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REQUIRESNEW</a:t>
                </a:r>
                <a:endParaRPr lang="zh-CN" altLang="en-US" sz="1600" b="1" dirty="0"/>
              </a:p>
            </p:txBody>
          </p:sp>
        </p:grpSp>
        <p:grpSp>
          <p:nvGrpSpPr>
            <p:cNvPr id="22" name="iśliḓe">
              <a:extLst>
                <a:ext uri="{FF2B5EF4-FFF2-40B4-BE49-F238E27FC236}">
                  <a16:creationId xmlns:a16="http://schemas.microsoft.com/office/drawing/2014/main" id="{B7238F03-42E9-4EF8-BB3D-E2F038FB0564}"/>
                </a:ext>
              </a:extLst>
            </p:cNvPr>
            <p:cNvGrpSpPr/>
            <p:nvPr/>
          </p:nvGrpSpPr>
          <p:grpSpPr>
            <a:xfrm>
              <a:off x="8908281" y="1205246"/>
              <a:ext cx="2369319" cy="2471787"/>
              <a:chOff x="8908281" y="1205246"/>
              <a:chExt cx="2369319" cy="2471787"/>
            </a:xfrm>
          </p:grpSpPr>
          <p:sp>
            <p:nvSpPr>
              <p:cNvPr id="41" name="iṥļïde"/>
              <p:cNvSpPr/>
              <p:nvPr/>
            </p:nvSpPr>
            <p:spPr bwMode="auto">
              <a:xfrm>
                <a:off x="8908281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ṩḷíḋé"/>
              <p:cNvSpPr/>
              <p:nvPr/>
            </p:nvSpPr>
            <p:spPr bwMode="auto">
              <a:xfrm>
                <a:off x="9063029" y="1368359"/>
                <a:ext cx="2059823" cy="2125695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$1ïḓê"/>
              <p:cNvSpPr/>
              <p:nvPr/>
            </p:nvSpPr>
            <p:spPr bwMode="auto">
              <a:xfrm>
                <a:off x="9310835" y="1326535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MANDATORY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îṡḻíḋé">
              <a:extLst>
                <a:ext uri="{FF2B5EF4-FFF2-40B4-BE49-F238E27FC236}">
                  <a16:creationId xmlns:a16="http://schemas.microsoft.com/office/drawing/2014/main" id="{A5014320-13BD-4986-B3D0-832FD05AF7E6}"/>
                </a:ext>
              </a:extLst>
            </p:cNvPr>
            <p:cNvGrpSpPr/>
            <p:nvPr/>
          </p:nvGrpSpPr>
          <p:grpSpPr>
            <a:xfrm>
              <a:off x="2246714" y="3600067"/>
              <a:ext cx="2369319" cy="2471787"/>
              <a:chOff x="2246714" y="3600067"/>
              <a:chExt cx="2369319" cy="2471787"/>
            </a:xfrm>
          </p:grpSpPr>
          <p:sp>
            <p:nvSpPr>
              <p:cNvPr id="36" name="i$ḻídé"/>
              <p:cNvSpPr/>
              <p:nvPr/>
            </p:nvSpPr>
            <p:spPr bwMode="auto">
              <a:xfrm>
                <a:off x="2246714" y="3600067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îṩḷiďé"/>
              <p:cNvSpPr/>
              <p:nvPr/>
            </p:nvSpPr>
            <p:spPr bwMode="auto">
              <a:xfrm>
                <a:off x="2401462" y="3763181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iśḻiďè"/>
              <p:cNvSpPr/>
              <p:nvPr/>
            </p:nvSpPr>
            <p:spPr bwMode="auto">
              <a:xfrm>
                <a:off x="2649268" y="3721357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SUPPORTS</a:t>
                </a:r>
                <a:endParaRPr lang="zh-CN" altLang="en-US" sz="1600" b="1" dirty="0"/>
              </a:p>
            </p:txBody>
          </p:sp>
        </p:grpSp>
        <p:grpSp>
          <p:nvGrpSpPr>
            <p:cNvPr id="24" name="ísḷîḋé">
              <a:extLst>
                <a:ext uri="{FF2B5EF4-FFF2-40B4-BE49-F238E27FC236}">
                  <a16:creationId xmlns:a16="http://schemas.microsoft.com/office/drawing/2014/main" id="{1D94B772-D257-4BE7-96EC-8535DCEFBFAA}"/>
                </a:ext>
              </a:extLst>
            </p:cNvPr>
            <p:cNvGrpSpPr/>
            <p:nvPr/>
          </p:nvGrpSpPr>
          <p:grpSpPr>
            <a:xfrm>
              <a:off x="4911342" y="3600067"/>
              <a:ext cx="2369319" cy="2471787"/>
              <a:chOff x="4911341" y="3600067"/>
              <a:chExt cx="2369319" cy="2471787"/>
            </a:xfrm>
          </p:grpSpPr>
          <p:sp>
            <p:nvSpPr>
              <p:cNvPr id="31" name="íṣlïḋe"/>
              <p:cNvSpPr/>
              <p:nvPr/>
            </p:nvSpPr>
            <p:spPr bwMode="auto">
              <a:xfrm>
                <a:off x="4911341" y="3600067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îṥ1îḍè"/>
              <p:cNvSpPr/>
              <p:nvPr/>
            </p:nvSpPr>
            <p:spPr bwMode="auto">
              <a:xfrm>
                <a:off x="5066089" y="3763181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ṩ1ïďê"/>
              <p:cNvSpPr/>
              <p:nvPr/>
            </p:nvSpPr>
            <p:spPr bwMode="auto">
              <a:xfrm>
                <a:off x="5313895" y="3721357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NEVER</a:t>
                </a:r>
                <a:endParaRPr lang="zh-CN" altLang="en-US" sz="1600" b="1" dirty="0"/>
              </a:p>
            </p:txBody>
          </p:sp>
        </p:grpSp>
        <p:grpSp>
          <p:nvGrpSpPr>
            <p:cNvPr id="25" name="i$lîďe">
              <a:extLst>
                <a:ext uri="{FF2B5EF4-FFF2-40B4-BE49-F238E27FC236}">
                  <a16:creationId xmlns:a16="http://schemas.microsoft.com/office/drawing/2014/main" id="{00CD3017-ADEB-4E0D-B5BF-019C1DC4DC91}"/>
                </a:ext>
              </a:extLst>
            </p:cNvPr>
            <p:cNvGrpSpPr/>
            <p:nvPr/>
          </p:nvGrpSpPr>
          <p:grpSpPr>
            <a:xfrm>
              <a:off x="7575969" y="3600067"/>
              <a:ext cx="2369319" cy="2471787"/>
              <a:chOff x="7575969" y="3600067"/>
              <a:chExt cx="2369319" cy="2471787"/>
            </a:xfrm>
          </p:grpSpPr>
          <p:sp>
            <p:nvSpPr>
              <p:cNvPr id="26" name="islïḓè"/>
              <p:cNvSpPr/>
              <p:nvPr/>
            </p:nvSpPr>
            <p:spPr bwMode="auto">
              <a:xfrm>
                <a:off x="7575969" y="3600067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í$1ïḍè"/>
              <p:cNvSpPr/>
              <p:nvPr/>
            </p:nvSpPr>
            <p:spPr bwMode="auto">
              <a:xfrm>
                <a:off x="7730717" y="3763181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íṧḻiḍè"/>
              <p:cNvSpPr/>
              <p:nvPr/>
            </p:nvSpPr>
            <p:spPr bwMode="auto">
              <a:xfrm>
                <a:off x="7978523" y="3721357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NESTED</a:t>
                </a:r>
                <a:endParaRPr lang="zh-CN" altLang="en-US" sz="1600" b="1" dirty="0"/>
              </a:p>
            </p:txBody>
          </p:sp>
        </p:grpSp>
      </p:grpSp>
      <p:sp>
        <p:nvSpPr>
          <p:cNvPr id="62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3748745" y="2536906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/>
              <a:t>声明方法不需要</a:t>
            </a:r>
            <a:r>
              <a:rPr lang="zh-CN" altLang="en-US" sz="1100" dirty="0"/>
              <a:t>事务</a:t>
            </a:r>
            <a:r>
              <a:rPr lang="en-US" altLang="zh-CN" sz="1100" dirty="0"/>
              <a:t>,</a:t>
            </a:r>
            <a:r>
              <a:rPr lang="zh-CN" altLang="en-US" sz="1100" dirty="0"/>
              <a:t>如果</a:t>
            </a:r>
            <a:r>
              <a:rPr lang="zh-CN" altLang="en-US" sz="1100" dirty="0" smtClean="0"/>
              <a:t>有将事务挂起</a:t>
            </a:r>
            <a:endParaRPr lang="en-US" altLang="zh-CN" sz="1100" dirty="0"/>
          </a:p>
        </p:txBody>
      </p:sp>
      <p:sp>
        <p:nvSpPr>
          <p:cNvPr id="63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86655" y="2527359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5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不管是否存在事务，该方法总汇为自己发起一个新的事务。如果方法已经运行在一个事务中，则原有事务挂起，新的事务被创建</a:t>
            </a:r>
            <a:endParaRPr lang="en-US" altLang="zh-CN" sz="1100" dirty="0"/>
          </a:p>
        </p:txBody>
      </p:sp>
      <p:sp>
        <p:nvSpPr>
          <p:cNvPr id="64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8947776" y="2585653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该方法只能在一个已经存在的事务中执行，业务方法不能发起自己的</a:t>
            </a:r>
            <a:r>
              <a:rPr lang="zh-CN" altLang="en-US" dirty="0" smtClean="0"/>
              <a:t>事务，没有事务抛异常</a:t>
            </a:r>
            <a:endParaRPr lang="en-US" altLang="zh-CN" sz="1100" dirty="0"/>
          </a:p>
        </p:txBody>
      </p:sp>
      <p:sp>
        <p:nvSpPr>
          <p:cNvPr id="65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2510373" y="4961426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表示当前方法不需要事务上下文，但是如果存在当前事务的话，那么该方法会在这个事务中</a:t>
            </a:r>
            <a:r>
              <a:rPr lang="zh-CN" altLang="en-US" dirty="0" smtClean="0"/>
              <a:t>运行</a:t>
            </a:r>
            <a:endParaRPr lang="en-US" altLang="zh-CN" sz="1100" dirty="0"/>
          </a:p>
        </p:txBody>
      </p:sp>
      <p:sp>
        <p:nvSpPr>
          <p:cNvPr id="66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5106094" y="4961426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该方法绝对不能在事务范围内执行。如果在就抛例外。只有该方法没有关联到任何事务，才正常执行</a:t>
            </a:r>
            <a:endParaRPr lang="en-US" altLang="zh-CN" sz="1100" dirty="0"/>
          </a:p>
        </p:txBody>
      </p:sp>
      <p:sp>
        <p:nvSpPr>
          <p:cNvPr id="67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7701815" y="4956280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如果一个活动的事务存在，则运行在一个嵌套的事务中。如果没有活动事务，则按</a:t>
            </a:r>
            <a:r>
              <a:rPr lang="en-US" altLang="zh-CN" dirty="0"/>
              <a:t>REQUIRED</a:t>
            </a:r>
            <a:r>
              <a:rPr lang="zh-CN" altLang="en-US" dirty="0"/>
              <a:t>属性执行。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261040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7405" y="376886"/>
            <a:ext cx="3457191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</a:rPr>
              <a:t>事务传播机制原理</a:t>
            </a:r>
            <a:endParaRPr lang="zh-CN" altLang="en-US" sz="3200" dirty="0"/>
          </a:p>
        </p:txBody>
      </p:sp>
      <p:sp>
        <p:nvSpPr>
          <p:cNvPr id="24" name="amplification-tool-silhouette-in-black_26758"/>
          <p:cNvSpPr>
            <a:spLocks noChangeAspect="1"/>
          </p:cNvSpPr>
          <p:nvPr/>
        </p:nvSpPr>
        <p:spPr bwMode="auto">
          <a:xfrm>
            <a:off x="1071377" y="1996873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2037797" y="1888981"/>
            <a:ext cx="7290930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Spring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事务是通过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AOP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现的</a:t>
            </a:r>
            <a:endParaRPr lang="zh-CN" altLang="en-US" sz="2800" dirty="0"/>
          </a:p>
        </p:txBody>
      </p:sp>
      <p:sp>
        <p:nvSpPr>
          <p:cNvPr id="450" name="î$ḷiḑe">
            <a:extLst>
              <a:ext uri="{FF2B5EF4-FFF2-40B4-BE49-F238E27FC236}">
                <a16:creationId xmlns:a16="http://schemas.microsoft.com/office/drawing/2014/main" id="{E20CADEA-502B-477B-8BCA-DDAE52203F15}"/>
              </a:ext>
            </a:extLst>
          </p:cNvPr>
          <p:cNvSpPr txBox="1"/>
          <p:nvPr/>
        </p:nvSpPr>
        <p:spPr>
          <a:xfrm>
            <a:off x="504165" y="5009425"/>
            <a:ext cx="3562348" cy="88601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用于寻找对应的方法</a:t>
            </a:r>
            <a:r>
              <a:rPr lang="en-US" altLang="zh-CN" sz="1000" dirty="0" smtClean="0"/>
              <a:t>.</a:t>
            </a:r>
            <a:endParaRPr lang="en-US" altLang="zh-CN" sz="1000" dirty="0"/>
          </a:p>
        </p:txBody>
      </p:sp>
      <p:sp>
        <p:nvSpPr>
          <p:cNvPr id="451" name="iślíde">
            <a:extLst>
              <a:ext uri="{FF2B5EF4-FFF2-40B4-BE49-F238E27FC236}">
                <a16:creationId xmlns:a16="http://schemas.microsoft.com/office/drawing/2014/main" id="{0421DB8E-83C6-42C9-8330-AC09E2F9E07A}"/>
              </a:ext>
            </a:extLst>
          </p:cNvPr>
          <p:cNvSpPr txBox="1"/>
          <p:nvPr/>
        </p:nvSpPr>
        <p:spPr>
          <a:xfrm>
            <a:off x="504165" y="4537605"/>
            <a:ext cx="3562348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1600" b="1" dirty="0" err="1"/>
              <a:t>Pointcut</a:t>
            </a:r>
            <a:endParaRPr lang="en-US" altLang="zh-CN" sz="1600" b="1" dirty="0"/>
          </a:p>
        </p:txBody>
      </p:sp>
      <p:sp>
        <p:nvSpPr>
          <p:cNvPr id="452" name="íṣľíďé">
            <a:extLst>
              <a:ext uri="{FF2B5EF4-FFF2-40B4-BE49-F238E27FC236}">
                <a16:creationId xmlns:a16="http://schemas.microsoft.com/office/drawing/2014/main" id="{051F6987-C930-4004-B579-3526A535344B}"/>
              </a:ext>
            </a:extLst>
          </p:cNvPr>
          <p:cNvSpPr/>
          <p:nvPr/>
        </p:nvSpPr>
        <p:spPr>
          <a:xfrm>
            <a:off x="2010964" y="3793369"/>
            <a:ext cx="548727" cy="54873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53" name="išľiḑé">
            <a:extLst>
              <a:ext uri="{FF2B5EF4-FFF2-40B4-BE49-F238E27FC236}">
                <a16:creationId xmlns:a16="http://schemas.microsoft.com/office/drawing/2014/main" id="{19EF0895-8490-4953-99CB-2C3CB903DF75}"/>
              </a:ext>
            </a:extLst>
          </p:cNvPr>
          <p:cNvSpPr txBox="1"/>
          <p:nvPr/>
        </p:nvSpPr>
        <p:spPr>
          <a:xfrm>
            <a:off x="4314827" y="5009425"/>
            <a:ext cx="3562348" cy="88601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可以理解为横切逻辑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sp>
        <p:nvSpPr>
          <p:cNvPr id="454" name="îš1îḍè">
            <a:extLst>
              <a:ext uri="{FF2B5EF4-FFF2-40B4-BE49-F238E27FC236}">
                <a16:creationId xmlns:a16="http://schemas.microsoft.com/office/drawing/2014/main" id="{7FE86142-8FAB-4D46-A63D-B0F20EBFB0EF}"/>
              </a:ext>
            </a:extLst>
          </p:cNvPr>
          <p:cNvSpPr txBox="1"/>
          <p:nvPr/>
        </p:nvSpPr>
        <p:spPr>
          <a:xfrm>
            <a:off x="4314827" y="4537605"/>
            <a:ext cx="3562348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1600" b="1" dirty="0"/>
              <a:t>Advice</a:t>
            </a:r>
            <a:endParaRPr lang="en-US" altLang="zh-CN" sz="1600" b="1" dirty="0"/>
          </a:p>
        </p:txBody>
      </p:sp>
      <p:sp>
        <p:nvSpPr>
          <p:cNvPr id="455" name="iš1îḋè">
            <a:extLst>
              <a:ext uri="{FF2B5EF4-FFF2-40B4-BE49-F238E27FC236}">
                <a16:creationId xmlns:a16="http://schemas.microsoft.com/office/drawing/2014/main" id="{F9046394-C359-4114-902B-0B70F7832406}"/>
              </a:ext>
            </a:extLst>
          </p:cNvPr>
          <p:cNvSpPr/>
          <p:nvPr/>
        </p:nvSpPr>
        <p:spPr>
          <a:xfrm>
            <a:off x="5821637" y="3793369"/>
            <a:ext cx="548728" cy="54873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56" name="iśḷïdè">
            <a:extLst>
              <a:ext uri="{FF2B5EF4-FFF2-40B4-BE49-F238E27FC236}">
                <a16:creationId xmlns:a16="http://schemas.microsoft.com/office/drawing/2014/main" id="{32731C82-710B-443C-B561-425D2433EABC}"/>
              </a:ext>
            </a:extLst>
          </p:cNvPr>
          <p:cNvSpPr txBox="1"/>
          <p:nvPr/>
        </p:nvSpPr>
        <p:spPr>
          <a:xfrm>
            <a:off x="8103672" y="5009425"/>
            <a:ext cx="3562348" cy="88601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/>
              <a:t>切面 </a:t>
            </a:r>
            <a:r>
              <a:rPr lang="en-US" altLang="zh-CN" sz="1400" dirty="0"/>
              <a:t>Aspect </a:t>
            </a:r>
            <a:r>
              <a:rPr lang="zh-CN" altLang="en-US" sz="1400" dirty="0"/>
              <a:t>整合了切点和通知两个模块</a:t>
            </a:r>
            <a:r>
              <a:rPr lang="en-US" altLang="zh-CN" sz="1000" dirty="0"/>
              <a:t>.</a:t>
            </a:r>
            <a:endParaRPr lang="en-US" altLang="zh-CN" sz="1000" dirty="0"/>
          </a:p>
        </p:txBody>
      </p:sp>
      <p:sp>
        <p:nvSpPr>
          <p:cNvPr id="457" name="iṩlídê">
            <a:extLst>
              <a:ext uri="{FF2B5EF4-FFF2-40B4-BE49-F238E27FC236}">
                <a16:creationId xmlns:a16="http://schemas.microsoft.com/office/drawing/2014/main" id="{D916D2D7-3643-4364-8236-E24D6318C453}"/>
              </a:ext>
            </a:extLst>
          </p:cNvPr>
          <p:cNvSpPr txBox="1"/>
          <p:nvPr/>
        </p:nvSpPr>
        <p:spPr>
          <a:xfrm>
            <a:off x="8103672" y="4537605"/>
            <a:ext cx="3562348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1600" b="1" dirty="0"/>
              <a:t>Aspect</a:t>
            </a:r>
            <a:endParaRPr lang="en-US" altLang="zh-CN" sz="1600" b="1" dirty="0"/>
          </a:p>
        </p:txBody>
      </p:sp>
      <p:sp>
        <p:nvSpPr>
          <p:cNvPr id="458" name="ïŝliḋê">
            <a:extLst>
              <a:ext uri="{FF2B5EF4-FFF2-40B4-BE49-F238E27FC236}">
                <a16:creationId xmlns:a16="http://schemas.microsoft.com/office/drawing/2014/main" id="{CB79ED2D-A866-4B84-BBC8-5E200E611299}"/>
              </a:ext>
            </a:extLst>
          </p:cNvPr>
          <p:cNvSpPr/>
          <p:nvPr/>
        </p:nvSpPr>
        <p:spPr bwMode="auto">
          <a:xfrm>
            <a:off x="9744946" y="3930562"/>
            <a:ext cx="279798" cy="27434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460" name="îşḷîḓè">
            <a:extLst>
              <a:ext uri="{FF2B5EF4-FFF2-40B4-BE49-F238E27FC236}">
                <a16:creationId xmlns:a16="http://schemas.microsoft.com/office/drawing/2014/main" id="{4B326724-5D6B-4955-87F3-94DA31CC46A2}"/>
              </a:ext>
            </a:extLst>
          </p:cNvPr>
          <p:cNvSpPr/>
          <p:nvPr/>
        </p:nvSpPr>
        <p:spPr>
          <a:xfrm>
            <a:off x="9610482" y="3793369"/>
            <a:ext cx="548728" cy="54873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61" name="iSliďè">
            <a:extLst>
              <a:ext uri="{FF2B5EF4-FFF2-40B4-BE49-F238E27FC236}">
                <a16:creationId xmlns:a16="http://schemas.microsoft.com/office/drawing/2014/main" id="{CA1DA441-539A-4028-9F02-076BD3EF2963}"/>
              </a:ext>
            </a:extLst>
          </p:cNvPr>
          <p:cNvSpPr/>
          <p:nvPr/>
        </p:nvSpPr>
        <p:spPr bwMode="auto">
          <a:xfrm>
            <a:off x="2157929" y="3927107"/>
            <a:ext cx="279798" cy="27434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462" name="íṥḻïḍê">
            <a:extLst>
              <a:ext uri="{FF2B5EF4-FFF2-40B4-BE49-F238E27FC236}">
                <a16:creationId xmlns:a16="http://schemas.microsoft.com/office/drawing/2014/main" id="{23A5A759-1F9E-4474-8ACC-BD26BE1BD20E}"/>
              </a:ext>
            </a:extLst>
          </p:cNvPr>
          <p:cNvSpPr/>
          <p:nvPr/>
        </p:nvSpPr>
        <p:spPr bwMode="auto">
          <a:xfrm>
            <a:off x="5968602" y="3927107"/>
            <a:ext cx="279798" cy="27434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463" name="ïŝliḋê">
            <a:extLst>
              <a:ext uri="{FF2B5EF4-FFF2-40B4-BE49-F238E27FC236}">
                <a16:creationId xmlns:a16="http://schemas.microsoft.com/office/drawing/2014/main" id="{CB79ED2D-A866-4B84-BBC8-5E200E611299}"/>
              </a:ext>
            </a:extLst>
          </p:cNvPr>
          <p:cNvSpPr/>
          <p:nvPr/>
        </p:nvSpPr>
        <p:spPr bwMode="auto">
          <a:xfrm>
            <a:off x="9757447" y="3927107"/>
            <a:ext cx="279798" cy="27434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33559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28" y="376886"/>
            <a:ext cx="2438344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</a:rPr>
              <a:t>事务核心类</a:t>
            </a:r>
            <a:endParaRPr lang="zh-CN" altLang="en-US" sz="3200" dirty="0"/>
          </a:p>
        </p:txBody>
      </p:sp>
      <p:sp>
        <p:nvSpPr>
          <p:cNvPr id="24" name="amplification-tool-silhouette-in-black_26758"/>
          <p:cNvSpPr>
            <a:spLocks noChangeAspect="1"/>
          </p:cNvSpPr>
          <p:nvPr/>
        </p:nvSpPr>
        <p:spPr bwMode="auto">
          <a:xfrm>
            <a:off x="1071377" y="2526958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2037797" y="2419066"/>
            <a:ext cx="9248512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err="1" smtClean="0">
                <a:latin typeface="微软雅黑"/>
                <a:ea typeface="微软雅黑"/>
              </a:rPr>
              <a:t>PlatformTransactionManager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 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平台事务管理器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 </a:t>
            </a:r>
            <a:endParaRPr kumimoji="1" lang="en-US" altLang="zh-CN" sz="2800" b="1" dirty="0">
              <a:latin typeface="微软雅黑"/>
              <a:ea typeface="微软雅黑"/>
            </a:endParaRPr>
          </a:p>
        </p:txBody>
      </p:sp>
      <p:sp>
        <p:nvSpPr>
          <p:cNvPr id="31" name="amplification-tool-silhouette-in-black_26758"/>
          <p:cNvSpPr>
            <a:spLocks noChangeAspect="1"/>
          </p:cNvSpPr>
          <p:nvPr/>
        </p:nvSpPr>
        <p:spPr bwMode="auto">
          <a:xfrm>
            <a:off x="1071377" y="3672267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2037797" y="3564375"/>
            <a:ext cx="7290930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err="1" smtClean="0">
                <a:latin typeface="微软雅黑"/>
                <a:ea typeface="微软雅黑"/>
              </a:rPr>
              <a:t>TransactionDefinition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 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定义事务</a:t>
            </a:r>
            <a:endParaRPr kumimoji="1" lang="en-US" altLang="zh-CN" sz="2800" b="1" dirty="0">
              <a:latin typeface="微软雅黑"/>
              <a:ea typeface="微软雅黑"/>
            </a:endParaRPr>
          </a:p>
        </p:txBody>
      </p:sp>
      <p:sp>
        <p:nvSpPr>
          <p:cNvPr id="33" name="amplification-tool-silhouette-in-black_26758"/>
          <p:cNvSpPr>
            <a:spLocks noChangeAspect="1"/>
          </p:cNvSpPr>
          <p:nvPr/>
        </p:nvSpPr>
        <p:spPr bwMode="auto">
          <a:xfrm>
            <a:off x="1071377" y="5033359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2037797" y="4925467"/>
            <a:ext cx="7290930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err="1" smtClean="0">
                <a:latin typeface="微软雅黑"/>
                <a:ea typeface="微软雅黑"/>
              </a:rPr>
              <a:t>TransactionStatus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 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记录事务状态</a:t>
            </a:r>
            <a:endParaRPr kumimoji="1" lang="en-US" altLang="zh-CN" sz="2800" b="1" dirty="0">
              <a:latin typeface="微软雅黑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15392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28" y="376886"/>
            <a:ext cx="2438344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</a:rPr>
              <a:t>事务核心类</a:t>
            </a:r>
            <a:endParaRPr lang="zh-CN" altLang="en-US" sz="3200" dirty="0"/>
          </a:p>
        </p:txBody>
      </p:sp>
      <p:pic>
        <p:nvPicPr>
          <p:cNvPr id="2050" name="Picture 2" descr="https://images2017.cnblogs.com/blog/949591/201801/949591-20180122094208537-2064883532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14" b="90000" l="3125" r="97344">
                        <a14:foregroundMark x1="15313" y1="28929" x2="15313" y2="28929"/>
                        <a14:foregroundMark x1="15313" y1="28929" x2="15313" y2="28929"/>
                        <a14:foregroundMark x1="6250" y1="26429" x2="6250" y2="26429"/>
                        <a14:foregroundMark x1="6250" y1="26429" x2="6250" y2="26429"/>
                        <a14:foregroundMark x1="3281" y1="29286" x2="3281" y2="29286"/>
                        <a14:foregroundMark x1="3281" y1="29286" x2="3281" y2="29286"/>
                        <a14:foregroundMark x1="48281" y1="13571" x2="48281" y2="13571"/>
                        <a14:foregroundMark x1="48281" y1="13571" x2="48281" y2="13571"/>
                        <a14:foregroundMark x1="88438" y1="38214" x2="88438" y2="38214"/>
                        <a14:foregroundMark x1="88438" y1="38214" x2="88438" y2="38214"/>
                        <a14:foregroundMark x1="97344" y1="39286" x2="97344" y2="39286"/>
                        <a14:foregroundMark x1="97344" y1="39286" x2="97344" y2="39286"/>
                        <a14:foregroundMark x1="57188" y1="67500" x2="57188" y2="67500"/>
                        <a14:foregroundMark x1="57188" y1="67500" x2="57188" y2="67500"/>
                        <a14:foregroundMark x1="58594" y1="82143" x2="58594" y2="82143"/>
                        <a14:foregroundMark x1="58594" y1="82143" x2="58594" y2="82143"/>
                        <a14:foregroundMark x1="75625" y1="85714" x2="75625" y2="85714"/>
                        <a14:foregroundMark x1="49844" y1="55714" x2="49844" y2="55714"/>
                        <a14:foregroundMark x1="49844" y1="55714" x2="49844" y2="55714"/>
                        <a14:foregroundMark x1="50000" y1="49286" x2="50000" y2="49286"/>
                        <a14:foregroundMark x1="50000" y1="49286" x2="50000" y2="49286"/>
                        <a14:foregroundMark x1="42969" y1="56071" x2="42969" y2="56071"/>
                        <a14:foregroundMark x1="42969" y1="56071" x2="42969" y2="56071"/>
                        <a14:foregroundMark x1="33125" y1="56071" x2="33125" y2="56071"/>
                        <a14:foregroundMark x1="33125" y1="56071" x2="33125" y2="56071"/>
                        <a14:foregroundMark x1="28594" y1="56071" x2="28594" y2="56071"/>
                        <a14:foregroundMark x1="28594" y1="56071" x2="28594" y2="56071"/>
                        <a14:foregroundMark x1="28281" y1="37143" x2="28281" y2="37143"/>
                        <a14:foregroundMark x1="28281" y1="37143" x2="28281" y2="37143"/>
                        <a14:foregroundMark x1="32656" y1="33214" x2="32656" y2="33214"/>
                        <a14:foregroundMark x1="32656" y1="33214" x2="32656" y2="33214"/>
                        <a14:foregroundMark x1="30938" y1="34286" x2="30938" y2="34286"/>
                        <a14:foregroundMark x1="30938" y1="34286" x2="30938" y2="34286"/>
                        <a14:foregroundMark x1="29688" y1="32143" x2="29688" y2="32143"/>
                        <a14:foregroundMark x1="29688" y1="32143" x2="29688" y2="32143"/>
                        <a14:foregroundMark x1="30938" y1="38571" x2="30938" y2="38571"/>
                        <a14:foregroundMark x1="30938" y1="38571" x2="30938" y2="38571"/>
                        <a14:foregroundMark x1="35469" y1="38214" x2="35469" y2="38214"/>
                        <a14:foregroundMark x1="47188" y1="11786" x2="47188" y2="11786"/>
                        <a14:foregroundMark x1="47188" y1="11786" x2="47188" y2="11786"/>
                        <a14:foregroundMark x1="69375" y1="33571" x2="69375" y2="33571"/>
                        <a14:foregroundMark x1="69375" y1="33571" x2="69375" y2="33571"/>
                        <a14:foregroundMark x1="73906" y1="33571" x2="73906" y2="33571"/>
                        <a14:foregroundMark x1="73906" y1="33571" x2="73906" y2="33571"/>
                        <a14:foregroundMark x1="75625" y1="35714" x2="75625" y2="35714"/>
                        <a14:foregroundMark x1="66563" y1="39286" x2="66563" y2="39286"/>
                        <a14:foregroundMark x1="68281" y1="36071" x2="68281" y2="36071"/>
                        <a14:foregroundMark x1="68281" y1="36071" x2="68281" y2="36071"/>
                        <a14:foregroundMark x1="66563" y1="32143" x2="66563" y2="32143"/>
                        <a14:foregroundMark x1="66563" y1="32143" x2="66563" y2="32143"/>
                        <a14:foregroundMark x1="70625" y1="33214" x2="70625" y2="33214"/>
                        <a14:foregroundMark x1="70625" y1="33214" x2="70625" y2="33214"/>
                        <a14:foregroundMark x1="42188" y1="75357" x2="42188" y2="75357"/>
                        <a14:foregroundMark x1="42188" y1="75357" x2="42188" y2="75357"/>
                        <a14:foregroundMark x1="26875" y1="76786" x2="26875" y2="76786"/>
                        <a14:foregroundMark x1="26875" y1="76786" x2="26875" y2="76786"/>
                        <a14:foregroundMark x1="26875" y1="76786" x2="26875" y2="76786"/>
                        <a14:foregroundMark x1="74375" y1="75714" x2="74375" y2="75714"/>
                        <a14:foregroundMark x1="74375" y1="75714" x2="74375" y2="75714"/>
                        <a14:foregroundMark x1="74531" y1="58214" x2="74531" y2="58214"/>
                        <a14:foregroundMark x1="74531" y1="58214" x2="74531" y2="58214"/>
                        <a14:foregroundMark x1="66250" y1="55714" x2="66250" y2="55714"/>
                        <a14:foregroundMark x1="66250" y1="55714" x2="66250" y2="55714"/>
                        <a14:foregroundMark x1="72500" y1="56429" x2="72500" y2="56429"/>
                        <a14:foregroundMark x1="72500" y1="56429" x2="72500" y2="56429"/>
                        <a14:foregroundMark x1="39531" y1="56071" x2="39531" y2="56071"/>
                        <a14:foregroundMark x1="39531" y1="56071" x2="39531" y2="56071"/>
                        <a14:foregroundMark x1="42188" y1="59643" x2="42188" y2="59643"/>
                        <a14:foregroundMark x1="42188" y1="59643" x2="42188" y2="59643"/>
                        <a14:foregroundMark x1="51875" y1="13929" x2="51875" y2="13929"/>
                        <a14:foregroundMark x1="51875" y1="13929" x2="51875" y2="13929"/>
                        <a14:foregroundMark x1="37813" y1="33571" x2="37813" y2="33571"/>
                        <a14:foregroundMark x1="77969" y1="88571" x2="77969" y2="88571"/>
                        <a14:foregroundMark x1="77969" y1="88571" x2="77969" y2="88571"/>
                        <a14:foregroundMark x1="80781" y1="67143" x2="80781" y2="67143"/>
                        <a14:foregroundMark x1="80781" y1="67143" x2="80781" y2="67143"/>
                        <a14:foregroundMark x1="31406" y1="32143" x2="31406" y2="32143"/>
                        <a14:foregroundMark x1="31406" y1="32143" x2="31406" y2="32143"/>
                        <a14:foregroundMark x1="32656" y1="36429" x2="32656" y2="36429"/>
                        <a14:foregroundMark x1="32656" y1="36429" x2="32656" y2="36429"/>
                        <a14:foregroundMark x1="34375" y1="36786" x2="34375" y2="36786"/>
                        <a14:foregroundMark x1="34375" y1="36786" x2="34375" y2="36786"/>
                        <a14:foregroundMark x1="27187" y1="35000" x2="27187" y2="35000"/>
                        <a14:foregroundMark x1="27187" y1="35000" x2="27187" y2="35000"/>
                        <a14:foregroundMark x1="28594" y1="34643" x2="28594" y2="34643"/>
                        <a14:foregroundMark x1="28594" y1="34643" x2="28594" y2="34643"/>
                        <a14:foregroundMark x1="26875" y1="37857" x2="26875" y2="37857"/>
                        <a14:foregroundMark x1="26875" y1="37857" x2="26875" y2="37857"/>
                        <a14:foregroundMark x1="70000" y1="36429" x2="70000" y2="36429"/>
                        <a14:foregroundMark x1="70000" y1="36429" x2="70000" y2="36429"/>
                        <a14:foregroundMark x1="67344" y1="32143" x2="67344" y2="32143"/>
                        <a14:foregroundMark x1="62656" y1="32143" x2="62656" y2="32143"/>
                        <a14:foregroundMark x1="64844" y1="32143" x2="64844" y2="32143"/>
                        <a14:foregroundMark x1="64844" y1="32143" x2="64844" y2="32143"/>
                        <a14:foregroundMark x1="74063" y1="33214" x2="74063" y2="33214"/>
                        <a14:foregroundMark x1="71250" y1="32500" x2="71250" y2="32500"/>
                        <a14:foregroundMark x1="73125" y1="35357" x2="73125" y2="35357"/>
                        <a14:foregroundMark x1="72500" y1="35000" x2="72500" y2="35000"/>
                        <a14:foregroundMark x1="72031" y1="31071" x2="72031" y2="31071"/>
                        <a14:foregroundMark x1="71094" y1="37143" x2="71094" y2="37143"/>
                        <a14:foregroundMark x1="68281" y1="37500" x2="68281" y2="37500"/>
                        <a14:foregroundMark x1="66563" y1="38929" x2="66563" y2="38929"/>
                        <a14:foregroundMark x1="65469" y1="37143" x2="65469" y2="37143"/>
                        <a14:foregroundMark x1="44531" y1="8214" x2="44531" y2="8214"/>
                        <a14:foregroundMark x1="44531" y1="8214" x2="44531" y2="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2" y="1804035"/>
            <a:ext cx="10786278" cy="471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0861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4231113" y="3111635"/>
            <a:ext cx="372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感谢观看</a:t>
            </a:r>
            <a:endParaRPr lang="en-US" sz="4000" dirty="0">
              <a:solidFill>
                <a:srgbClr val="FFF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4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9.0,&quot;FooterHeight&quot;:9.0,&quot;SideMargin&quot;:4.2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14359;#14359;#14359;#16541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14359;#14359;#14359;#16541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14359;#14359;#14359;#165413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4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11042</TotalTime>
  <Words>275</Words>
  <Application>Microsoft Office PowerPoint</Application>
  <PresentationFormat>宽屏</PresentationFormat>
  <Paragraphs>39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新細明體</vt:lpstr>
      <vt:lpstr>等线</vt:lpstr>
      <vt:lpstr>等线</vt:lpstr>
      <vt:lpstr>等线 Light</vt:lpstr>
      <vt:lpstr>微软雅黑</vt:lpstr>
      <vt:lpstr>微软雅黑</vt:lpstr>
      <vt:lpstr>Arial</vt:lpstr>
      <vt:lpstr>Calibri</vt:lpstr>
      <vt:lpstr>Calibri Light</vt:lpstr>
      <vt:lpstr>Office Theme</vt:lpstr>
      <vt:lpstr>PowerPoint 演示文稿</vt:lpstr>
      <vt:lpstr>为什么会有传播机制</vt:lpstr>
      <vt:lpstr>PowerPoint 演示文稿</vt:lpstr>
      <vt:lpstr>事务传播机制原理</vt:lpstr>
      <vt:lpstr>事务核心类</vt:lpstr>
      <vt:lpstr>事务核心类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info@designbakery.cn</dc:creator>
  <cp:lastModifiedBy>张伟</cp:lastModifiedBy>
  <cp:revision>63</cp:revision>
  <dcterms:created xsi:type="dcterms:W3CDTF">2018-11-21T06:26:02Z</dcterms:created>
  <dcterms:modified xsi:type="dcterms:W3CDTF">2020-03-30T09:00:57Z</dcterms:modified>
</cp:coreProperties>
</file>